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9" r:id="rId2"/>
    <p:sldId id="312" r:id="rId3"/>
    <p:sldId id="292" r:id="rId4"/>
    <p:sldId id="293" r:id="rId5"/>
    <p:sldId id="313" r:id="rId6"/>
    <p:sldId id="314" r:id="rId7"/>
    <p:sldId id="315" r:id="rId8"/>
    <p:sldId id="294" r:id="rId9"/>
    <p:sldId id="295" r:id="rId10"/>
    <p:sldId id="297" r:id="rId11"/>
    <p:sldId id="298" r:id="rId12"/>
    <p:sldId id="299" r:id="rId13"/>
    <p:sldId id="300" r:id="rId14"/>
    <p:sldId id="301" r:id="rId15"/>
    <p:sldId id="302" r:id="rId16"/>
    <p:sldId id="303" r:id="rId17"/>
    <p:sldId id="304" r:id="rId18"/>
    <p:sldId id="305" r:id="rId19"/>
    <p:sldId id="306" r:id="rId20"/>
    <p:sldId id="307" r:id="rId21"/>
    <p:sldId id="308" r:id="rId22"/>
    <p:sldId id="309" r:id="rId23"/>
    <p:sldId id="311" r:id="rId24"/>
    <p:sldId id="263" r:id="rId25"/>
    <p:sldId id="310" r:id="rId26"/>
    <p:sldId id="262" r:id="rId27"/>
    <p:sldId id="264" r:id="rId28"/>
    <p:sldId id="286" r:id="rId29"/>
    <p:sldId id="287" r:id="rId30"/>
    <p:sldId id="288" r:id="rId31"/>
    <p:sldId id="289" r:id="rId32"/>
    <p:sldId id="290" r:id="rId33"/>
    <p:sldId id="266" r:id="rId34"/>
    <p:sldId id="267" r:id="rId35"/>
    <p:sldId id="268" r:id="rId36"/>
    <p:sldId id="269" r:id="rId37"/>
    <p:sldId id="270" r:id="rId38"/>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0000FF"/>
    <a:srgbClr val="5F5F5F"/>
    <a:srgbClr val="336699"/>
    <a:srgbClr val="3366CC"/>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9515" autoAdjust="0"/>
  </p:normalViewPr>
  <p:slideViewPr>
    <p:cSldViewPr>
      <p:cViewPr>
        <p:scale>
          <a:sx n="90" d="100"/>
          <a:sy n="90" d="100"/>
        </p:scale>
        <p:origin x="-594" y="-52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C:\Documents%20and%20Settings\jorgerr.VINVD\Mis%20documentos\VICERRECTORIA\2009\Libro2.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CR"/>
  <c:roundedCorners val="0"/>
  <mc:AlternateContent xmlns:mc="http://schemas.openxmlformats.org/markup-compatibility/2006">
    <mc:Choice xmlns:c14="http://schemas.microsoft.com/office/drawing/2007/8/2/chart" Requires="c14">
      <c14:style val="134"/>
    </mc:Choice>
    <mc:Fallback>
      <c:style val="34"/>
    </mc:Fallback>
  </mc:AlternateContent>
  <c:clrMapOvr bg1="lt1" tx1="dk1" bg2="lt2" tx2="dk2" accent1="accent1" accent2="accent2" accent3="accent3" accent4="accent4" accent5="accent5" accent6="accent6" hlink="hlink" folHlink="folHlink"/>
  <c:chart>
    <c:title>
      <c:tx>
        <c:rich>
          <a:bodyPr/>
          <a:lstStyle/>
          <a:p>
            <a:pPr>
              <a:defRPr lang="en-US"/>
            </a:pPr>
            <a:r>
              <a:rPr lang="en-US" sz="1000"/>
              <a:t>Vicerrectoría</a:t>
            </a:r>
            <a:r>
              <a:rPr lang="en-US" sz="1000" baseline="0"/>
              <a:t> de Investigación</a:t>
            </a:r>
          </a:p>
          <a:p>
            <a:pPr>
              <a:defRPr lang="en-US"/>
            </a:pPr>
            <a:r>
              <a:rPr lang="en-US" sz="1000" baseline="0"/>
              <a:t>Inversión en Equipo Científico y Tecnológico</a:t>
            </a:r>
          </a:p>
          <a:p>
            <a:pPr>
              <a:defRPr lang="en-US"/>
            </a:pPr>
            <a:r>
              <a:rPr lang="en-US" sz="1000" baseline="0"/>
              <a:t>Período 2006-2009</a:t>
            </a:r>
          </a:p>
          <a:p>
            <a:pPr>
              <a:defRPr lang="en-US"/>
            </a:pPr>
            <a:r>
              <a:rPr lang="en-US" sz="1000" baseline="0"/>
              <a:t>(En colones)</a:t>
            </a:r>
          </a:p>
          <a:p>
            <a:pPr>
              <a:defRPr lang="en-US"/>
            </a:pPr>
            <a:endParaRPr lang="en-US" baseline="0"/>
          </a:p>
        </c:rich>
      </c:tx>
      <c:layout>
        <c:manualLayout>
          <c:xMode val="edge"/>
          <c:yMode val="edge"/>
          <c:x val="0.3047974656034238"/>
          <c:y val="1.6886671888527119E-2"/>
        </c:manualLayout>
      </c:layout>
      <c:overlay val="1"/>
    </c:title>
    <c:autoTitleDeleted val="0"/>
    <c:view3D>
      <c:rotX val="15"/>
      <c:hPercent val="54"/>
      <c:rotY val="20"/>
      <c:depthPercent val="100"/>
      <c:rAngAx val="1"/>
    </c:view3D>
    <c:floor>
      <c:thickness val="0"/>
    </c:floor>
    <c:sideWall>
      <c:thickness val="0"/>
    </c:sideWall>
    <c:backWall>
      <c:thickness val="0"/>
    </c:backWall>
    <c:plotArea>
      <c:layout>
        <c:manualLayout>
          <c:layoutTarget val="inner"/>
          <c:xMode val="edge"/>
          <c:yMode val="edge"/>
          <c:x val="0.14013533071350504"/>
          <c:y val="0.20276703631941348"/>
          <c:w val="0.77317869501981196"/>
          <c:h val="0.67672836706930206"/>
        </c:manualLayout>
      </c:layout>
      <c:bar3DChart>
        <c:barDir val="col"/>
        <c:grouping val="clustered"/>
        <c:varyColors val="1"/>
        <c:ser>
          <c:idx val="0"/>
          <c:order val="0"/>
          <c:invertIfNegative val="0"/>
          <c:cat>
            <c:numRef>
              <c:f>Hoja1!$A$133:$A$136</c:f>
              <c:numCache>
                <c:formatCode>General</c:formatCode>
                <c:ptCount val="4"/>
                <c:pt idx="0">
                  <c:v>2006</c:v>
                </c:pt>
                <c:pt idx="1">
                  <c:v>2007</c:v>
                </c:pt>
                <c:pt idx="2">
                  <c:v>2008</c:v>
                </c:pt>
                <c:pt idx="3">
                  <c:v>2009</c:v>
                </c:pt>
              </c:numCache>
            </c:numRef>
          </c:cat>
          <c:val>
            <c:numRef>
              <c:f>Hoja1!$B$133:$B$136</c:f>
              <c:numCache>
                <c:formatCode>#,##0.00</c:formatCode>
                <c:ptCount val="4"/>
                <c:pt idx="0">
                  <c:v>63411233.300000004</c:v>
                </c:pt>
                <c:pt idx="1">
                  <c:v>667643301.65999997</c:v>
                </c:pt>
                <c:pt idx="2">
                  <c:v>649224279.25</c:v>
                </c:pt>
                <c:pt idx="3">
                  <c:v>850000000</c:v>
                </c:pt>
              </c:numCache>
            </c:numRef>
          </c:val>
        </c:ser>
        <c:dLbls>
          <c:showLegendKey val="0"/>
          <c:showVal val="0"/>
          <c:showCatName val="0"/>
          <c:showSerName val="0"/>
          <c:showPercent val="0"/>
          <c:showBubbleSize val="0"/>
        </c:dLbls>
        <c:gapWidth val="150"/>
        <c:shape val="box"/>
        <c:axId val="174809088"/>
        <c:axId val="174811008"/>
        <c:axId val="0"/>
      </c:bar3DChart>
      <c:catAx>
        <c:axId val="174809088"/>
        <c:scaling>
          <c:orientation val="minMax"/>
        </c:scaling>
        <c:delete val="0"/>
        <c:axPos val="b"/>
        <c:title>
          <c:tx>
            <c:rich>
              <a:bodyPr/>
              <a:lstStyle/>
              <a:p>
                <a:pPr>
                  <a:defRPr lang="en-US"/>
                </a:pPr>
                <a:r>
                  <a:rPr lang="en-US"/>
                  <a:t>AÑO</a:t>
                </a:r>
              </a:p>
            </c:rich>
          </c:tx>
          <c:overlay val="0"/>
        </c:title>
        <c:numFmt formatCode="General" sourceLinked="1"/>
        <c:majorTickMark val="none"/>
        <c:minorTickMark val="none"/>
        <c:tickLblPos val="low"/>
        <c:txPr>
          <a:bodyPr rot="0" vert="horz"/>
          <a:lstStyle/>
          <a:p>
            <a:pPr>
              <a:defRPr lang="en-US" sz="1200" b="1"/>
            </a:pPr>
            <a:endParaRPr lang="es-CR"/>
          </a:p>
        </c:txPr>
        <c:crossAx val="174811008"/>
        <c:crosses val="autoZero"/>
        <c:auto val="1"/>
        <c:lblAlgn val="ctr"/>
        <c:lblOffset val="100"/>
        <c:tickLblSkip val="1"/>
        <c:tickMarkSkip val="1"/>
        <c:noMultiLvlLbl val="0"/>
      </c:catAx>
      <c:valAx>
        <c:axId val="174811008"/>
        <c:scaling>
          <c:orientation val="minMax"/>
        </c:scaling>
        <c:delete val="0"/>
        <c:axPos val="l"/>
        <c:majorGridlines/>
        <c:numFmt formatCode="#,##0.00" sourceLinked="1"/>
        <c:majorTickMark val="none"/>
        <c:minorTickMark val="none"/>
        <c:tickLblPos val="nextTo"/>
        <c:txPr>
          <a:bodyPr rot="0" vert="horz"/>
          <a:lstStyle/>
          <a:p>
            <a:pPr>
              <a:defRPr lang="en-US" sz="1000" b="1"/>
            </a:pPr>
            <a:endParaRPr lang="es-CR"/>
          </a:p>
        </c:txPr>
        <c:crossAx val="174809088"/>
        <c:crosses val="autoZero"/>
        <c:crossBetween val="between"/>
      </c:valAx>
    </c:plotArea>
    <c:plotVisOnly val="1"/>
    <c:dispBlanksAs val="gap"/>
    <c:showDLblsOverMax val="0"/>
  </c:chart>
  <c:externalData r:id="rId2">
    <c:autoUpdate val="0"/>
  </c:externalData>
  <c:userShapes r:id="rId3"/>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emf"/></Relationships>
</file>

<file path=ppt/drawings/drawing1.xml><?xml version="1.0" encoding="utf-8"?>
<c:userShapes xmlns:c="http://schemas.openxmlformats.org/drawingml/2006/chart">
  <cdr:relSizeAnchor xmlns:cdr="http://schemas.openxmlformats.org/drawingml/2006/chartDrawing">
    <cdr:from>
      <cdr:x>0.46591</cdr:x>
      <cdr:y>0.94197</cdr:y>
    </cdr:from>
    <cdr:to>
      <cdr:x>0.63131</cdr:x>
      <cdr:y>0.98066</cdr:y>
    </cdr:to>
    <cdr:sp macro="" textlink="">
      <cdr:nvSpPr>
        <cdr:cNvPr id="2" name="1 CuadroTexto"/>
        <cdr:cNvSpPr txBox="1"/>
      </cdr:nvSpPr>
      <cdr:spPr>
        <a:xfrm xmlns:a="http://schemas.openxmlformats.org/drawingml/2006/main">
          <a:off x="4339166" y="5726759"/>
          <a:ext cx="1540463" cy="235185"/>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sz="110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C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89EF0DD-0F9C-4C45-95A8-E642D599030E}" type="datetimeFigureOut">
              <a:rPr lang="es-CR" smtClean="0"/>
              <a:t>14/03/2011</a:t>
            </a:fld>
            <a:endParaRPr lang="es-C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C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C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3B3D519-E676-4EB1-8B83-A18264A79D36}" type="slidenum">
              <a:rPr lang="es-CR" smtClean="0"/>
              <a:t>‹Nº›</a:t>
            </a:fld>
            <a:endParaRPr lang="es-CR"/>
          </a:p>
        </p:txBody>
      </p:sp>
    </p:spTree>
    <p:extLst>
      <p:ext uri="{BB962C8B-B14F-4D97-AF65-F5344CB8AC3E}">
        <p14:creationId xmlns:p14="http://schemas.microsoft.com/office/powerpoint/2010/main" val="54158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CR"/>
          </a:p>
        </p:txBody>
      </p:sp>
      <p:sp>
        <p:nvSpPr>
          <p:cNvPr id="3" name="2 Subtítulo"/>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s-ES" smtClean="0"/>
              <a:t>Haga clic para modificar el estilo de subtítulo del patrón</a:t>
            </a:r>
            <a:endParaRPr lang="es-C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D31BCB09-5C5C-4C7C-B9FB-261B31A1B6CA}" type="slidenum">
              <a:rPr lang="es-ES"/>
              <a:pPr>
                <a:defRPr/>
              </a:pPr>
              <a:t>‹Nº›</a:t>
            </a:fld>
            <a:endParaRPr lang="es-E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103D3ADA-1D1F-43CD-816B-33747BF22968}" type="slidenum">
              <a:rPr lang="es-ES"/>
              <a:pPr>
                <a:defRPr/>
              </a:pPr>
              <a:t>‹Nº›</a:t>
            </a:fld>
            <a:endParaRPr lang="es-E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C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A9DD988-3B12-415D-A7BF-5CC4D185C877}" type="slidenum">
              <a:rPr lang="es-ES"/>
              <a:pPr>
                <a:defRPr/>
              </a:pPr>
              <a:t>‹Nº›</a:t>
            </a:fld>
            <a:endParaRPr lang="es-E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ítulo, text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284413" y="533400"/>
            <a:ext cx="6399212" cy="1219200"/>
          </a:xfrm>
        </p:spPr>
        <p:txBody>
          <a:bodyPr/>
          <a:lstStyle/>
          <a:p>
            <a:r>
              <a:rPr lang="es-ES" smtClean="0"/>
              <a:t>Haga clic para modificar el estilo de título del patrón</a:t>
            </a:r>
            <a:endParaRPr lang="es-ES"/>
          </a:p>
        </p:txBody>
      </p:sp>
      <p:sp>
        <p:nvSpPr>
          <p:cNvPr id="3" name="2 Marcador de texto"/>
          <p:cNvSpPr>
            <a:spLocks noGrp="1"/>
          </p:cNvSpPr>
          <p:nvPr>
            <p:ph type="body" sz="half" idx="1"/>
          </p:nvPr>
        </p:nvSpPr>
        <p:spPr>
          <a:xfrm>
            <a:off x="2284413" y="1905000"/>
            <a:ext cx="3122612" cy="4221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5559425" y="1905000"/>
            <a:ext cx="3124200" cy="4221163"/>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66DE51DA-98F0-4D22-817C-0F8E139B6937}" type="slidenum">
              <a:rPr lang="en-US"/>
              <a:pPr>
                <a:defRPr/>
              </a:pPr>
              <a:t>‹Nº›</a:t>
            </a:fld>
            <a:endParaRPr lang="en-US"/>
          </a:p>
        </p:txBody>
      </p:sp>
    </p:spTree>
    <p:extLst>
      <p:ext uri="{BB962C8B-B14F-4D97-AF65-F5344CB8AC3E}">
        <p14:creationId xmlns:p14="http://schemas.microsoft.com/office/powerpoint/2010/main" val="16485138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3397D2FE-DE5F-4A82-A7E9-3A0EB6889BE9}" type="slidenum">
              <a:rPr lang="es-ES"/>
              <a:pPr>
                <a:defRPr/>
              </a:pPr>
              <a:t>‹Nº›</a:t>
            </a:fld>
            <a:endParaRPr lang="es-E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
        <p:nvSpPr>
          <p:cNvPr id="4" name="Rectangle 4"/>
          <p:cNvSpPr>
            <a:spLocks noGrp="1" noChangeArrowheads="1"/>
          </p:cNvSpPr>
          <p:nvPr>
            <p:ph type="dt" sz="half" idx="10"/>
          </p:nvPr>
        </p:nvSpPr>
        <p:spPr>
          <a:ln/>
        </p:spPr>
        <p:txBody>
          <a:bodyPr/>
          <a:lstStyle>
            <a:lvl1pPr>
              <a:defRPr/>
            </a:lvl1pPr>
          </a:lstStyle>
          <a:p>
            <a:pPr>
              <a:defRPr/>
            </a:pPr>
            <a:endParaRPr lang="es-ES"/>
          </a:p>
        </p:txBody>
      </p:sp>
      <p:sp>
        <p:nvSpPr>
          <p:cNvPr id="5" name="Rectangle 5"/>
          <p:cNvSpPr>
            <a:spLocks noGrp="1" noChangeArrowheads="1"/>
          </p:cNvSpPr>
          <p:nvPr>
            <p:ph type="ftr" sz="quarter" idx="11"/>
          </p:nvPr>
        </p:nvSpPr>
        <p:spPr>
          <a:ln/>
        </p:spPr>
        <p:txBody>
          <a:bodyPr/>
          <a:lstStyle>
            <a:lvl1pPr>
              <a:defRPr/>
            </a:lvl1pPr>
          </a:lstStyle>
          <a:p>
            <a:pPr>
              <a:defRPr/>
            </a:pPr>
            <a:endParaRPr lang="es-ES"/>
          </a:p>
        </p:txBody>
      </p:sp>
      <p:sp>
        <p:nvSpPr>
          <p:cNvPr id="6" name="Rectangle 6"/>
          <p:cNvSpPr>
            <a:spLocks noGrp="1" noChangeArrowheads="1"/>
          </p:cNvSpPr>
          <p:nvPr>
            <p:ph type="sldNum" sz="quarter" idx="12"/>
          </p:nvPr>
        </p:nvSpPr>
        <p:spPr>
          <a:ln/>
        </p:spPr>
        <p:txBody>
          <a:bodyPr/>
          <a:lstStyle>
            <a:lvl1pPr>
              <a:defRPr/>
            </a:lvl1pPr>
          </a:lstStyle>
          <a:p>
            <a:pPr>
              <a:defRPr/>
            </a:pPr>
            <a:fld id="{74805C71-80E4-4ADF-A315-6FAAC32B3A6D}" type="slidenum">
              <a:rPr lang="es-ES"/>
              <a:pPr>
                <a:defRPr/>
              </a:pPr>
              <a:t>‹Nº›</a:t>
            </a:fld>
            <a:endParaRPr lang="es-E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BA22ED89-5AE4-4569-99B2-CD4D5541C829}" type="slidenum">
              <a:rPr lang="es-ES"/>
              <a:pPr>
                <a:defRPr/>
              </a:pPr>
              <a:t>‹Nº›</a:t>
            </a:fld>
            <a:endParaRPr lang="es-E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C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7" name="Rectangle 4"/>
          <p:cNvSpPr>
            <a:spLocks noGrp="1" noChangeArrowheads="1"/>
          </p:cNvSpPr>
          <p:nvPr>
            <p:ph type="dt" sz="half" idx="10"/>
          </p:nvPr>
        </p:nvSpPr>
        <p:spPr>
          <a:ln/>
        </p:spPr>
        <p:txBody>
          <a:bodyPr/>
          <a:lstStyle>
            <a:lvl1pPr>
              <a:defRPr/>
            </a:lvl1pPr>
          </a:lstStyle>
          <a:p>
            <a:pPr>
              <a:defRPr/>
            </a:pPr>
            <a:endParaRPr lang="es-ES"/>
          </a:p>
        </p:txBody>
      </p:sp>
      <p:sp>
        <p:nvSpPr>
          <p:cNvPr id="8" name="Rectangle 5"/>
          <p:cNvSpPr>
            <a:spLocks noGrp="1" noChangeArrowheads="1"/>
          </p:cNvSpPr>
          <p:nvPr>
            <p:ph type="ftr" sz="quarter" idx="11"/>
          </p:nvPr>
        </p:nvSpPr>
        <p:spPr>
          <a:ln/>
        </p:spPr>
        <p:txBody>
          <a:bodyPr/>
          <a:lstStyle>
            <a:lvl1pPr>
              <a:defRPr/>
            </a:lvl1pPr>
          </a:lstStyle>
          <a:p>
            <a:pPr>
              <a:defRPr/>
            </a:pPr>
            <a:endParaRPr lang="es-ES"/>
          </a:p>
        </p:txBody>
      </p:sp>
      <p:sp>
        <p:nvSpPr>
          <p:cNvPr id="9" name="Rectangle 6"/>
          <p:cNvSpPr>
            <a:spLocks noGrp="1" noChangeArrowheads="1"/>
          </p:cNvSpPr>
          <p:nvPr>
            <p:ph type="sldNum" sz="quarter" idx="12"/>
          </p:nvPr>
        </p:nvSpPr>
        <p:spPr>
          <a:ln/>
        </p:spPr>
        <p:txBody>
          <a:bodyPr/>
          <a:lstStyle>
            <a:lvl1pPr>
              <a:defRPr/>
            </a:lvl1pPr>
          </a:lstStyle>
          <a:p>
            <a:pPr>
              <a:defRPr/>
            </a:pPr>
            <a:fld id="{A929B94D-9E76-4205-80E0-5BB152B0C62A}" type="slidenum">
              <a:rPr lang="es-ES"/>
              <a:pPr>
                <a:defRPr/>
              </a:pPr>
              <a:t>‹Nº›</a:t>
            </a:fld>
            <a:endParaRPr lang="es-E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CR"/>
          </a:p>
        </p:txBody>
      </p:sp>
      <p:sp>
        <p:nvSpPr>
          <p:cNvPr id="3" name="Rectangle 4"/>
          <p:cNvSpPr>
            <a:spLocks noGrp="1" noChangeArrowheads="1"/>
          </p:cNvSpPr>
          <p:nvPr>
            <p:ph type="dt" sz="half" idx="10"/>
          </p:nvPr>
        </p:nvSpPr>
        <p:spPr>
          <a:ln/>
        </p:spPr>
        <p:txBody>
          <a:bodyPr/>
          <a:lstStyle>
            <a:lvl1pPr>
              <a:defRPr/>
            </a:lvl1pPr>
          </a:lstStyle>
          <a:p>
            <a:pPr>
              <a:defRPr/>
            </a:pPr>
            <a:endParaRPr lang="es-ES"/>
          </a:p>
        </p:txBody>
      </p:sp>
      <p:sp>
        <p:nvSpPr>
          <p:cNvPr id="4" name="Rectangle 5"/>
          <p:cNvSpPr>
            <a:spLocks noGrp="1" noChangeArrowheads="1"/>
          </p:cNvSpPr>
          <p:nvPr>
            <p:ph type="ftr" sz="quarter" idx="11"/>
          </p:nvPr>
        </p:nvSpPr>
        <p:spPr>
          <a:ln/>
        </p:spPr>
        <p:txBody>
          <a:bodyPr/>
          <a:lstStyle>
            <a:lvl1pPr>
              <a:defRPr/>
            </a:lvl1pPr>
          </a:lstStyle>
          <a:p>
            <a:pPr>
              <a:defRPr/>
            </a:pPr>
            <a:endParaRPr lang="es-ES"/>
          </a:p>
        </p:txBody>
      </p:sp>
      <p:sp>
        <p:nvSpPr>
          <p:cNvPr id="5" name="Rectangle 6"/>
          <p:cNvSpPr>
            <a:spLocks noGrp="1" noChangeArrowheads="1"/>
          </p:cNvSpPr>
          <p:nvPr>
            <p:ph type="sldNum" sz="quarter" idx="12"/>
          </p:nvPr>
        </p:nvSpPr>
        <p:spPr>
          <a:ln/>
        </p:spPr>
        <p:txBody>
          <a:bodyPr/>
          <a:lstStyle>
            <a:lvl1pPr>
              <a:defRPr/>
            </a:lvl1pPr>
          </a:lstStyle>
          <a:p>
            <a:pPr>
              <a:defRPr/>
            </a:pPr>
            <a:fld id="{A1BD56DB-2162-4FCB-8F93-D7E96D22DBAB}" type="slidenum">
              <a:rPr lang="es-ES"/>
              <a:pPr>
                <a:defRPr/>
              </a:pPr>
              <a:t>‹Nº›</a:t>
            </a:fld>
            <a:endParaRPr lang="es-E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s-ES"/>
          </a:p>
        </p:txBody>
      </p:sp>
      <p:sp>
        <p:nvSpPr>
          <p:cNvPr id="3" name="Rectangle 5"/>
          <p:cNvSpPr>
            <a:spLocks noGrp="1" noChangeArrowheads="1"/>
          </p:cNvSpPr>
          <p:nvPr>
            <p:ph type="ftr" sz="quarter" idx="11"/>
          </p:nvPr>
        </p:nvSpPr>
        <p:spPr>
          <a:ln/>
        </p:spPr>
        <p:txBody>
          <a:bodyPr/>
          <a:lstStyle>
            <a:lvl1pPr>
              <a:defRPr/>
            </a:lvl1pPr>
          </a:lstStyle>
          <a:p>
            <a:pPr>
              <a:defRPr/>
            </a:pPr>
            <a:endParaRPr lang="es-ES"/>
          </a:p>
        </p:txBody>
      </p:sp>
      <p:sp>
        <p:nvSpPr>
          <p:cNvPr id="4" name="Rectangle 6"/>
          <p:cNvSpPr>
            <a:spLocks noGrp="1" noChangeArrowheads="1"/>
          </p:cNvSpPr>
          <p:nvPr>
            <p:ph type="sldNum" sz="quarter" idx="12"/>
          </p:nvPr>
        </p:nvSpPr>
        <p:spPr>
          <a:ln/>
        </p:spPr>
        <p:txBody>
          <a:bodyPr/>
          <a:lstStyle>
            <a:lvl1pPr>
              <a:defRPr/>
            </a:lvl1pPr>
          </a:lstStyle>
          <a:p>
            <a:pPr>
              <a:defRPr/>
            </a:pPr>
            <a:fld id="{8D97B46A-0733-407D-8319-3C75D4A68DF8}" type="slidenum">
              <a:rPr lang="es-ES"/>
              <a:pPr>
                <a:defRPr/>
              </a:pPr>
              <a:t>‹Nº›</a:t>
            </a:fld>
            <a:endParaRPr lang="es-E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C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C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30210808-F894-46B1-B89D-CE2731ABC794}" type="slidenum">
              <a:rPr lang="es-ES"/>
              <a:pPr>
                <a:defRPr/>
              </a:pPr>
              <a:t>‹Nº›</a:t>
            </a:fld>
            <a:endParaRPr lang="es-E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C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CR" noProof="0" smtClean="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Rectangle 4"/>
          <p:cNvSpPr>
            <a:spLocks noGrp="1" noChangeArrowheads="1"/>
          </p:cNvSpPr>
          <p:nvPr>
            <p:ph type="dt" sz="half" idx="10"/>
          </p:nvPr>
        </p:nvSpPr>
        <p:spPr>
          <a:ln/>
        </p:spPr>
        <p:txBody>
          <a:bodyPr/>
          <a:lstStyle>
            <a:lvl1pPr>
              <a:defRPr/>
            </a:lvl1pPr>
          </a:lstStyle>
          <a:p>
            <a:pPr>
              <a:defRPr/>
            </a:pPr>
            <a:endParaRPr lang="es-ES"/>
          </a:p>
        </p:txBody>
      </p:sp>
      <p:sp>
        <p:nvSpPr>
          <p:cNvPr id="6" name="Rectangle 5"/>
          <p:cNvSpPr>
            <a:spLocks noGrp="1" noChangeArrowheads="1"/>
          </p:cNvSpPr>
          <p:nvPr>
            <p:ph type="ftr" sz="quarter" idx="11"/>
          </p:nvPr>
        </p:nvSpPr>
        <p:spPr>
          <a:ln/>
        </p:spPr>
        <p:txBody>
          <a:bodyPr/>
          <a:lstStyle>
            <a:lvl1pPr>
              <a:defRPr/>
            </a:lvl1pPr>
          </a:lstStyle>
          <a:p>
            <a:pPr>
              <a:defRPr/>
            </a:pPr>
            <a:endParaRPr lang="es-ES"/>
          </a:p>
        </p:txBody>
      </p:sp>
      <p:sp>
        <p:nvSpPr>
          <p:cNvPr id="7" name="Rectangle 6"/>
          <p:cNvSpPr>
            <a:spLocks noGrp="1" noChangeArrowheads="1"/>
          </p:cNvSpPr>
          <p:nvPr>
            <p:ph type="sldNum" sz="quarter" idx="12"/>
          </p:nvPr>
        </p:nvSpPr>
        <p:spPr>
          <a:ln/>
        </p:spPr>
        <p:txBody>
          <a:bodyPr/>
          <a:lstStyle>
            <a:lvl1pPr>
              <a:defRPr/>
            </a:lvl1pPr>
          </a:lstStyle>
          <a:p>
            <a:pPr>
              <a:defRPr/>
            </a:pPr>
            <a:fld id="{99965791-360A-4D55-BE8B-D2B58E1873E2}" type="slidenum">
              <a:rPr lang="es-ES"/>
              <a:pPr>
                <a:defRPr/>
              </a:pPr>
              <a:t>‹Nº›</a:t>
            </a:fld>
            <a:endParaRPr lang="es-E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smtClean="0"/>
              <a:t>Haga clic para cambiar el estilo de título	</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s-E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s-E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2731890-254A-4FAF-936B-8C1FAF513CC5}" type="slidenum">
              <a:rPr lang="es-ES"/>
              <a:pPr>
                <a:defRPr/>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s-C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1.jpeg"/><Relationship Id="rId7" Type="http://schemas.openxmlformats.org/officeDocument/2006/relationships/image" Target="../media/image6.jpeg"/><Relationship Id="rId12" Type="http://schemas.openxmlformats.org/officeDocument/2006/relationships/image" Target="../media/image1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oleObject" Target="../embeddings/oleObject2.bin"/><Relationship Id="rId9"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mlDrawing" Target="../drawings/vmlDrawing3.vml"/><Relationship Id="rId5" Type="http://schemas.openxmlformats.org/officeDocument/2006/relationships/image" Target="../media/image13.emf"/><Relationship Id="rId4" Type="http://schemas.openxmlformats.org/officeDocument/2006/relationships/oleObject" Target="../embeddings/oleObject3.bin"/></Relationships>
</file>

<file path=ppt/slides/_rels/slide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mlDrawing" Target="../drawings/vmlDrawing4.vml"/><Relationship Id="rId5" Type="http://schemas.openxmlformats.org/officeDocument/2006/relationships/image" Target="../media/image14.emf"/><Relationship Id="rId4" Type="http://schemas.openxmlformats.org/officeDocument/2006/relationships/oleObject" Target="../embeddings/oleObject4.bin"/></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mlDrawing" Target="../drawings/vmlDrawing5.vml"/><Relationship Id="rId5" Type="http://schemas.openxmlformats.org/officeDocument/2006/relationships/image" Target="../media/image15.emf"/><Relationship Id="rId4" Type="http://schemas.openxmlformats.org/officeDocument/2006/relationships/oleObject" Target="../embeddings/oleObject5.bin"/></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2.xml"/><Relationship Id="rId1" Type="http://schemas.openxmlformats.org/officeDocument/2006/relationships/vmlDrawing" Target="../drawings/vmlDrawing6.vml"/><Relationship Id="rId5" Type="http://schemas.openxmlformats.org/officeDocument/2006/relationships/image" Target="../media/image17.emf"/><Relationship Id="rId4" Type="http://schemas.openxmlformats.org/officeDocument/2006/relationships/oleObject" Target="../embeddings/oleObject6.bin"/></Relationships>
</file>

<file path=ppt/slides/_rels/slide1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vinv.ucr.ac.cr/" TargetMode="External"/><Relationship Id="rId7" Type="http://schemas.openxmlformats.org/officeDocument/2006/relationships/image" Target="../media/image22.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5.xml.rels><?xml version="1.0" encoding="UTF-8" standalone="yes"?>
<Relationships xmlns="http://schemas.openxmlformats.org/package/2006/relationships"><Relationship Id="rId3" Type="http://schemas.openxmlformats.org/officeDocument/2006/relationships/hyperlink" Target="http://www.vinv.ucr.ac.cr/index.php?option=com_content&amp;task=view&amp;id=63" TargetMode="External"/><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8.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2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6.jpeg"/><Relationship Id="rId7" Type="http://schemas.openxmlformats.org/officeDocument/2006/relationships/image" Target="../media/image40.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jpeg"/></Relationships>
</file>

<file path=ppt/slides/_rels/slide3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emf"/><Relationship Id="rId4" Type="http://schemas.openxmlformats.org/officeDocument/2006/relationships/oleObject" Target="../embeddings/oleObject1.bin"/></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8" name="Rectangle 3"/>
          <p:cNvSpPr txBox="1">
            <a:spLocks noChangeArrowheads="1"/>
          </p:cNvSpPr>
          <p:nvPr/>
        </p:nvSpPr>
        <p:spPr bwMode="auto">
          <a:xfrm>
            <a:off x="2664395" y="5805264"/>
            <a:ext cx="3778696" cy="5760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ctr" defTabSz="914400" rtl="0" eaLnBrk="0" fontAlgn="base" latinLnBrk="0" hangingPunct="0">
              <a:lnSpc>
                <a:spcPct val="100000"/>
              </a:lnSpc>
              <a:spcBef>
                <a:spcPct val="20000"/>
              </a:spcBef>
              <a:spcAft>
                <a:spcPct val="0"/>
              </a:spcAft>
              <a:buClrTx/>
              <a:buSzTx/>
              <a:tabLst/>
              <a:defRPr/>
            </a:pPr>
            <a:r>
              <a:rPr kumimoji="0" lang="es-CR"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(VINV-UCR)</a:t>
            </a:r>
            <a:endParaRPr kumimoji="0" lang="es-CR" sz="2000" b="0" i="0" u="none" strike="noStrike" kern="0" cap="none" spc="0" normalizeH="0" baseline="0" noProof="0" dirty="0">
              <a:ln>
                <a:noFill/>
              </a:ln>
              <a:solidFill>
                <a:srgbClr val="FFFF00"/>
              </a:solidFill>
              <a:effectLst/>
              <a:uLnTx/>
              <a:uFillTx/>
              <a:latin typeface="+mn-lt"/>
              <a:ea typeface="+mn-ea"/>
              <a:cs typeface="+mn-cs"/>
            </a:endParaRPr>
          </a:p>
        </p:txBody>
      </p:sp>
      <p:pic>
        <p:nvPicPr>
          <p:cNvPr id="245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5730" y="625698"/>
            <a:ext cx="6296025" cy="5035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Picture 7" descr="power point_azul"/>
          <p:cNvPicPr>
            <a:picLocks noChangeAspect="1" noChangeArrowheads="1"/>
          </p:cNvPicPr>
          <p:nvPr/>
        </p:nvPicPr>
        <p:blipFill>
          <a:blip r:embed="rId3" cstate="print"/>
          <a:srcRect/>
          <a:stretch>
            <a:fillRect/>
          </a:stretch>
        </p:blipFill>
        <p:spPr bwMode="auto">
          <a:xfrm>
            <a:off x="-36513" y="-27384"/>
            <a:ext cx="9180513" cy="6884988"/>
          </a:xfrm>
          <a:prstGeom prst="rect">
            <a:avLst/>
          </a:prstGeom>
          <a:noFill/>
          <a:ln w="9525">
            <a:noFill/>
            <a:miter lim="800000"/>
            <a:headEnd/>
            <a:tailEnd/>
          </a:ln>
        </p:spPr>
      </p:pic>
      <p:sp>
        <p:nvSpPr>
          <p:cNvPr id="9220" name="Text Box 3"/>
          <p:cNvSpPr txBox="1">
            <a:spLocks noChangeArrowheads="1"/>
          </p:cNvSpPr>
          <p:nvPr/>
        </p:nvSpPr>
        <p:spPr bwMode="auto">
          <a:xfrm>
            <a:off x="1402929" y="2708918"/>
            <a:ext cx="23034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solidFill>
                  <a:srgbClr val="FFFF00"/>
                </a:solidFill>
                <a:latin typeface="Calibri" pitchFamily="34" charset="0"/>
              </a:rPr>
              <a:t>Dr. Rodrigo Gámez Lobo</a:t>
            </a:r>
          </a:p>
        </p:txBody>
      </p:sp>
      <p:grpSp>
        <p:nvGrpSpPr>
          <p:cNvPr id="3" name="2 Grupo"/>
          <p:cNvGrpSpPr/>
          <p:nvPr/>
        </p:nvGrpSpPr>
        <p:grpSpPr>
          <a:xfrm>
            <a:off x="1835696" y="1522567"/>
            <a:ext cx="790574" cy="1114345"/>
            <a:chOff x="2500314" y="900192"/>
            <a:chExt cx="790574" cy="1114345"/>
          </a:xfrm>
        </p:grpSpPr>
        <p:sp>
          <p:nvSpPr>
            <p:cNvPr id="9219" name="AutoShape 2"/>
            <p:cNvSpPr>
              <a:spLocks noChangeArrowheads="1"/>
            </p:cNvSpPr>
            <p:nvPr/>
          </p:nvSpPr>
          <p:spPr bwMode="auto">
            <a:xfrm>
              <a:off x="2500314" y="900192"/>
              <a:ext cx="790574" cy="1114345"/>
            </a:xfrm>
            <a:prstGeom prst="notchedRightArrow">
              <a:avLst>
                <a:gd name="adj1" fmla="val 50000"/>
                <a:gd name="adj2" fmla="val 25000"/>
              </a:avLst>
            </a:prstGeom>
            <a:solidFill>
              <a:srgbClr val="FFFF99"/>
            </a:solidFill>
            <a:ln w="28575">
              <a:solidFill>
                <a:srgbClr val="0F0A6C"/>
              </a:solidFill>
              <a:miter lim="800000"/>
              <a:headEnd/>
              <a:tailEnd/>
            </a:ln>
          </p:spPr>
          <p:txBody>
            <a:bodyPr wrap="none" anchor="ctr"/>
            <a:lstStyle/>
            <a:p>
              <a:pPr algn="ctr"/>
              <a:endParaRPr lang="es-CR" sz="1200">
                <a:solidFill>
                  <a:srgbClr val="FFFF00"/>
                </a:solidFill>
                <a:latin typeface="Calibri" pitchFamily="34" charset="0"/>
              </a:endParaRPr>
            </a:p>
          </p:txBody>
        </p:sp>
        <p:sp>
          <p:nvSpPr>
            <p:cNvPr id="9221" name="Text Box 4"/>
            <p:cNvSpPr txBox="1">
              <a:spLocks noChangeArrowheads="1"/>
            </p:cNvSpPr>
            <p:nvPr/>
          </p:nvSpPr>
          <p:spPr bwMode="auto">
            <a:xfrm>
              <a:off x="2699792" y="1340768"/>
              <a:ext cx="47480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pPr>
              <a:r>
                <a:rPr lang="es-ES" sz="1200" b="1">
                  <a:latin typeface="Garamond" pitchFamily="18" charset="0"/>
                </a:rPr>
                <a:t>1974</a:t>
              </a:r>
            </a:p>
          </p:txBody>
        </p:sp>
      </p:grpSp>
      <p:grpSp>
        <p:nvGrpSpPr>
          <p:cNvPr id="4" name="3 Grupo"/>
          <p:cNvGrpSpPr/>
          <p:nvPr/>
        </p:nvGrpSpPr>
        <p:grpSpPr>
          <a:xfrm>
            <a:off x="4932040" y="1522567"/>
            <a:ext cx="790575" cy="1114345"/>
            <a:chOff x="5000625" y="900192"/>
            <a:chExt cx="790575" cy="1114345"/>
          </a:xfrm>
        </p:grpSpPr>
        <p:sp>
          <p:nvSpPr>
            <p:cNvPr id="9222" name="AutoShape 5"/>
            <p:cNvSpPr>
              <a:spLocks noChangeArrowheads="1"/>
            </p:cNvSpPr>
            <p:nvPr/>
          </p:nvSpPr>
          <p:spPr bwMode="auto">
            <a:xfrm>
              <a:off x="5000625" y="900192"/>
              <a:ext cx="790575" cy="1114345"/>
            </a:xfrm>
            <a:prstGeom prst="notchedRightArrow">
              <a:avLst>
                <a:gd name="adj1" fmla="val 50000"/>
                <a:gd name="adj2" fmla="val 25000"/>
              </a:avLst>
            </a:prstGeom>
            <a:solidFill>
              <a:srgbClr val="FFFF99"/>
            </a:solidFill>
            <a:ln w="28575">
              <a:solidFill>
                <a:srgbClr val="0F0A6C"/>
              </a:solidFill>
              <a:miter lim="800000"/>
              <a:headEnd/>
              <a:tailEnd/>
            </a:ln>
          </p:spPr>
          <p:txBody>
            <a:bodyPr wrap="none" anchor="ctr"/>
            <a:lstStyle/>
            <a:p>
              <a:endParaRPr lang="es-CR" sz="1200">
                <a:solidFill>
                  <a:srgbClr val="FFFF00"/>
                </a:solidFill>
                <a:latin typeface="Calibri" pitchFamily="34" charset="0"/>
              </a:endParaRPr>
            </a:p>
          </p:txBody>
        </p:sp>
        <p:sp>
          <p:nvSpPr>
            <p:cNvPr id="9229" name="Text Box 12"/>
            <p:cNvSpPr txBox="1">
              <a:spLocks noChangeArrowheads="1"/>
            </p:cNvSpPr>
            <p:nvPr/>
          </p:nvSpPr>
          <p:spPr bwMode="auto">
            <a:xfrm>
              <a:off x="5076056" y="1239143"/>
              <a:ext cx="580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latin typeface="Garamond" pitchFamily="18" charset="0"/>
                </a:rPr>
                <a:t>1974  1976</a:t>
              </a:r>
            </a:p>
          </p:txBody>
        </p:sp>
      </p:grpSp>
      <p:grpSp>
        <p:nvGrpSpPr>
          <p:cNvPr id="6" name="5 Grupo"/>
          <p:cNvGrpSpPr/>
          <p:nvPr/>
        </p:nvGrpSpPr>
        <p:grpSpPr>
          <a:xfrm>
            <a:off x="3401964" y="3212976"/>
            <a:ext cx="790574" cy="1114345"/>
            <a:chOff x="3786189" y="2757567"/>
            <a:chExt cx="790574" cy="1114345"/>
          </a:xfrm>
        </p:grpSpPr>
        <p:sp>
          <p:nvSpPr>
            <p:cNvPr id="9223" name="AutoShape 6"/>
            <p:cNvSpPr>
              <a:spLocks noChangeArrowheads="1"/>
            </p:cNvSpPr>
            <p:nvPr/>
          </p:nvSpPr>
          <p:spPr bwMode="auto">
            <a:xfrm>
              <a:off x="3786189" y="2757567"/>
              <a:ext cx="790574" cy="1114345"/>
            </a:xfrm>
            <a:prstGeom prst="notchedRightArrow">
              <a:avLst>
                <a:gd name="adj1" fmla="val 50000"/>
                <a:gd name="adj2" fmla="val 25000"/>
              </a:avLst>
            </a:prstGeom>
            <a:solidFill>
              <a:srgbClr val="FFFF99"/>
            </a:solidFill>
            <a:ln w="28575">
              <a:solidFill>
                <a:srgbClr val="0F0A6C"/>
              </a:solidFill>
              <a:miter lim="800000"/>
              <a:headEnd/>
              <a:tailEnd/>
            </a:ln>
          </p:spPr>
          <p:txBody>
            <a:bodyPr wrap="none" anchor="ctr"/>
            <a:lstStyle/>
            <a:p>
              <a:endParaRPr lang="es-CR" sz="1200">
                <a:latin typeface="Calibri" pitchFamily="34" charset="0"/>
              </a:endParaRPr>
            </a:p>
          </p:txBody>
        </p:sp>
        <p:sp>
          <p:nvSpPr>
            <p:cNvPr id="9230" name="Text Box 14"/>
            <p:cNvSpPr txBox="1">
              <a:spLocks noChangeArrowheads="1"/>
            </p:cNvSpPr>
            <p:nvPr/>
          </p:nvSpPr>
          <p:spPr bwMode="auto">
            <a:xfrm>
              <a:off x="3851920" y="3111351"/>
              <a:ext cx="580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latin typeface="Garamond" pitchFamily="18" charset="0"/>
                </a:rPr>
                <a:t>1981  1988</a:t>
              </a:r>
            </a:p>
          </p:txBody>
        </p:sp>
      </p:grpSp>
      <p:sp>
        <p:nvSpPr>
          <p:cNvPr id="9231" name="Text Box 15"/>
          <p:cNvSpPr txBox="1">
            <a:spLocks noChangeArrowheads="1"/>
          </p:cNvSpPr>
          <p:nvPr/>
        </p:nvSpPr>
        <p:spPr bwMode="auto">
          <a:xfrm>
            <a:off x="4585568" y="2708919"/>
            <a:ext cx="25209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solidFill>
                  <a:srgbClr val="FFFF00"/>
                </a:solidFill>
                <a:latin typeface="Calibri" pitchFamily="34" charset="0"/>
              </a:rPr>
              <a:t>Dr. Guillermo Chaverri Benavides</a:t>
            </a:r>
          </a:p>
        </p:txBody>
      </p:sp>
      <p:sp>
        <p:nvSpPr>
          <p:cNvPr id="9232" name="Text Box 16"/>
          <p:cNvSpPr txBox="1">
            <a:spLocks noChangeArrowheads="1"/>
          </p:cNvSpPr>
          <p:nvPr/>
        </p:nvSpPr>
        <p:spPr bwMode="auto">
          <a:xfrm>
            <a:off x="395536" y="4448919"/>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solidFill>
                  <a:srgbClr val="FFFF00"/>
                </a:solidFill>
                <a:latin typeface="Calibri" pitchFamily="34" charset="0"/>
              </a:rPr>
              <a:t>Dr. Manuel  Ma. Murillo  Castro</a:t>
            </a:r>
          </a:p>
        </p:txBody>
      </p:sp>
      <p:sp>
        <p:nvSpPr>
          <p:cNvPr id="9233" name="Text Box 17"/>
          <p:cNvSpPr txBox="1">
            <a:spLocks noChangeArrowheads="1"/>
          </p:cNvSpPr>
          <p:nvPr/>
        </p:nvSpPr>
        <p:spPr bwMode="auto">
          <a:xfrm>
            <a:off x="2987824" y="4448919"/>
            <a:ext cx="2303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solidFill>
                  <a:srgbClr val="FFFF00"/>
                </a:solidFill>
                <a:latin typeface="Calibri" pitchFamily="34" charset="0"/>
              </a:rPr>
              <a:t>Dr. Gabriel  </a:t>
            </a:r>
            <a:r>
              <a:rPr lang="es-ES" sz="1200" b="1" dirty="0" err="1">
                <a:solidFill>
                  <a:srgbClr val="FFFF00"/>
                </a:solidFill>
                <a:latin typeface="Calibri" pitchFamily="34" charset="0"/>
              </a:rPr>
              <a:t>Macaya</a:t>
            </a:r>
            <a:r>
              <a:rPr lang="es-ES" sz="1200" b="1" dirty="0">
                <a:solidFill>
                  <a:srgbClr val="FFFF00"/>
                </a:solidFill>
                <a:latin typeface="Calibri" pitchFamily="34" charset="0"/>
              </a:rPr>
              <a:t> Trejos</a:t>
            </a:r>
          </a:p>
        </p:txBody>
      </p:sp>
      <p:sp>
        <p:nvSpPr>
          <p:cNvPr id="9234" name="Text Box 18"/>
          <p:cNvSpPr txBox="1">
            <a:spLocks noChangeArrowheads="1"/>
          </p:cNvSpPr>
          <p:nvPr/>
        </p:nvSpPr>
        <p:spPr bwMode="auto">
          <a:xfrm>
            <a:off x="5580905" y="4448919"/>
            <a:ext cx="23034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solidFill>
                  <a:srgbClr val="FFFF00"/>
                </a:solidFill>
                <a:latin typeface="Calibri" pitchFamily="34" charset="0"/>
              </a:rPr>
              <a:t>Dr. Primo Luis Chavarría Córdoba</a:t>
            </a:r>
          </a:p>
        </p:txBody>
      </p:sp>
      <p:sp>
        <p:nvSpPr>
          <p:cNvPr id="9235" name="Text Box 19"/>
          <p:cNvSpPr txBox="1">
            <a:spLocks noChangeArrowheads="1"/>
          </p:cNvSpPr>
          <p:nvPr/>
        </p:nvSpPr>
        <p:spPr bwMode="auto">
          <a:xfrm>
            <a:off x="0" y="6072188"/>
            <a:ext cx="20002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a:solidFill>
                  <a:srgbClr val="FFFF00"/>
                </a:solidFill>
                <a:latin typeface="Calibri" pitchFamily="34" charset="0"/>
              </a:rPr>
              <a:t>Dr. Carlos Quesada Mateo</a:t>
            </a:r>
          </a:p>
        </p:txBody>
      </p:sp>
      <p:sp>
        <p:nvSpPr>
          <p:cNvPr id="9236" name="Text Box 20"/>
          <p:cNvSpPr txBox="1">
            <a:spLocks noChangeArrowheads="1"/>
          </p:cNvSpPr>
          <p:nvPr/>
        </p:nvSpPr>
        <p:spPr bwMode="auto">
          <a:xfrm>
            <a:off x="2214563" y="6072188"/>
            <a:ext cx="2143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a:solidFill>
                  <a:srgbClr val="FFFF00"/>
                </a:solidFill>
                <a:latin typeface="Calibri" pitchFamily="34" charset="0"/>
              </a:rPr>
              <a:t>Dr. Jorge Gutiérrez Gutiérrez</a:t>
            </a:r>
          </a:p>
        </p:txBody>
      </p:sp>
      <p:sp>
        <p:nvSpPr>
          <p:cNvPr id="9237" name="Text Box 21"/>
          <p:cNvSpPr txBox="1">
            <a:spLocks noChangeArrowheads="1"/>
          </p:cNvSpPr>
          <p:nvPr/>
        </p:nvSpPr>
        <p:spPr bwMode="auto">
          <a:xfrm>
            <a:off x="4572000" y="6072188"/>
            <a:ext cx="21431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a:solidFill>
                  <a:srgbClr val="FFFF00"/>
                </a:solidFill>
                <a:latin typeface="Calibri" pitchFamily="34" charset="0"/>
              </a:rPr>
              <a:t>Dra. Yamileth González García</a:t>
            </a:r>
          </a:p>
        </p:txBody>
      </p:sp>
      <p:grpSp>
        <p:nvGrpSpPr>
          <p:cNvPr id="10" name="9 Grupo"/>
          <p:cNvGrpSpPr/>
          <p:nvPr/>
        </p:nvGrpSpPr>
        <p:grpSpPr>
          <a:xfrm>
            <a:off x="4716016" y="4907042"/>
            <a:ext cx="790575" cy="1114345"/>
            <a:chOff x="5362575" y="4907042"/>
            <a:chExt cx="790575" cy="1114345"/>
          </a:xfrm>
        </p:grpSpPr>
        <p:sp>
          <p:nvSpPr>
            <p:cNvPr id="9227" name="AutoShape 10"/>
            <p:cNvSpPr>
              <a:spLocks noChangeArrowheads="1"/>
            </p:cNvSpPr>
            <p:nvPr/>
          </p:nvSpPr>
          <p:spPr bwMode="auto">
            <a:xfrm>
              <a:off x="5362575" y="4907042"/>
              <a:ext cx="790575" cy="1114345"/>
            </a:xfrm>
            <a:prstGeom prst="notchedRightArrow">
              <a:avLst>
                <a:gd name="adj1" fmla="val 50000"/>
                <a:gd name="adj2" fmla="val 25000"/>
              </a:avLst>
            </a:prstGeom>
            <a:solidFill>
              <a:srgbClr val="FFFF99"/>
            </a:solidFill>
            <a:ln w="28575">
              <a:solidFill>
                <a:srgbClr val="0F0A6C"/>
              </a:solidFill>
              <a:miter lim="800000"/>
              <a:headEnd/>
              <a:tailEnd/>
            </a:ln>
          </p:spPr>
          <p:txBody>
            <a:bodyPr wrap="none" anchor="ctr"/>
            <a:lstStyle/>
            <a:p>
              <a:endParaRPr lang="es-CR" sz="1200">
                <a:latin typeface="Calibri" pitchFamily="34" charset="0"/>
              </a:endParaRPr>
            </a:p>
          </p:txBody>
        </p:sp>
        <p:sp>
          <p:nvSpPr>
            <p:cNvPr id="9238" name="Text Box 22"/>
            <p:cNvSpPr txBox="1">
              <a:spLocks noChangeArrowheads="1"/>
            </p:cNvSpPr>
            <p:nvPr/>
          </p:nvSpPr>
          <p:spPr bwMode="auto">
            <a:xfrm>
              <a:off x="5436096" y="5229200"/>
              <a:ext cx="580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latin typeface="Garamond" pitchFamily="18" charset="0"/>
                </a:rPr>
                <a:t>1996 2004</a:t>
              </a:r>
            </a:p>
          </p:txBody>
        </p:sp>
      </p:grpSp>
      <p:grpSp>
        <p:nvGrpSpPr>
          <p:cNvPr id="9" name="8 Grupo"/>
          <p:cNvGrpSpPr/>
          <p:nvPr/>
        </p:nvGrpSpPr>
        <p:grpSpPr>
          <a:xfrm>
            <a:off x="2483768" y="4907042"/>
            <a:ext cx="790575" cy="1114345"/>
            <a:chOff x="3203575" y="4907042"/>
            <a:chExt cx="790575" cy="1114345"/>
          </a:xfrm>
        </p:grpSpPr>
        <p:sp>
          <p:nvSpPr>
            <p:cNvPr id="9226" name="AutoShape 9"/>
            <p:cNvSpPr>
              <a:spLocks noChangeArrowheads="1"/>
            </p:cNvSpPr>
            <p:nvPr/>
          </p:nvSpPr>
          <p:spPr bwMode="auto">
            <a:xfrm>
              <a:off x="3203575" y="4907042"/>
              <a:ext cx="790575" cy="1114345"/>
            </a:xfrm>
            <a:prstGeom prst="notchedRightArrow">
              <a:avLst>
                <a:gd name="adj1" fmla="val 50000"/>
                <a:gd name="adj2" fmla="val 25000"/>
              </a:avLst>
            </a:prstGeom>
            <a:solidFill>
              <a:srgbClr val="FFFF99"/>
            </a:solidFill>
            <a:ln w="28575">
              <a:solidFill>
                <a:srgbClr val="0F0A6C"/>
              </a:solidFill>
              <a:miter lim="800000"/>
              <a:headEnd/>
              <a:tailEnd/>
            </a:ln>
          </p:spPr>
          <p:txBody>
            <a:bodyPr wrap="none" anchor="ctr"/>
            <a:lstStyle/>
            <a:p>
              <a:endParaRPr lang="es-CR" sz="1200">
                <a:latin typeface="Calibri" pitchFamily="34" charset="0"/>
              </a:endParaRPr>
            </a:p>
          </p:txBody>
        </p:sp>
        <p:sp>
          <p:nvSpPr>
            <p:cNvPr id="9239" name="Text Box 23"/>
            <p:cNvSpPr txBox="1">
              <a:spLocks noChangeArrowheads="1"/>
            </p:cNvSpPr>
            <p:nvPr/>
          </p:nvSpPr>
          <p:spPr bwMode="auto">
            <a:xfrm>
              <a:off x="3275856" y="5271591"/>
              <a:ext cx="580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latin typeface="Garamond" pitchFamily="18" charset="0"/>
                </a:rPr>
                <a:t>1994 1996</a:t>
              </a:r>
            </a:p>
          </p:txBody>
        </p:sp>
      </p:grpSp>
      <p:grpSp>
        <p:nvGrpSpPr>
          <p:cNvPr id="8" name="7 Grupo"/>
          <p:cNvGrpSpPr/>
          <p:nvPr/>
        </p:nvGrpSpPr>
        <p:grpSpPr>
          <a:xfrm>
            <a:off x="251520" y="4907042"/>
            <a:ext cx="790574" cy="1114345"/>
            <a:chOff x="1042989" y="4907042"/>
            <a:chExt cx="790574" cy="1114345"/>
          </a:xfrm>
        </p:grpSpPr>
        <p:sp>
          <p:nvSpPr>
            <p:cNvPr id="9225" name="AutoShape 8"/>
            <p:cNvSpPr>
              <a:spLocks noChangeArrowheads="1"/>
            </p:cNvSpPr>
            <p:nvPr/>
          </p:nvSpPr>
          <p:spPr bwMode="auto">
            <a:xfrm>
              <a:off x="1042989" y="4907042"/>
              <a:ext cx="790574" cy="1114345"/>
            </a:xfrm>
            <a:prstGeom prst="notchedRightArrow">
              <a:avLst>
                <a:gd name="adj1" fmla="val 50000"/>
                <a:gd name="adj2" fmla="val 25000"/>
              </a:avLst>
            </a:prstGeom>
            <a:solidFill>
              <a:srgbClr val="FFFF99"/>
            </a:solidFill>
            <a:ln w="28575">
              <a:solidFill>
                <a:srgbClr val="0F0A6C"/>
              </a:solidFill>
              <a:miter lim="800000"/>
              <a:headEnd/>
              <a:tailEnd/>
            </a:ln>
          </p:spPr>
          <p:txBody>
            <a:bodyPr wrap="none" anchor="ctr"/>
            <a:lstStyle/>
            <a:p>
              <a:endParaRPr lang="es-CR" sz="1200">
                <a:latin typeface="Calibri" pitchFamily="34" charset="0"/>
              </a:endParaRPr>
            </a:p>
          </p:txBody>
        </p:sp>
        <p:sp>
          <p:nvSpPr>
            <p:cNvPr id="9240" name="Text Box 24"/>
            <p:cNvSpPr txBox="1">
              <a:spLocks noChangeArrowheads="1"/>
            </p:cNvSpPr>
            <p:nvPr/>
          </p:nvSpPr>
          <p:spPr bwMode="auto">
            <a:xfrm>
              <a:off x="1115616" y="5271591"/>
              <a:ext cx="580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latin typeface="Garamond" pitchFamily="18" charset="0"/>
                </a:rPr>
                <a:t>1992 1994</a:t>
              </a:r>
            </a:p>
          </p:txBody>
        </p:sp>
      </p:grpSp>
      <p:grpSp>
        <p:nvGrpSpPr>
          <p:cNvPr id="7" name="6 Grupo"/>
          <p:cNvGrpSpPr/>
          <p:nvPr/>
        </p:nvGrpSpPr>
        <p:grpSpPr>
          <a:xfrm>
            <a:off x="5868144" y="3212976"/>
            <a:ext cx="790575" cy="1114345"/>
            <a:chOff x="6715125" y="2757567"/>
            <a:chExt cx="790575" cy="1114345"/>
          </a:xfrm>
        </p:grpSpPr>
        <p:sp>
          <p:nvSpPr>
            <p:cNvPr id="9224" name="AutoShape 7"/>
            <p:cNvSpPr>
              <a:spLocks noChangeArrowheads="1"/>
            </p:cNvSpPr>
            <p:nvPr/>
          </p:nvSpPr>
          <p:spPr bwMode="auto">
            <a:xfrm>
              <a:off x="6715125" y="2757567"/>
              <a:ext cx="790575" cy="1114345"/>
            </a:xfrm>
            <a:prstGeom prst="notchedRightArrow">
              <a:avLst>
                <a:gd name="adj1" fmla="val 50000"/>
                <a:gd name="adj2" fmla="val 25000"/>
              </a:avLst>
            </a:prstGeom>
            <a:solidFill>
              <a:srgbClr val="FFFF99"/>
            </a:solidFill>
            <a:ln w="28575">
              <a:solidFill>
                <a:srgbClr val="0F0A6C"/>
              </a:solidFill>
              <a:miter lim="800000"/>
              <a:headEnd/>
              <a:tailEnd/>
            </a:ln>
          </p:spPr>
          <p:txBody>
            <a:bodyPr wrap="none" anchor="ctr"/>
            <a:lstStyle/>
            <a:p>
              <a:endParaRPr lang="es-CR" sz="1200">
                <a:latin typeface="Calibri" pitchFamily="34" charset="0"/>
              </a:endParaRPr>
            </a:p>
          </p:txBody>
        </p:sp>
        <p:sp>
          <p:nvSpPr>
            <p:cNvPr id="9241" name="Text Box 25"/>
            <p:cNvSpPr txBox="1">
              <a:spLocks noChangeArrowheads="1"/>
            </p:cNvSpPr>
            <p:nvPr/>
          </p:nvSpPr>
          <p:spPr bwMode="auto">
            <a:xfrm>
              <a:off x="6804248" y="3111351"/>
              <a:ext cx="580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latin typeface="Garamond" pitchFamily="18" charset="0"/>
                </a:rPr>
                <a:t>1988 1992</a:t>
              </a:r>
            </a:p>
          </p:txBody>
        </p:sp>
      </p:grpSp>
      <p:grpSp>
        <p:nvGrpSpPr>
          <p:cNvPr id="5" name="4 Grupo"/>
          <p:cNvGrpSpPr/>
          <p:nvPr/>
        </p:nvGrpSpPr>
        <p:grpSpPr>
          <a:xfrm>
            <a:off x="718271" y="3284414"/>
            <a:ext cx="790575" cy="1114344"/>
            <a:chOff x="857250" y="2829005"/>
            <a:chExt cx="790575" cy="1114344"/>
          </a:xfrm>
        </p:grpSpPr>
        <p:sp>
          <p:nvSpPr>
            <p:cNvPr id="9242" name="AutoShape 11"/>
            <p:cNvSpPr>
              <a:spLocks noChangeArrowheads="1"/>
            </p:cNvSpPr>
            <p:nvPr/>
          </p:nvSpPr>
          <p:spPr bwMode="auto">
            <a:xfrm>
              <a:off x="857250" y="2829005"/>
              <a:ext cx="790575" cy="1114344"/>
            </a:xfrm>
            <a:prstGeom prst="notchedRightArrow">
              <a:avLst>
                <a:gd name="adj1" fmla="val 50000"/>
                <a:gd name="adj2" fmla="val 25000"/>
              </a:avLst>
            </a:prstGeom>
            <a:solidFill>
              <a:srgbClr val="FFFF99"/>
            </a:solidFill>
            <a:ln w="28575">
              <a:solidFill>
                <a:srgbClr val="0F0A6C"/>
              </a:solidFill>
              <a:miter lim="800000"/>
              <a:headEnd/>
              <a:tailEnd/>
            </a:ln>
          </p:spPr>
          <p:txBody>
            <a:bodyPr wrap="none" anchor="ctr"/>
            <a:lstStyle/>
            <a:p>
              <a:endParaRPr lang="es-CR" sz="1200">
                <a:latin typeface="Calibri" pitchFamily="34" charset="0"/>
              </a:endParaRPr>
            </a:p>
          </p:txBody>
        </p:sp>
        <p:sp>
          <p:nvSpPr>
            <p:cNvPr id="9243" name="Text Box 13"/>
            <p:cNvSpPr txBox="1">
              <a:spLocks noChangeArrowheads="1"/>
            </p:cNvSpPr>
            <p:nvPr/>
          </p:nvSpPr>
          <p:spPr bwMode="auto">
            <a:xfrm>
              <a:off x="928688" y="3183359"/>
              <a:ext cx="58045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latin typeface="Garamond" pitchFamily="18" charset="0"/>
                </a:rPr>
                <a:t>1976  1981</a:t>
              </a:r>
            </a:p>
          </p:txBody>
        </p:sp>
      </p:grpSp>
      <p:grpSp>
        <p:nvGrpSpPr>
          <p:cNvPr id="11" name="10 Grupo"/>
          <p:cNvGrpSpPr/>
          <p:nvPr/>
        </p:nvGrpSpPr>
        <p:grpSpPr>
          <a:xfrm>
            <a:off x="6953031" y="4895492"/>
            <a:ext cx="790575" cy="1114345"/>
            <a:chOff x="7429500" y="4900692"/>
            <a:chExt cx="790575" cy="1114345"/>
          </a:xfrm>
        </p:grpSpPr>
        <p:sp>
          <p:nvSpPr>
            <p:cNvPr id="9228" name="AutoShape 11"/>
            <p:cNvSpPr>
              <a:spLocks noChangeArrowheads="1"/>
            </p:cNvSpPr>
            <p:nvPr/>
          </p:nvSpPr>
          <p:spPr bwMode="auto">
            <a:xfrm>
              <a:off x="7429500" y="4900692"/>
              <a:ext cx="790575" cy="1114345"/>
            </a:xfrm>
            <a:prstGeom prst="notchedRightArrow">
              <a:avLst>
                <a:gd name="adj1" fmla="val 50000"/>
                <a:gd name="adj2" fmla="val 25000"/>
              </a:avLst>
            </a:prstGeom>
            <a:solidFill>
              <a:srgbClr val="FFFF99"/>
            </a:solidFill>
            <a:ln w="28575">
              <a:solidFill>
                <a:srgbClr val="0F0A6C"/>
              </a:solidFill>
              <a:miter lim="800000"/>
              <a:headEnd/>
              <a:tailEnd/>
            </a:ln>
          </p:spPr>
          <p:txBody>
            <a:bodyPr wrap="none" anchor="ctr"/>
            <a:lstStyle/>
            <a:p>
              <a:endParaRPr lang="es-CR" sz="1200">
                <a:latin typeface="Calibri" pitchFamily="34" charset="0"/>
              </a:endParaRPr>
            </a:p>
          </p:txBody>
        </p:sp>
        <p:sp>
          <p:nvSpPr>
            <p:cNvPr id="9244" name="Text Box 22"/>
            <p:cNvSpPr txBox="1">
              <a:spLocks noChangeArrowheads="1"/>
            </p:cNvSpPr>
            <p:nvPr/>
          </p:nvSpPr>
          <p:spPr bwMode="auto">
            <a:xfrm>
              <a:off x="7524328" y="5229200"/>
              <a:ext cx="580452"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dirty="0">
                  <a:latin typeface="Garamond" pitchFamily="18" charset="0"/>
                </a:rPr>
                <a:t>2004</a:t>
              </a:r>
            </a:p>
            <a:p>
              <a:pPr algn="ctr" eaLnBrk="1" hangingPunct="1">
                <a:spcBef>
                  <a:spcPct val="50000"/>
                </a:spcBef>
              </a:pPr>
              <a:r>
                <a:rPr lang="es-ES" sz="1200" b="1" dirty="0">
                  <a:latin typeface="Garamond" pitchFamily="18" charset="0"/>
                </a:rPr>
                <a:t>actual</a:t>
              </a:r>
            </a:p>
          </p:txBody>
        </p:sp>
      </p:grpSp>
      <p:sp>
        <p:nvSpPr>
          <p:cNvPr id="9245" name="Text Box 21"/>
          <p:cNvSpPr txBox="1">
            <a:spLocks noChangeArrowheads="1"/>
          </p:cNvSpPr>
          <p:nvPr/>
        </p:nvSpPr>
        <p:spPr bwMode="auto">
          <a:xfrm>
            <a:off x="6786563" y="6072188"/>
            <a:ext cx="2214562"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ct val="50000"/>
              </a:spcBef>
            </a:pPr>
            <a:r>
              <a:rPr lang="es-ES" sz="1200" b="1">
                <a:solidFill>
                  <a:srgbClr val="FFFF00"/>
                </a:solidFill>
                <a:latin typeface="Calibri" pitchFamily="34" charset="0"/>
              </a:rPr>
              <a:t>Dr. Henning Jensen Pennington</a:t>
            </a:r>
          </a:p>
        </p:txBody>
      </p:sp>
      <p:sp>
        <p:nvSpPr>
          <p:cNvPr id="42" name="Text Box 3"/>
          <p:cNvSpPr txBox="1">
            <a:spLocks noChangeArrowheads="1"/>
          </p:cNvSpPr>
          <p:nvPr/>
        </p:nvSpPr>
        <p:spPr bwMode="auto">
          <a:xfrm>
            <a:off x="3093410" y="326620"/>
            <a:ext cx="5929313" cy="10576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500" b="1" dirty="0">
                <a:solidFill>
                  <a:srgbClr val="FFFF00"/>
                </a:solidFill>
                <a:latin typeface="Calibri" pitchFamily="34" charset="0"/>
              </a:rPr>
              <a:t>Períodos administrativos de los Vicerrectores (as ) de Investigación</a:t>
            </a:r>
          </a:p>
        </p:txBody>
      </p:sp>
      <p:graphicFrame>
        <p:nvGraphicFramePr>
          <p:cNvPr id="2" name="1 Objeto"/>
          <p:cNvGraphicFramePr>
            <a:graphicFrameLocks noChangeAspect="1"/>
          </p:cNvGraphicFramePr>
          <p:nvPr>
            <p:extLst>
              <p:ext uri="{D42A27DB-BD31-4B8C-83A1-F6EECF244321}">
                <p14:modId xmlns:p14="http://schemas.microsoft.com/office/powerpoint/2010/main" val="3214848205"/>
              </p:ext>
            </p:extLst>
          </p:nvPr>
        </p:nvGraphicFramePr>
        <p:xfrm>
          <a:off x="7826914" y="4824759"/>
          <a:ext cx="1075612" cy="1196529"/>
        </p:xfrm>
        <a:graphic>
          <a:graphicData uri="http://schemas.openxmlformats.org/presentationml/2006/ole">
            <mc:AlternateContent xmlns:mc="http://schemas.openxmlformats.org/markup-compatibility/2006">
              <mc:Choice xmlns:v="urn:schemas-microsoft-com:vml" Requires="v">
                <p:oleObj spid="_x0000_s23560" name="Imagen de mapa de bits" r:id="rId4" imgW="10402752" imgH="10247619" progId="Paint.Picture">
                  <p:embed/>
                </p:oleObj>
              </mc:Choice>
              <mc:Fallback>
                <p:oleObj name="Imagen de mapa de bits" r:id="rId4" imgW="10402752" imgH="10247619" progId="Paint.Picture">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26914" y="4824759"/>
                        <a:ext cx="1075612" cy="1196529"/>
                      </a:xfrm>
                      <a:prstGeom prst="rect">
                        <a:avLst/>
                      </a:prstGeom>
                      <a:noFill/>
                      <a:ln w="38100">
                        <a:solidFill>
                          <a:srgbClr val="0F0A6C"/>
                        </a:solidFill>
                        <a:miter lim="800000"/>
                        <a:headEnd/>
                        <a:tailEnd/>
                      </a:ln>
                      <a:effectLst/>
                    </p:spPr>
                  </p:pic>
                </p:oleObj>
              </mc:Fallback>
            </mc:AlternateContent>
          </a:graphicData>
        </a:graphic>
      </p:graphicFrame>
      <p:pic>
        <p:nvPicPr>
          <p:cNvPr id="41" name="Picture 3"/>
          <p:cNvPicPr>
            <a:picLocks noChangeAspect="1" noChangeArrowheads="1"/>
          </p:cNvPicPr>
          <p:nvPr/>
        </p:nvPicPr>
        <p:blipFill>
          <a:blip r:embed="rId6" cstate="print">
            <a:lum bright="6000"/>
            <a:extLst>
              <a:ext uri="{28A0092B-C50C-407E-A947-70E740481C1C}">
                <a14:useLocalDpi xmlns:a14="http://schemas.microsoft.com/office/drawing/2010/main" val="0"/>
              </a:ext>
            </a:extLst>
          </a:blip>
          <a:srcRect t="1434" r="6567" b="2942"/>
          <a:stretch>
            <a:fillRect/>
          </a:stretch>
        </p:blipFill>
        <p:spPr bwMode="auto">
          <a:xfrm>
            <a:off x="2772172" y="1446877"/>
            <a:ext cx="904173" cy="1190035"/>
          </a:xfrm>
          <a:prstGeom prst="rect">
            <a:avLst/>
          </a:prstGeom>
          <a:noFill/>
          <a:ln w="38100">
            <a:solidFill>
              <a:srgbClr val="0F0A6C"/>
            </a:solidFill>
            <a:miter lim="800000"/>
            <a:headEnd/>
            <a:tailEnd/>
          </a:ln>
          <a:extLst>
            <a:ext uri="{909E8E84-426E-40DD-AFC4-6F175D3DCCD1}">
              <a14:hiddenFill xmlns:a14="http://schemas.microsoft.com/office/drawing/2010/main">
                <a:solidFill>
                  <a:srgbClr val="FFFFFF"/>
                </a:solidFill>
              </a14:hiddenFill>
            </a:ext>
          </a:extLst>
        </p:spPr>
      </p:pic>
      <p:pic>
        <p:nvPicPr>
          <p:cNvPr id="43" name="Picture 4"/>
          <p:cNvPicPr>
            <a:picLocks noChangeAspect="1" noChangeArrowheads="1"/>
          </p:cNvPicPr>
          <p:nvPr/>
        </p:nvPicPr>
        <p:blipFill>
          <a:blip r:embed="rId7" cstate="print">
            <a:lum bright="-6000" contrast="-24000"/>
            <a:extLst>
              <a:ext uri="{28A0092B-C50C-407E-A947-70E740481C1C}">
                <a14:useLocalDpi xmlns:a14="http://schemas.microsoft.com/office/drawing/2010/main" val="0"/>
              </a:ext>
            </a:extLst>
          </a:blip>
          <a:srcRect/>
          <a:stretch>
            <a:fillRect/>
          </a:stretch>
        </p:blipFill>
        <p:spPr bwMode="auto">
          <a:xfrm>
            <a:off x="6001181" y="1484784"/>
            <a:ext cx="881325" cy="1212900"/>
          </a:xfrm>
          <a:prstGeom prst="rect">
            <a:avLst/>
          </a:prstGeom>
          <a:noFill/>
          <a:ln w="38100">
            <a:solidFill>
              <a:srgbClr val="0F0A6C"/>
            </a:solidFill>
            <a:miter lim="800000"/>
            <a:headEnd/>
            <a:tailEnd/>
          </a:ln>
          <a:extLst>
            <a:ext uri="{909E8E84-426E-40DD-AFC4-6F175D3DCCD1}">
              <a14:hiddenFill xmlns:a14="http://schemas.microsoft.com/office/drawing/2010/main">
                <a:solidFill>
                  <a:srgbClr val="FFFFFF"/>
                </a:solidFill>
              </a14:hiddenFill>
            </a:ext>
          </a:extLst>
        </p:spPr>
      </p:pic>
      <p:pic>
        <p:nvPicPr>
          <p:cNvPr id="44"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t="7646" b="5513"/>
          <a:stretch>
            <a:fillRect/>
          </a:stretch>
        </p:blipFill>
        <p:spPr bwMode="auto">
          <a:xfrm>
            <a:off x="1672672" y="3212976"/>
            <a:ext cx="1010579" cy="1187185"/>
          </a:xfrm>
          <a:prstGeom prst="rect">
            <a:avLst/>
          </a:prstGeom>
          <a:noFill/>
          <a:ln w="38100">
            <a:solidFill>
              <a:srgbClr val="0F0A6C"/>
            </a:solidFill>
            <a:miter lim="800000"/>
            <a:headEnd/>
            <a:tailEnd/>
          </a:ln>
          <a:extLst>
            <a:ext uri="{909E8E84-426E-40DD-AFC4-6F175D3DCCD1}">
              <a14:hiddenFill xmlns:a14="http://schemas.microsoft.com/office/drawing/2010/main">
                <a:solidFill>
                  <a:srgbClr val="FFFFFF"/>
                </a:solidFill>
              </a14:hiddenFill>
            </a:ext>
          </a:extLst>
        </p:spPr>
      </p:pic>
      <p:pic>
        <p:nvPicPr>
          <p:cNvPr id="45" name="Picture 4" descr="rector14"/>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4376579" y="3212976"/>
            <a:ext cx="914047" cy="1142558"/>
          </a:xfrm>
          <a:prstGeom prst="rect">
            <a:avLst/>
          </a:prstGeom>
          <a:noFill/>
          <a:ln w="38100">
            <a:solidFill>
              <a:srgbClr val="0F0A6C"/>
            </a:solidFill>
            <a:miter lim="800000"/>
            <a:headEnd/>
            <a:tailEnd/>
          </a:ln>
          <a:extLst>
            <a:ext uri="{909E8E84-426E-40DD-AFC4-6F175D3DCCD1}">
              <a14:hiddenFill xmlns:a14="http://schemas.microsoft.com/office/drawing/2010/main">
                <a:solidFill>
                  <a:srgbClr val="FFFFFF"/>
                </a:solidFill>
              </a14:hiddenFill>
            </a:ext>
          </a:extLst>
        </p:spPr>
      </p:pic>
      <p:pic>
        <p:nvPicPr>
          <p:cNvPr id="46" name="Picture 4"/>
          <p:cNvPicPr>
            <a:picLocks noChangeAspect="1" noChangeArrowheads="1"/>
          </p:cNvPicPr>
          <p:nvPr/>
        </p:nvPicPr>
        <p:blipFill>
          <a:blip r:embed="rId10" cstate="print">
            <a:extLst>
              <a:ext uri="{28A0092B-C50C-407E-A947-70E740481C1C}">
                <a14:useLocalDpi xmlns:a14="http://schemas.microsoft.com/office/drawing/2010/main" val="0"/>
              </a:ext>
            </a:extLst>
          </a:blip>
          <a:srcRect l="29713" t="12697" r="29079" b="5643"/>
          <a:stretch>
            <a:fillRect/>
          </a:stretch>
        </p:blipFill>
        <p:spPr bwMode="auto">
          <a:xfrm>
            <a:off x="6896859" y="3197789"/>
            <a:ext cx="908517" cy="1132894"/>
          </a:xfrm>
          <a:prstGeom prst="rect">
            <a:avLst/>
          </a:prstGeom>
          <a:noFill/>
          <a:ln w="38100">
            <a:solidFill>
              <a:srgbClr val="0F0A6C"/>
            </a:solidFill>
            <a:miter lim="800000"/>
            <a:headEnd/>
            <a:tailEnd/>
          </a:ln>
          <a:extLst>
            <a:ext uri="{909E8E84-426E-40DD-AFC4-6F175D3DCCD1}">
              <a14:hiddenFill xmlns:a14="http://schemas.microsoft.com/office/drawing/2010/main">
                <a:solidFill>
                  <a:srgbClr val="FFFFFF"/>
                </a:solidFill>
              </a14:hiddenFill>
            </a:ext>
          </a:extLst>
        </p:spPr>
      </p:pic>
      <p:pic>
        <p:nvPicPr>
          <p:cNvPr id="47" name="Picture 4"/>
          <p:cNvPicPr>
            <a:picLocks noChangeAspect="1" noChangeArrowheads="1"/>
          </p:cNvPicPr>
          <p:nvPr/>
        </p:nvPicPr>
        <p:blipFill>
          <a:blip r:embed="rId11" cstate="print">
            <a:lum bright="6000" contrast="-24000"/>
            <a:grayscl/>
            <a:extLst>
              <a:ext uri="{28A0092B-C50C-407E-A947-70E740481C1C}">
                <a14:useLocalDpi xmlns:a14="http://schemas.microsoft.com/office/drawing/2010/main" val="0"/>
              </a:ext>
            </a:extLst>
          </a:blip>
          <a:srcRect t="22519" r="6470" b="403"/>
          <a:stretch>
            <a:fillRect/>
          </a:stretch>
        </p:blipFill>
        <p:spPr bwMode="auto">
          <a:xfrm>
            <a:off x="1187624" y="4911575"/>
            <a:ext cx="788102" cy="1109713"/>
          </a:xfrm>
          <a:prstGeom prst="rect">
            <a:avLst/>
          </a:prstGeom>
          <a:noFill/>
          <a:ln w="38100">
            <a:solidFill>
              <a:srgbClr val="0F0A6C"/>
            </a:solidFill>
            <a:miter lim="800000"/>
            <a:headEnd/>
            <a:tailEnd/>
          </a:ln>
          <a:extLst>
            <a:ext uri="{909E8E84-426E-40DD-AFC4-6F175D3DCCD1}">
              <a14:hiddenFill xmlns:a14="http://schemas.microsoft.com/office/drawing/2010/main">
                <a:solidFill>
                  <a:srgbClr val="FFFFFF"/>
                </a:solidFill>
              </a14:hiddenFill>
            </a:ext>
          </a:extLst>
        </p:spPr>
      </p:pic>
      <p:pic>
        <p:nvPicPr>
          <p:cNvPr id="48" name="Picture 4"/>
          <p:cNvPicPr>
            <a:picLocks noChangeAspect="1" noChangeArrowheads="1"/>
          </p:cNvPicPr>
          <p:nvPr/>
        </p:nvPicPr>
        <p:blipFill>
          <a:blip r:embed="rId12" cstate="print">
            <a:extLst>
              <a:ext uri="{28A0092B-C50C-407E-A947-70E740481C1C}">
                <a14:useLocalDpi xmlns:a14="http://schemas.microsoft.com/office/drawing/2010/main" val="0"/>
              </a:ext>
            </a:extLst>
          </a:blip>
          <a:srcRect l="1482" t="4544" r="2156" b="1074"/>
          <a:stretch>
            <a:fillRect/>
          </a:stretch>
        </p:blipFill>
        <p:spPr bwMode="auto">
          <a:xfrm>
            <a:off x="3411527" y="4868374"/>
            <a:ext cx="872441" cy="1152914"/>
          </a:xfrm>
          <a:prstGeom prst="rect">
            <a:avLst/>
          </a:prstGeom>
          <a:noFill/>
          <a:ln w="38100">
            <a:solidFill>
              <a:srgbClr val="0F0A6C"/>
            </a:solidFill>
            <a:miter lim="800000"/>
            <a:headEnd/>
            <a:tailEnd/>
          </a:ln>
          <a:extLst>
            <a:ext uri="{909E8E84-426E-40DD-AFC4-6F175D3DCCD1}">
              <a14:hiddenFill xmlns:a14="http://schemas.microsoft.com/office/drawing/2010/main">
                <a:solidFill>
                  <a:srgbClr val="FFFFFF"/>
                </a:solidFill>
              </a14:hiddenFill>
            </a:ext>
          </a:extLst>
        </p:spPr>
      </p:pic>
      <p:pic>
        <p:nvPicPr>
          <p:cNvPr id="49" name="Picture 4" descr="rector15"/>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5652120" y="4869160"/>
            <a:ext cx="828001" cy="1104001"/>
          </a:xfrm>
          <a:prstGeom prst="rect">
            <a:avLst/>
          </a:prstGeom>
          <a:noFill/>
          <a:ln w="38100">
            <a:solidFill>
              <a:srgbClr val="0F0A6C"/>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530997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3"/>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1000"/>
                            </p:stCondLst>
                            <p:childTnLst>
                              <p:par>
                                <p:cTn id="11" presetID="10" presetClass="entr" presetSubtype="0" fill="hold"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childTnLst>
                          </p:cTn>
                        </p:par>
                        <p:par>
                          <p:cTn id="14" fill="hold">
                            <p:stCondLst>
                              <p:cond delay="2000"/>
                            </p:stCondLst>
                            <p:childTnLst>
                              <p:par>
                                <p:cTn id="15" presetID="1" presetClass="entr" presetSubtype="0" fill="hold" nodeType="afterEffect">
                                  <p:stCondLst>
                                    <p:cond delay="500"/>
                                  </p:stCondLst>
                                  <p:childTnLst>
                                    <p:set>
                                      <p:cBhvr>
                                        <p:cTn id="16" dur="1" fill="hold">
                                          <p:stCondLst>
                                            <p:cond delay="0"/>
                                          </p:stCondLst>
                                        </p:cTn>
                                        <p:tgtEl>
                                          <p:spTgt spid="6"/>
                                        </p:tgtEl>
                                        <p:attrNameLst>
                                          <p:attrName>style.visibility</p:attrName>
                                        </p:attrNameLst>
                                      </p:cBhvr>
                                      <p:to>
                                        <p:strVal val="visible"/>
                                      </p:to>
                                    </p:set>
                                  </p:childTnLst>
                                </p:cTn>
                              </p:par>
                            </p:childTnLst>
                          </p:cTn>
                        </p:par>
                        <p:par>
                          <p:cTn id="17" fill="hold">
                            <p:stCondLst>
                              <p:cond delay="2500"/>
                            </p:stCondLst>
                            <p:childTnLst>
                              <p:par>
                                <p:cTn id="18" presetID="1" presetClass="entr" presetSubtype="0" fill="hold" nodeType="afterEffect">
                                  <p:stCondLst>
                                    <p:cond delay="500"/>
                                  </p:stCondLst>
                                  <p:childTnLst>
                                    <p:set>
                                      <p:cBhvr>
                                        <p:cTn id="19" dur="1" fill="hold">
                                          <p:stCondLst>
                                            <p:cond delay="0"/>
                                          </p:stCondLst>
                                        </p:cTn>
                                        <p:tgtEl>
                                          <p:spTgt spid="7"/>
                                        </p:tgtEl>
                                        <p:attrNameLst>
                                          <p:attrName>style.visibility</p:attrName>
                                        </p:attrNameLst>
                                      </p:cBhvr>
                                      <p:to>
                                        <p:strVal val="visible"/>
                                      </p:to>
                                    </p:set>
                                  </p:childTnLst>
                                </p:cTn>
                              </p:par>
                            </p:childTnLst>
                          </p:cTn>
                        </p:par>
                        <p:par>
                          <p:cTn id="20" fill="hold">
                            <p:stCondLst>
                              <p:cond delay="3000"/>
                            </p:stCondLst>
                            <p:childTnLst>
                              <p:par>
                                <p:cTn id="21" presetID="1" presetClass="entr" presetSubtype="0" fill="hold" nodeType="afterEffect">
                                  <p:stCondLst>
                                    <p:cond delay="500"/>
                                  </p:stCondLst>
                                  <p:childTnLst>
                                    <p:set>
                                      <p:cBhvr>
                                        <p:cTn id="22" dur="1" fill="hold">
                                          <p:stCondLst>
                                            <p:cond delay="0"/>
                                          </p:stCondLst>
                                        </p:cTn>
                                        <p:tgtEl>
                                          <p:spTgt spid="8"/>
                                        </p:tgtEl>
                                        <p:attrNameLst>
                                          <p:attrName>style.visibility</p:attrName>
                                        </p:attrNameLst>
                                      </p:cBhvr>
                                      <p:to>
                                        <p:strVal val="visible"/>
                                      </p:to>
                                    </p:set>
                                  </p:childTnLst>
                                </p:cTn>
                              </p:par>
                            </p:childTnLst>
                          </p:cTn>
                        </p:par>
                        <p:par>
                          <p:cTn id="23" fill="hold">
                            <p:stCondLst>
                              <p:cond delay="3500"/>
                            </p:stCondLst>
                            <p:childTnLst>
                              <p:par>
                                <p:cTn id="24" presetID="1" presetClass="entr" presetSubtype="0" fill="hold" nodeType="afterEffect">
                                  <p:stCondLst>
                                    <p:cond delay="500"/>
                                  </p:stCondLst>
                                  <p:childTnLst>
                                    <p:set>
                                      <p:cBhvr>
                                        <p:cTn id="25" dur="1" fill="hold">
                                          <p:stCondLst>
                                            <p:cond delay="0"/>
                                          </p:stCondLst>
                                        </p:cTn>
                                        <p:tgtEl>
                                          <p:spTgt spid="9"/>
                                        </p:tgtEl>
                                        <p:attrNameLst>
                                          <p:attrName>style.visibility</p:attrName>
                                        </p:attrNameLst>
                                      </p:cBhvr>
                                      <p:to>
                                        <p:strVal val="visible"/>
                                      </p:to>
                                    </p:set>
                                  </p:childTnLst>
                                </p:cTn>
                              </p:par>
                            </p:childTnLst>
                          </p:cTn>
                        </p:par>
                        <p:par>
                          <p:cTn id="26" fill="hold">
                            <p:stCondLst>
                              <p:cond delay="4000"/>
                            </p:stCondLst>
                            <p:childTnLst>
                              <p:par>
                                <p:cTn id="27" presetID="1" presetClass="entr" presetSubtype="0" fill="hold" nodeType="afterEffect">
                                  <p:stCondLst>
                                    <p:cond delay="500"/>
                                  </p:stCondLst>
                                  <p:childTnLst>
                                    <p:set>
                                      <p:cBhvr>
                                        <p:cTn id="28" dur="1" fill="hold">
                                          <p:stCondLst>
                                            <p:cond delay="0"/>
                                          </p:stCondLst>
                                        </p:cTn>
                                        <p:tgtEl>
                                          <p:spTgt spid="10"/>
                                        </p:tgtEl>
                                        <p:attrNameLst>
                                          <p:attrName>style.visibility</p:attrName>
                                        </p:attrNameLst>
                                      </p:cBhvr>
                                      <p:to>
                                        <p:strVal val="visible"/>
                                      </p:to>
                                    </p:set>
                                  </p:childTnLst>
                                </p:cTn>
                              </p:par>
                            </p:childTnLst>
                          </p:cTn>
                        </p:par>
                        <p:par>
                          <p:cTn id="29" fill="hold">
                            <p:stCondLst>
                              <p:cond delay="4500"/>
                            </p:stCondLst>
                            <p:childTnLst>
                              <p:par>
                                <p:cTn id="30" presetID="1" presetClass="entr" presetSubtype="0" fill="hold" nodeType="afterEffect">
                                  <p:stCondLst>
                                    <p:cond delay="500"/>
                                  </p:stCondLst>
                                  <p:childTnLst>
                                    <p:set>
                                      <p:cBhvr>
                                        <p:cTn id="31" dur="1" fill="hold">
                                          <p:stCondLst>
                                            <p:cond delay="0"/>
                                          </p:stCondLst>
                                        </p:cTn>
                                        <p:tgtEl>
                                          <p:spTgt spid="11"/>
                                        </p:tgtEl>
                                        <p:attrNameLst>
                                          <p:attrName>style.visibility</p:attrName>
                                        </p:attrNameLst>
                                      </p:cBhvr>
                                      <p:to>
                                        <p:strVal val="visible"/>
                                      </p:to>
                                    </p:set>
                                  </p:childTnLst>
                                </p:cTn>
                              </p:par>
                            </p:childTnLst>
                          </p:cTn>
                        </p:par>
                        <p:par>
                          <p:cTn id="32" fill="hold">
                            <p:stCondLst>
                              <p:cond delay="5000"/>
                            </p:stCondLst>
                            <p:childTnLst>
                              <p:par>
                                <p:cTn id="33" presetID="31" presetClass="entr" presetSubtype="0" fill="hold" nodeType="afterEffect">
                                  <p:stCondLst>
                                    <p:cond delay="500"/>
                                  </p:stCondLst>
                                  <p:childTnLst>
                                    <p:set>
                                      <p:cBhvr>
                                        <p:cTn id="34" dur="1" fill="hold">
                                          <p:stCondLst>
                                            <p:cond delay="0"/>
                                          </p:stCondLst>
                                        </p:cTn>
                                        <p:tgtEl>
                                          <p:spTgt spid="41"/>
                                        </p:tgtEl>
                                        <p:attrNameLst>
                                          <p:attrName>style.visibility</p:attrName>
                                        </p:attrNameLst>
                                      </p:cBhvr>
                                      <p:to>
                                        <p:strVal val="visible"/>
                                      </p:to>
                                    </p:set>
                                    <p:anim calcmode="lin" valueType="num">
                                      <p:cBhvr>
                                        <p:cTn id="35" dur="500" fill="hold"/>
                                        <p:tgtEl>
                                          <p:spTgt spid="41"/>
                                        </p:tgtEl>
                                        <p:attrNameLst>
                                          <p:attrName>ppt_w</p:attrName>
                                        </p:attrNameLst>
                                      </p:cBhvr>
                                      <p:tavLst>
                                        <p:tav tm="0">
                                          <p:val>
                                            <p:fltVal val="0"/>
                                          </p:val>
                                        </p:tav>
                                        <p:tav tm="100000">
                                          <p:val>
                                            <p:strVal val="#ppt_w"/>
                                          </p:val>
                                        </p:tav>
                                      </p:tavLst>
                                    </p:anim>
                                    <p:anim calcmode="lin" valueType="num">
                                      <p:cBhvr>
                                        <p:cTn id="36" dur="500" fill="hold"/>
                                        <p:tgtEl>
                                          <p:spTgt spid="41"/>
                                        </p:tgtEl>
                                        <p:attrNameLst>
                                          <p:attrName>ppt_h</p:attrName>
                                        </p:attrNameLst>
                                      </p:cBhvr>
                                      <p:tavLst>
                                        <p:tav tm="0">
                                          <p:val>
                                            <p:fltVal val="0"/>
                                          </p:val>
                                        </p:tav>
                                        <p:tav tm="100000">
                                          <p:val>
                                            <p:strVal val="#ppt_h"/>
                                          </p:val>
                                        </p:tav>
                                      </p:tavLst>
                                    </p:anim>
                                    <p:anim calcmode="lin" valueType="num">
                                      <p:cBhvr>
                                        <p:cTn id="37" dur="500" fill="hold"/>
                                        <p:tgtEl>
                                          <p:spTgt spid="41"/>
                                        </p:tgtEl>
                                        <p:attrNameLst>
                                          <p:attrName>style.rotation</p:attrName>
                                        </p:attrNameLst>
                                      </p:cBhvr>
                                      <p:tavLst>
                                        <p:tav tm="0">
                                          <p:val>
                                            <p:fltVal val="90"/>
                                          </p:val>
                                        </p:tav>
                                        <p:tav tm="100000">
                                          <p:val>
                                            <p:fltVal val="0"/>
                                          </p:val>
                                        </p:tav>
                                      </p:tavLst>
                                    </p:anim>
                                    <p:animEffect transition="in" filter="fade">
                                      <p:cBhvr>
                                        <p:cTn id="38" dur="500"/>
                                        <p:tgtEl>
                                          <p:spTgt spid="41"/>
                                        </p:tgtEl>
                                      </p:cBhvr>
                                    </p:animEffect>
                                  </p:childTnLst>
                                </p:cTn>
                              </p:par>
                            </p:childTnLst>
                          </p:cTn>
                        </p:par>
                        <p:par>
                          <p:cTn id="39" fill="hold">
                            <p:stCondLst>
                              <p:cond delay="6000"/>
                            </p:stCondLst>
                            <p:childTnLst>
                              <p:par>
                                <p:cTn id="40" presetID="53" presetClass="entr" presetSubtype="16" fill="hold" nodeType="afterEffect">
                                  <p:stCondLst>
                                    <p:cond delay="500"/>
                                  </p:stCondLst>
                                  <p:childTnLst>
                                    <p:set>
                                      <p:cBhvr>
                                        <p:cTn id="41" dur="1" fill="hold">
                                          <p:stCondLst>
                                            <p:cond delay="0"/>
                                          </p:stCondLst>
                                        </p:cTn>
                                        <p:tgtEl>
                                          <p:spTgt spid="43"/>
                                        </p:tgtEl>
                                        <p:attrNameLst>
                                          <p:attrName>style.visibility</p:attrName>
                                        </p:attrNameLst>
                                      </p:cBhvr>
                                      <p:to>
                                        <p:strVal val="visible"/>
                                      </p:to>
                                    </p:set>
                                    <p:anim calcmode="lin" valueType="num">
                                      <p:cBhvr>
                                        <p:cTn id="42" dur="500" fill="hold"/>
                                        <p:tgtEl>
                                          <p:spTgt spid="43"/>
                                        </p:tgtEl>
                                        <p:attrNameLst>
                                          <p:attrName>ppt_w</p:attrName>
                                        </p:attrNameLst>
                                      </p:cBhvr>
                                      <p:tavLst>
                                        <p:tav tm="0">
                                          <p:val>
                                            <p:fltVal val="0"/>
                                          </p:val>
                                        </p:tav>
                                        <p:tav tm="100000">
                                          <p:val>
                                            <p:strVal val="#ppt_w"/>
                                          </p:val>
                                        </p:tav>
                                      </p:tavLst>
                                    </p:anim>
                                    <p:anim calcmode="lin" valueType="num">
                                      <p:cBhvr>
                                        <p:cTn id="43" dur="500" fill="hold"/>
                                        <p:tgtEl>
                                          <p:spTgt spid="43"/>
                                        </p:tgtEl>
                                        <p:attrNameLst>
                                          <p:attrName>ppt_h</p:attrName>
                                        </p:attrNameLst>
                                      </p:cBhvr>
                                      <p:tavLst>
                                        <p:tav tm="0">
                                          <p:val>
                                            <p:fltVal val="0"/>
                                          </p:val>
                                        </p:tav>
                                        <p:tav tm="100000">
                                          <p:val>
                                            <p:strVal val="#ppt_h"/>
                                          </p:val>
                                        </p:tav>
                                      </p:tavLst>
                                    </p:anim>
                                    <p:animEffect transition="in" filter="fade">
                                      <p:cBhvr>
                                        <p:cTn id="44" dur="500"/>
                                        <p:tgtEl>
                                          <p:spTgt spid="43"/>
                                        </p:tgtEl>
                                      </p:cBhvr>
                                    </p:animEffect>
                                  </p:childTnLst>
                                </p:cTn>
                              </p:par>
                            </p:childTnLst>
                          </p:cTn>
                        </p:par>
                        <p:par>
                          <p:cTn id="45" fill="hold">
                            <p:stCondLst>
                              <p:cond delay="7000"/>
                            </p:stCondLst>
                            <p:childTnLst>
                              <p:par>
                                <p:cTn id="46" presetID="53" presetClass="entr" presetSubtype="16" fill="hold" nodeType="afterEffect">
                                  <p:stCondLst>
                                    <p:cond delay="500"/>
                                  </p:stCondLst>
                                  <p:childTnLst>
                                    <p:set>
                                      <p:cBhvr>
                                        <p:cTn id="47" dur="1" fill="hold">
                                          <p:stCondLst>
                                            <p:cond delay="0"/>
                                          </p:stCondLst>
                                        </p:cTn>
                                        <p:tgtEl>
                                          <p:spTgt spid="44"/>
                                        </p:tgtEl>
                                        <p:attrNameLst>
                                          <p:attrName>style.visibility</p:attrName>
                                        </p:attrNameLst>
                                      </p:cBhvr>
                                      <p:to>
                                        <p:strVal val="visible"/>
                                      </p:to>
                                    </p:set>
                                    <p:anim calcmode="lin" valueType="num">
                                      <p:cBhvr>
                                        <p:cTn id="48" dur="500" fill="hold"/>
                                        <p:tgtEl>
                                          <p:spTgt spid="44"/>
                                        </p:tgtEl>
                                        <p:attrNameLst>
                                          <p:attrName>ppt_w</p:attrName>
                                        </p:attrNameLst>
                                      </p:cBhvr>
                                      <p:tavLst>
                                        <p:tav tm="0">
                                          <p:val>
                                            <p:fltVal val="0"/>
                                          </p:val>
                                        </p:tav>
                                        <p:tav tm="100000">
                                          <p:val>
                                            <p:strVal val="#ppt_w"/>
                                          </p:val>
                                        </p:tav>
                                      </p:tavLst>
                                    </p:anim>
                                    <p:anim calcmode="lin" valueType="num">
                                      <p:cBhvr>
                                        <p:cTn id="49" dur="500" fill="hold"/>
                                        <p:tgtEl>
                                          <p:spTgt spid="44"/>
                                        </p:tgtEl>
                                        <p:attrNameLst>
                                          <p:attrName>ppt_h</p:attrName>
                                        </p:attrNameLst>
                                      </p:cBhvr>
                                      <p:tavLst>
                                        <p:tav tm="0">
                                          <p:val>
                                            <p:fltVal val="0"/>
                                          </p:val>
                                        </p:tav>
                                        <p:tav tm="100000">
                                          <p:val>
                                            <p:strVal val="#ppt_h"/>
                                          </p:val>
                                        </p:tav>
                                      </p:tavLst>
                                    </p:anim>
                                    <p:animEffect transition="in" filter="fade">
                                      <p:cBhvr>
                                        <p:cTn id="50" dur="500"/>
                                        <p:tgtEl>
                                          <p:spTgt spid="44"/>
                                        </p:tgtEl>
                                      </p:cBhvr>
                                    </p:animEffect>
                                  </p:childTnLst>
                                </p:cTn>
                              </p:par>
                            </p:childTnLst>
                          </p:cTn>
                        </p:par>
                        <p:par>
                          <p:cTn id="51" fill="hold">
                            <p:stCondLst>
                              <p:cond delay="8000"/>
                            </p:stCondLst>
                            <p:childTnLst>
                              <p:par>
                                <p:cTn id="52" presetID="53" presetClass="entr" presetSubtype="16" fill="hold" nodeType="afterEffect">
                                  <p:stCondLst>
                                    <p:cond delay="500"/>
                                  </p:stCondLst>
                                  <p:childTnLst>
                                    <p:set>
                                      <p:cBhvr>
                                        <p:cTn id="53" dur="1" fill="hold">
                                          <p:stCondLst>
                                            <p:cond delay="0"/>
                                          </p:stCondLst>
                                        </p:cTn>
                                        <p:tgtEl>
                                          <p:spTgt spid="45"/>
                                        </p:tgtEl>
                                        <p:attrNameLst>
                                          <p:attrName>style.visibility</p:attrName>
                                        </p:attrNameLst>
                                      </p:cBhvr>
                                      <p:to>
                                        <p:strVal val="visible"/>
                                      </p:to>
                                    </p:set>
                                    <p:anim calcmode="lin" valueType="num">
                                      <p:cBhvr>
                                        <p:cTn id="54" dur="500" fill="hold"/>
                                        <p:tgtEl>
                                          <p:spTgt spid="45"/>
                                        </p:tgtEl>
                                        <p:attrNameLst>
                                          <p:attrName>ppt_w</p:attrName>
                                        </p:attrNameLst>
                                      </p:cBhvr>
                                      <p:tavLst>
                                        <p:tav tm="0">
                                          <p:val>
                                            <p:fltVal val="0"/>
                                          </p:val>
                                        </p:tav>
                                        <p:tav tm="100000">
                                          <p:val>
                                            <p:strVal val="#ppt_w"/>
                                          </p:val>
                                        </p:tav>
                                      </p:tavLst>
                                    </p:anim>
                                    <p:anim calcmode="lin" valueType="num">
                                      <p:cBhvr>
                                        <p:cTn id="55" dur="500" fill="hold"/>
                                        <p:tgtEl>
                                          <p:spTgt spid="45"/>
                                        </p:tgtEl>
                                        <p:attrNameLst>
                                          <p:attrName>ppt_h</p:attrName>
                                        </p:attrNameLst>
                                      </p:cBhvr>
                                      <p:tavLst>
                                        <p:tav tm="0">
                                          <p:val>
                                            <p:fltVal val="0"/>
                                          </p:val>
                                        </p:tav>
                                        <p:tav tm="100000">
                                          <p:val>
                                            <p:strVal val="#ppt_h"/>
                                          </p:val>
                                        </p:tav>
                                      </p:tavLst>
                                    </p:anim>
                                    <p:animEffect transition="in" filter="fade">
                                      <p:cBhvr>
                                        <p:cTn id="56" dur="500"/>
                                        <p:tgtEl>
                                          <p:spTgt spid="45"/>
                                        </p:tgtEl>
                                      </p:cBhvr>
                                    </p:animEffect>
                                  </p:childTnLst>
                                </p:cTn>
                              </p:par>
                            </p:childTnLst>
                          </p:cTn>
                        </p:par>
                        <p:par>
                          <p:cTn id="57" fill="hold">
                            <p:stCondLst>
                              <p:cond delay="9000"/>
                            </p:stCondLst>
                            <p:childTnLst>
                              <p:par>
                                <p:cTn id="58" presetID="53" presetClass="entr" presetSubtype="16" fill="hold" nodeType="afterEffect">
                                  <p:stCondLst>
                                    <p:cond delay="500"/>
                                  </p:stCondLst>
                                  <p:childTnLst>
                                    <p:set>
                                      <p:cBhvr>
                                        <p:cTn id="59" dur="1" fill="hold">
                                          <p:stCondLst>
                                            <p:cond delay="0"/>
                                          </p:stCondLst>
                                        </p:cTn>
                                        <p:tgtEl>
                                          <p:spTgt spid="46"/>
                                        </p:tgtEl>
                                        <p:attrNameLst>
                                          <p:attrName>style.visibility</p:attrName>
                                        </p:attrNameLst>
                                      </p:cBhvr>
                                      <p:to>
                                        <p:strVal val="visible"/>
                                      </p:to>
                                    </p:set>
                                    <p:anim calcmode="lin" valueType="num">
                                      <p:cBhvr>
                                        <p:cTn id="60" dur="500" fill="hold"/>
                                        <p:tgtEl>
                                          <p:spTgt spid="46"/>
                                        </p:tgtEl>
                                        <p:attrNameLst>
                                          <p:attrName>ppt_w</p:attrName>
                                        </p:attrNameLst>
                                      </p:cBhvr>
                                      <p:tavLst>
                                        <p:tav tm="0">
                                          <p:val>
                                            <p:fltVal val="0"/>
                                          </p:val>
                                        </p:tav>
                                        <p:tav tm="100000">
                                          <p:val>
                                            <p:strVal val="#ppt_w"/>
                                          </p:val>
                                        </p:tav>
                                      </p:tavLst>
                                    </p:anim>
                                    <p:anim calcmode="lin" valueType="num">
                                      <p:cBhvr>
                                        <p:cTn id="61" dur="500" fill="hold"/>
                                        <p:tgtEl>
                                          <p:spTgt spid="46"/>
                                        </p:tgtEl>
                                        <p:attrNameLst>
                                          <p:attrName>ppt_h</p:attrName>
                                        </p:attrNameLst>
                                      </p:cBhvr>
                                      <p:tavLst>
                                        <p:tav tm="0">
                                          <p:val>
                                            <p:fltVal val="0"/>
                                          </p:val>
                                        </p:tav>
                                        <p:tav tm="100000">
                                          <p:val>
                                            <p:strVal val="#ppt_h"/>
                                          </p:val>
                                        </p:tav>
                                      </p:tavLst>
                                    </p:anim>
                                    <p:animEffect transition="in" filter="fade">
                                      <p:cBhvr>
                                        <p:cTn id="62" dur="500"/>
                                        <p:tgtEl>
                                          <p:spTgt spid="46"/>
                                        </p:tgtEl>
                                      </p:cBhvr>
                                    </p:animEffect>
                                  </p:childTnLst>
                                </p:cTn>
                              </p:par>
                            </p:childTnLst>
                          </p:cTn>
                        </p:par>
                        <p:par>
                          <p:cTn id="63" fill="hold">
                            <p:stCondLst>
                              <p:cond delay="10000"/>
                            </p:stCondLst>
                            <p:childTnLst>
                              <p:par>
                                <p:cTn id="64" presetID="53" presetClass="entr" presetSubtype="16" fill="hold" nodeType="afterEffect">
                                  <p:stCondLst>
                                    <p:cond delay="500"/>
                                  </p:stCondLst>
                                  <p:childTnLst>
                                    <p:set>
                                      <p:cBhvr>
                                        <p:cTn id="65" dur="1" fill="hold">
                                          <p:stCondLst>
                                            <p:cond delay="0"/>
                                          </p:stCondLst>
                                        </p:cTn>
                                        <p:tgtEl>
                                          <p:spTgt spid="47"/>
                                        </p:tgtEl>
                                        <p:attrNameLst>
                                          <p:attrName>style.visibility</p:attrName>
                                        </p:attrNameLst>
                                      </p:cBhvr>
                                      <p:to>
                                        <p:strVal val="visible"/>
                                      </p:to>
                                    </p:set>
                                    <p:anim calcmode="lin" valueType="num">
                                      <p:cBhvr>
                                        <p:cTn id="66" dur="500" fill="hold"/>
                                        <p:tgtEl>
                                          <p:spTgt spid="47"/>
                                        </p:tgtEl>
                                        <p:attrNameLst>
                                          <p:attrName>ppt_w</p:attrName>
                                        </p:attrNameLst>
                                      </p:cBhvr>
                                      <p:tavLst>
                                        <p:tav tm="0">
                                          <p:val>
                                            <p:fltVal val="0"/>
                                          </p:val>
                                        </p:tav>
                                        <p:tav tm="100000">
                                          <p:val>
                                            <p:strVal val="#ppt_w"/>
                                          </p:val>
                                        </p:tav>
                                      </p:tavLst>
                                    </p:anim>
                                    <p:anim calcmode="lin" valueType="num">
                                      <p:cBhvr>
                                        <p:cTn id="67" dur="500" fill="hold"/>
                                        <p:tgtEl>
                                          <p:spTgt spid="47"/>
                                        </p:tgtEl>
                                        <p:attrNameLst>
                                          <p:attrName>ppt_h</p:attrName>
                                        </p:attrNameLst>
                                      </p:cBhvr>
                                      <p:tavLst>
                                        <p:tav tm="0">
                                          <p:val>
                                            <p:fltVal val="0"/>
                                          </p:val>
                                        </p:tav>
                                        <p:tav tm="100000">
                                          <p:val>
                                            <p:strVal val="#ppt_h"/>
                                          </p:val>
                                        </p:tav>
                                      </p:tavLst>
                                    </p:anim>
                                    <p:animEffect transition="in" filter="fade">
                                      <p:cBhvr>
                                        <p:cTn id="68" dur="500"/>
                                        <p:tgtEl>
                                          <p:spTgt spid="47"/>
                                        </p:tgtEl>
                                      </p:cBhvr>
                                    </p:animEffect>
                                  </p:childTnLst>
                                </p:cTn>
                              </p:par>
                            </p:childTnLst>
                          </p:cTn>
                        </p:par>
                        <p:par>
                          <p:cTn id="69" fill="hold">
                            <p:stCondLst>
                              <p:cond delay="11000"/>
                            </p:stCondLst>
                            <p:childTnLst>
                              <p:par>
                                <p:cTn id="70" presetID="53" presetClass="entr" presetSubtype="16" fill="hold" nodeType="afterEffect">
                                  <p:stCondLst>
                                    <p:cond delay="500"/>
                                  </p:stCondLst>
                                  <p:childTnLst>
                                    <p:set>
                                      <p:cBhvr>
                                        <p:cTn id="71" dur="1" fill="hold">
                                          <p:stCondLst>
                                            <p:cond delay="0"/>
                                          </p:stCondLst>
                                        </p:cTn>
                                        <p:tgtEl>
                                          <p:spTgt spid="48"/>
                                        </p:tgtEl>
                                        <p:attrNameLst>
                                          <p:attrName>style.visibility</p:attrName>
                                        </p:attrNameLst>
                                      </p:cBhvr>
                                      <p:to>
                                        <p:strVal val="visible"/>
                                      </p:to>
                                    </p:set>
                                    <p:anim calcmode="lin" valueType="num">
                                      <p:cBhvr>
                                        <p:cTn id="72" dur="500" fill="hold"/>
                                        <p:tgtEl>
                                          <p:spTgt spid="48"/>
                                        </p:tgtEl>
                                        <p:attrNameLst>
                                          <p:attrName>ppt_w</p:attrName>
                                        </p:attrNameLst>
                                      </p:cBhvr>
                                      <p:tavLst>
                                        <p:tav tm="0">
                                          <p:val>
                                            <p:fltVal val="0"/>
                                          </p:val>
                                        </p:tav>
                                        <p:tav tm="100000">
                                          <p:val>
                                            <p:strVal val="#ppt_w"/>
                                          </p:val>
                                        </p:tav>
                                      </p:tavLst>
                                    </p:anim>
                                    <p:anim calcmode="lin" valueType="num">
                                      <p:cBhvr>
                                        <p:cTn id="73" dur="500" fill="hold"/>
                                        <p:tgtEl>
                                          <p:spTgt spid="48"/>
                                        </p:tgtEl>
                                        <p:attrNameLst>
                                          <p:attrName>ppt_h</p:attrName>
                                        </p:attrNameLst>
                                      </p:cBhvr>
                                      <p:tavLst>
                                        <p:tav tm="0">
                                          <p:val>
                                            <p:fltVal val="0"/>
                                          </p:val>
                                        </p:tav>
                                        <p:tav tm="100000">
                                          <p:val>
                                            <p:strVal val="#ppt_h"/>
                                          </p:val>
                                        </p:tav>
                                      </p:tavLst>
                                    </p:anim>
                                    <p:animEffect transition="in" filter="fade">
                                      <p:cBhvr>
                                        <p:cTn id="74" dur="500"/>
                                        <p:tgtEl>
                                          <p:spTgt spid="48"/>
                                        </p:tgtEl>
                                      </p:cBhvr>
                                    </p:animEffect>
                                  </p:childTnLst>
                                </p:cTn>
                              </p:par>
                            </p:childTnLst>
                          </p:cTn>
                        </p:par>
                        <p:par>
                          <p:cTn id="75" fill="hold">
                            <p:stCondLst>
                              <p:cond delay="12000"/>
                            </p:stCondLst>
                            <p:childTnLst>
                              <p:par>
                                <p:cTn id="76" presetID="53" presetClass="entr" presetSubtype="16" fill="hold" nodeType="afterEffect">
                                  <p:stCondLst>
                                    <p:cond delay="500"/>
                                  </p:stCondLst>
                                  <p:childTnLst>
                                    <p:set>
                                      <p:cBhvr>
                                        <p:cTn id="77" dur="1" fill="hold">
                                          <p:stCondLst>
                                            <p:cond delay="0"/>
                                          </p:stCondLst>
                                        </p:cTn>
                                        <p:tgtEl>
                                          <p:spTgt spid="49"/>
                                        </p:tgtEl>
                                        <p:attrNameLst>
                                          <p:attrName>style.visibility</p:attrName>
                                        </p:attrNameLst>
                                      </p:cBhvr>
                                      <p:to>
                                        <p:strVal val="visible"/>
                                      </p:to>
                                    </p:set>
                                    <p:anim calcmode="lin" valueType="num">
                                      <p:cBhvr>
                                        <p:cTn id="78" dur="500" fill="hold"/>
                                        <p:tgtEl>
                                          <p:spTgt spid="49"/>
                                        </p:tgtEl>
                                        <p:attrNameLst>
                                          <p:attrName>ppt_w</p:attrName>
                                        </p:attrNameLst>
                                      </p:cBhvr>
                                      <p:tavLst>
                                        <p:tav tm="0">
                                          <p:val>
                                            <p:fltVal val="0"/>
                                          </p:val>
                                        </p:tav>
                                        <p:tav tm="100000">
                                          <p:val>
                                            <p:strVal val="#ppt_w"/>
                                          </p:val>
                                        </p:tav>
                                      </p:tavLst>
                                    </p:anim>
                                    <p:anim calcmode="lin" valueType="num">
                                      <p:cBhvr>
                                        <p:cTn id="79" dur="500" fill="hold"/>
                                        <p:tgtEl>
                                          <p:spTgt spid="49"/>
                                        </p:tgtEl>
                                        <p:attrNameLst>
                                          <p:attrName>ppt_h</p:attrName>
                                        </p:attrNameLst>
                                      </p:cBhvr>
                                      <p:tavLst>
                                        <p:tav tm="0">
                                          <p:val>
                                            <p:fltVal val="0"/>
                                          </p:val>
                                        </p:tav>
                                        <p:tav tm="100000">
                                          <p:val>
                                            <p:strVal val="#ppt_h"/>
                                          </p:val>
                                        </p:tav>
                                      </p:tavLst>
                                    </p:anim>
                                    <p:animEffect transition="in" filter="fade">
                                      <p:cBhvr>
                                        <p:cTn id="80" dur="500"/>
                                        <p:tgtEl>
                                          <p:spTgt spid="49"/>
                                        </p:tgtEl>
                                      </p:cBhvr>
                                    </p:animEffect>
                                  </p:childTnLst>
                                </p:cTn>
                              </p:par>
                            </p:childTnLst>
                          </p:cTn>
                        </p:par>
                        <p:par>
                          <p:cTn id="81" fill="hold">
                            <p:stCondLst>
                              <p:cond delay="13000"/>
                            </p:stCondLst>
                            <p:childTnLst>
                              <p:par>
                                <p:cTn id="82" presetID="21" presetClass="entr" presetSubtype="1" fill="hold" nodeType="afterEffect">
                                  <p:stCondLst>
                                    <p:cond delay="500"/>
                                  </p:stCondLst>
                                  <p:childTnLst>
                                    <p:set>
                                      <p:cBhvr>
                                        <p:cTn id="83" dur="1" fill="hold">
                                          <p:stCondLst>
                                            <p:cond delay="0"/>
                                          </p:stCondLst>
                                        </p:cTn>
                                        <p:tgtEl>
                                          <p:spTgt spid="2"/>
                                        </p:tgtEl>
                                        <p:attrNameLst>
                                          <p:attrName>style.visibility</p:attrName>
                                        </p:attrNameLst>
                                      </p:cBhvr>
                                      <p:to>
                                        <p:strVal val="visible"/>
                                      </p:to>
                                    </p:set>
                                    <p:animEffect transition="in" filter="wheel(1)">
                                      <p:cBhvr>
                                        <p:cTn id="8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10243" name="Text Box 3"/>
          <p:cNvSpPr txBox="1">
            <a:spLocks noChangeArrowheads="1"/>
          </p:cNvSpPr>
          <p:nvPr/>
        </p:nvSpPr>
        <p:spPr bwMode="auto">
          <a:xfrm>
            <a:off x="3203575" y="1628775"/>
            <a:ext cx="5576888"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endParaRPr lang="es-CR" sz="2800" b="1" dirty="0">
              <a:solidFill>
                <a:srgbClr val="FFFF00"/>
              </a:solidFill>
              <a:latin typeface="Verdana" pitchFamily="34" charset="0"/>
            </a:endParaRPr>
          </a:p>
          <a:p>
            <a:pPr algn="r" eaLnBrk="1" hangingPunct="1"/>
            <a:endParaRPr lang="es-CR" sz="2800" b="1" dirty="0">
              <a:solidFill>
                <a:srgbClr val="FFFF00"/>
              </a:solidFill>
              <a:latin typeface="Verdana" pitchFamily="34" charset="0"/>
            </a:endParaRPr>
          </a:p>
          <a:p>
            <a:pPr algn="r" eaLnBrk="1" hangingPunct="1"/>
            <a:r>
              <a:rPr lang="es-ES" sz="2800" b="1" dirty="0">
                <a:solidFill>
                  <a:srgbClr val="FFFF00"/>
                </a:solidFill>
                <a:latin typeface="Calibri" pitchFamily="34" charset="0"/>
              </a:rPr>
              <a:t>Algunos datos relevantes de los alcances a través de los años </a:t>
            </a:r>
          </a:p>
          <a:p>
            <a:pPr algn="r" eaLnBrk="1" hangingPunct="1"/>
            <a:r>
              <a:rPr lang="es-ES" sz="2800" b="1" dirty="0">
                <a:solidFill>
                  <a:srgbClr val="FFFF00"/>
                </a:solidFill>
                <a:latin typeface="Calibri" pitchFamily="34" charset="0"/>
              </a:rPr>
              <a:t>de la Vicerrectoría </a:t>
            </a:r>
          </a:p>
        </p:txBody>
      </p:sp>
    </p:spTree>
    <p:extLst>
      <p:ext uri="{BB962C8B-B14F-4D97-AF65-F5344CB8AC3E}">
        <p14:creationId xmlns:p14="http://schemas.microsoft.com/office/powerpoint/2010/main" val="76914615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ower point_azul"/>
          <p:cNvPicPr>
            <a:picLocks noChangeAspect="1" noChangeArrowheads="1"/>
          </p:cNvPicPr>
          <p:nvPr/>
        </p:nvPicPr>
        <p:blipFill>
          <a:blip r:embed="rId3" cstate="print"/>
          <a:srcRect/>
          <a:stretch>
            <a:fillRect/>
          </a:stretch>
        </p:blipFill>
        <p:spPr bwMode="auto">
          <a:xfrm>
            <a:off x="-36513" y="-27384"/>
            <a:ext cx="9180513" cy="6884988"/>
          </a:xfrm>
          <a:prstGeom prst="rect">
            <a:avLst/>
          </a:prstGeom>
          <a:noFill/>
          <a:ln w="9525">
            <a:noFill/>
            <a:miter lim="800000"/>
            <a:headEnd/>
            <a:tailEnd/>
          </a:ln>
        </p:spPr>
      </p:pic>
      <p:sp>
        <p:nvSpPr>
          <p:cNvPr id="11267" name="Rectangle 2"/>
          <p:cNvSpPr>
            <a:spLocks noGrp="1" noChangeArrowheads="1"/>
          </p:cNvSpPr>
          <p:nvPr>
            <p:ph type="body" sz="half" idx="1"/>
          </p:nvPr>
        </p:nvSpPr>
        <p:spPr>
          <a:xfrm>
            <a:off x="357188" y="1143000"/>
            <a:ext cx="8064500" cy="4221163"/>
          </a:xfrm>
        </p:spPr>
        <p:txBody>
          <a:bodyPr/>
          <a:lstStyle/>
          <a:p>
            <a:pPr eaLnBrk="1" hangingPunct="1">
              <a:buClr>
                <a:srgbClr val="FFFF66"/>
              </a:buClr>
              <a:buFont typeface="Wingdings" pitchFamily="2" charset="2"/>
              <a:buNone/>
            </a:pPr>
            <a:endParaRPr lang="es-CR" sz="900" b="1" smtClean="0">
              <a:solidFill>
                <a:srgbClr val="FFFF00"/>
              </a:solidFill>
              <a:latin typeface="Arial Narrow" pitchFamily="34" charset="0"/>
            </a:endParaRPr>
          </a:p>
          <a:p>
            <a:pPr eaLnBrk="1" hangingPunct="1">
              <a:buClr>
                <a:srgbClr val="FFFF00"/>
              </a:buClr>
              <a:buFont typeface="Wingdings" pitchFamily="2" charset="2"/>
              <a:buChar char="v"/>
            </a:pPr>
            <a:r>
              <a:rPr lang="es-CR" sz="2600" b="1" smtClean="0">
                <a:solidFill>
                  <a:srgbClr val="FFFF00"/>
                </a:solidFill>
                <a:latin typeface="Arial Narrow" pitchFamily="34" charset="0"/>
              </a:rPr>
              <a:t> Se cuenta con 55 Unidades de Investigación distribuidas en Centros, Institutos, Fincas, Estaciones Experimentales y otras Unidades.</a:t>
            </a:r>
          </a:p>
          <a:p>
            <a:pPr eaLnBrk="1" hangingPunct="1">
              <a:buClr>
                <a:srgbClr val="FFFF00"/>
              </a:buClr>
              <a:buFont typeface="Wingdings" pitchFamily="2" charset="2"/>
              <a:buNone/>
            </a:pPr>
            <a:endParaRPr lang="es-ES" sz="2200" b="1" smtClean="0">
              <a:solidFill>
                <a:srgbClr val="FFFF00"/>
              </a:solidFill>
              <a:latin typeface="Arial Narrow" pitchFamily="34" charset="0"/>
            </a:endParaRPr>
          </a:p>
        </p:txBody>
      </p:sp>
      <p:graphicFrame>
        <p:nvGraphicFramePr>
          <p:cNvPr id="11268" name="Object 3"/>
          <p:cNvGraphicFramePr>
            <a:graphicFrameLocks noGrp="1" noChangeAspect="1"/>
          </p:cNvGraphicFramePr>
          <p:nvPr>
            <p:ph sz="half" idx="2"/>
          </p:nvPr>
        </p:nvGraphicFramePr>
        <p:xfrm>
          <a:off x="806450" y="2774950"/>
          <a:ext cx="7702550" cy="2589213"/>
        </p:xfrm>
        <a:graphic>
          <a:graphicData uri="http://schemas.openxmlformats.org/presentationml/2006/ole">
            <mc:AlternateContent xmlns:mc="http://schemas.openxmlformats.org/markup-compatibility/2006">
              <mc:Choice xmlns:v="urn:schemas-microsoft-com:vml" Requires="v">
                <p:oleObj spid="_x0000_s17424" name="Worksheet" r:id="rId4" imgW="7877057" imgH="2648062" progId="Excel.Sheet.8">
                  <p:embed/>
                </p:oleObj>
              </mc:Choice>
              <mc:Fallback>
                <p:oleObj name="Worksheet" r:id="rId4" imgW="7877057" imgH="264806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6450" y="2774950"/>
                        <a:ext cx="7702550" cy="2589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269" name="Text Box 6"/>
          <p:cNvSpPr txBox="1">
            <a:spLocks noChangeArrowheads="1"/>
          </p:cNvSpPr>
          <p:nvPr/>
        </p:nvSpPr>
        <p:spPr bwMode="auto">
          <a:xfrm>
            <a:off x="2000250" y="5786438"/>
            <a:ext cx="5903913"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r" eaLnBrk="1" hangingPunct="1">
              <a:lnSpc>
                <a:spcPct val="70000"/>
              </a:lnSpc>
              <a:spcBef>
                <a:spcPct val="50000"/>
              </a:spcBef>
            </a:pPr>
            <a:r>
              <a:rPr lang="es-ES" sz="1600" b="1">
                <a:solidFill>
                  <a:srgbClr val="FFFF00"/>
                </a:solidFill>
                <a:latin typeface="Calibri" pitchFamily="34" charset="0"/>
              </a:rPr>
              <a:t>CONARE, 2005</a:t>
            </a:r>
          </a:p>
          <a:p>
            <a:pPr algn="r" eaLnBrk="1" hangingPunct="1">
              <a:lnSpc>
                <a:spcPct val="70000"/>
              </a:lnSpc>
              <a:spcBef>
                <a:spcPct val="50000"/>
              </a:spcBef>
            </a:pPr>
            <a:r>
              <a:rPr lang="es-ES" sz="1600" b="1">
                <a:solidFill>
                  <a:srgbClr val="FFFF00"/>
                </a:solidFill>
                <a:latin typeface="Calibri" pitchFamily="34" charset="0"/>
              </a:rPr>
              <a:t>VI-UCR, 2008</a:t>
            </a:r>
          </a:p>
        </p:txBody>
      </p:sp>
    </p:spTree>
    <p:extLst>
      <p:ext uri="{BB962C8B-B14F-4D97-AF65-F5344CB8AC3E}">
        <p14:creationId xmlns:p14="http://schemas.microsoft.com/office/powerpoint/2010/main" val="35553805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54275" name="Text Box 3"/>
          <p:cNvSpPr txBox="1">
            <a:spLocks noChangeArrowheads="1"/>
          </p:cNvSpPr>
          <p:nvPr/>
        </p:nvSpPr>
        <p:spPr bwMode="auto">
          <a:xfrm>
            <a:off x="214313" y="1500188"/>
            <a:ext cx="3853631" cy="3416320"/>
          </a:xfrm>
          <a:prstGeom prst="rect">
            <a:avLst/>
          </a:prstGeom>
          <a:solidFill>
            <a:schemeClr val="accent1">
              <a:lumMod val="9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p>
            <a:pPr fontAlgn="auto">
              <a:spcBef>
                <a:spcPct val="50000"/>
              </a:spcBef>
              <a:spcAft>
                <a:spcPts val="0"/>
              </a:spcAft>
              <a:buClr>
                <a:srgbClr val="FF3300"/>
              </a:buClr>
              <a:buFont typeface="Wingdings" pitchFamily="2" charset="2"/>
              <a:buChar char="v"/>
              <a:defRPr/>
            </a:pPr>
            <a:r>
              <a:rPr lang="es-ES" b="1" dirty="0">
                <a:solidFill>
                  <a:schemeClr val="tx1"/>
                </a:solidFill>
              </a:rPr>
              <a:t>Genera el 50% de la producción científica de nuestro país que se publica en las revistas científicas más reconocidas del mundo y el 25% de las publicaciones  indexadas internacionalmente de Centroamérica. Sin embargo, si se toman en cuenta las publicaciones internacionales en todo tipo de revistas, la producción científica es tres veces mayor</a:t>
            </a:r>
            <a:r>
              <a:rPr lang="es-ES" b="1" dirty="0" smtClean="0">
                <a:solidFill>
                  <a:schemeClr val="tx1"/>
                </a:solidFill>
              </a:rPr>
              <a:t>.</a:t>
            </a:r>
          </a:p>
        </p:txBody>
      </p:sp>
      <p:sp>
        <p:nvSpPr>
          <p:cNvPr id="54276" name="Text Box 5"/>
          <p:cNvSpPr txBox="1">
            <a:spLocks noChangeArrowheads="1"/>
          </p:cNvSpPr>
          <p:nvPr/>
        </p:nvSpPr>
        <p:spPr bwMode="auto">
          <a:xfrm>
            <a:off x="4393396" y="3308791"/>
            <a:ext cx="3996541" cy="1200329"/>
          </a:xfrm>
          <a:prstGeom prst="rect">
            <a:avLst/>
          </a:prstGeom>
          <a:solidFill>
            <a:schemeClr val="accent1">
              <a:lumMod val="9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fontAlgn="auto">
              <a:spcBef>
                <a:spcPct val="50000"/>
              </a:spcBef>
              <a:spcAft>
                <a:spcPts val="0"/>
              </a:spcAft>
              <a:buClr>
                <a:srgbClr val="FF3300"/>
              </a:buClr>
              <a:buFont typeface="Wingdings" pitchFamily="2" charset="2"/>
              <a:buChar char="v"/>
              <a:defRPr b="1">
                <a:solidFill>
                  <a:schemeClr val="tx1"/>
                </a:solidFill>
              </a:defRPr>
            </a:lvl1pPr>
          </a:lstStyle>
          <a:p>
            <a:r>
              <a:rPr lang="es-ES" dirty="0"/>
              <a:t>Aporta el 78.3% de los artículos científicos costarricenses publicados en revistas indexadas internacionalmente.</a:t>
            </a:r>
          </a:p>
        </p:txBody>
      </p:sp>
      <p:sp>
        <p:nvSpPr>
          <p:cNvPr id="54277" name="Text Box 6"/>
          <p:cNvSpPr txBox="1">
            <a:spLocks noChangeArrowheads="1"/>
          </p:cNvSpPr>
          <p:nvPr/>
        </p:nvSpPr>
        <p:spPr bwMode="auto">
          <a:xfrm>
            <a:off x="4357688" y="1500188"/>
            <a:ext cx="4032250" cy="1477328"/>
          </a:xfrm>
          <a:prstGeom prst="rect">
            <a:avLst/>
          </a:prstGeom>
          <a:solidFill>
            <a:schemeClr val="accent1">
              <a:lumMod val="9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a:spAutoFit/>
          </a:bodyPr>
          <a:lstStyle>
            <a:defPPr>
              <a:defRPr lang="es-ES"/>
            </a:defPPr>
            <a:lvl1pPr fontAlgn="auto">
              <a:spcBef>
                <a:spcPct val="50000"/>
              </a:spcBef>
              <a:spcAft>
                <a:spcPts val="0"/>
              </a:spcAft>
              <a:buClr>
                <a:srgbClr val="FF3300"/>
              </a:buClr>
              <a:buFont typeface="Wingdings" pitchFamily="2" charset="2"/>
              <a:buChar char="v"/>
              <a:defRPr b="1">
                <a:solidFill>
                  <a:schemeClr val="tx1"/>
                </a:solidFill>
              </a:defRPr>
            </a:lvl1pPr>
          </a:lstStyle>
          <a:p>
            <a:r>
              <a:rPr lang="es-ES" dirty="0"/>
              <a:t>Tiene inscritos cerca de 1.000 proyectos, programas y actividades de investigación a cargo de más de 1.185 investigadores e Investigadoras.</a:t>
            </a:r>
          </a:p>
        </p:txBody>
      </p:sp>
      <p:sp>
        <p:nvSpPr>
          <p:cNvPr id="54278" name="Text Box 7"/>
          <p:cNvSpPr txBox="1">
            <a:spLocks noChangeArrowheads="1"/>
          </p:cNvSpPr>
          <p:nvPr/>
        </p:nvSpPr>
        <p:spPr bwMode="auto">
          <a:xfrm>
            <a:off x="4393396" y="4896597"/>
            <a:ext cx="4032250" cy="1200329"/>
          </a:xfrm>
          <a:prstGeom prst="rect">
            <a:avLst/>
          </a:prstGeom>
          <a:solidFill>
            <a:schemeClr val="accent1">
              <a:lumMod val="90000"/>
            </a:schemeClr>
          </a:solidFill>
          <a:ln>
            <a:headEnd/>
            <a:tailEnd/>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defPPr>
              <a:defRPr lang="es-ES"/>
            </a:defPPr>
            <a:lvl1pPr fontAlgn="auto">
              <a:spcBef>
                <a:spcPct val="50000"/>
              </a:spcBef>
              <a:spcAft>
                <a:spcPts val="0"/>
              </a:spcAft>
              <a:buClr>
                <a:srgbClr val="FF3300"/>
              </a:buClr>
              <a:buFont typeface="Wingdings" pitchFamily="2" charset="2"/>
              <a:buChar char="v"/>
              <a:defRPr b="1">
                <a:solidFill>
                  <a:schemeClr val="tx1"/>
                </a:solidFill>
              </a:defRPr>
            </a:lvl1pPr>
          </a:lstStyle>
          <a:p>
            <a:r>
              <a:rPr lang="es-ES" dirty="0"/>
              <a:t>Cuenta con 65 programas de posgrado que ofrecen más de 270 titulaciones entre doctorados, maestrías y especialidades.</a:t>
            </a:r>
          </a:p>
        </p:txBody>
      </p:sp>
    </p:spTree>
    <p:extLst>
      <p:ext uri="{BB962C8B-B14F-4D97-AF65-F5344CB8AC3E}">
        <p14:creationId xmlns:p14="http://schemas.microsoft.com/office/powerpoint/2010/main" val="23203191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427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1000"/>
                                  </p:stCondLst>
                                  <p:childTnLst>
                                    <p:set>
                                      <p:cBhvr>
                                        <p:cTn id="9" dur="1" fill="hold">
                                          <p:stCondLst>
                                            <p:cond delay="0"/>
                                          </p:stCondLst>
                                        </p:cTn>
                                        <p:tgtEl>
                                          <p:spTgt spid="54277"/>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grpId="0" nodeType="afterEffect">
                                  <p:stCondLst>
                                    <p:cond delay="1000"/>
                                  </p:stCondLst>
                                  <p:childTnLst>
                                    <p:set>
                                      <p:cBhvr>
                                        <p:cTn id="12" dur="1" fill="hold">
                                          <p:stCondLst>
                                            <p:cond delay="0"/>
                                          </p:stCondLst>
                                        </p:cTn>
                                        <p:tgtEl>
                                          <p:spTgt spid="54276"/>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grpId="0" nodeType="afterEffect">
                                  <p:stCondLst>
                                    <p:cond delay="1000"/>
                                  </p:stCondLst>
                                  <p:childTnLst>
                                    <p:set>
                                      <p:cBhvr>
                                        <p:cTn id="15" dur="1" fill="hold">
                                          <p:stCondLst>
                                            <p:cond delay="0"/>
                                          </p:stCondLst>
                                        </p:cTn>
                                        <p:tgtEl>
                                          <p:spTgt spid="5427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animBg="1"/>
      <p:bldP spid="54276" grpId="0" animBg="1"/>
      <p:bldP spid="54277" grpId="0" animBg="1"/>
      <p:bldP spid="5427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power point_azul"/>
          <p:cNvPicPr>
            <a:picLocks noChangeAspect="1" noChangeArrowheads="1"/>
          </p:cNvPicPr>
          <p:nvPr/>
        </p:nvPicPr>
        <p:blipFill>
          <a:blip r:embed="rId3" cstate="print"/>
          <a:srcRect/>
          <a:stretch>
            <a:fillRect/>
          </a:stretch>
        </p:blipFill>
        <p:spPr bwMode="auto">
          <a:xfrm>
            <a:off x="-36513" y="-27384"/>
            <a:ext cx="9180513" cy="6884988"/>
          </a:xfrm>
          <a:prstGeom prst="rect">
            <a:avLst/>
          </a:prstGeom>
          <a:noFill/>
          <a:ln w="9525">
            <a:noFill/>
            <a:miter lim="800000"/>
            <a:headEnd/>
            <a:tailEnd/>
          </a:ln>
        </p:spPr>
      </p:pic>
      <p:sp>
        <p:nvSpPr>
          <p:cNvPr id="13315" name="Rectangle 3"/>
          <p:cNvSpPr>
            <a:spLocks noGrp="1" noChangeArrowheads="1"/>
          </p:cNvSpPr>
          <p:nvPr>
            <p:ph type="body" sz="half" idx="1"/>
          </p:nvPr>
        </p:nvSpPr>
        <p:spPr>
          <a:xfrm>
            <a:off x="539750" y="1268413"/>
            <a:ext cx="7747000" cy="4946650"/>
          </a:xfrm>
        </p:spPr>
        <p:txBody>
          <a:bodyPr/>
          <a:lstStyle/>
          <a:p>
            <a:pPr algn="ctr" eaLnBrk="1" hangingPunct="1">
              <a:buClr>
                <a:srgbClr val="FFFF66"/>
              </a:buClr>
              <a:buFont typeface="Wingdings" pitchFamily="2" charset="2"/>
              <a:buChar char="v"/>
            </a:pPr>
            <a:r>
              <a:rPr lang="es-CR" sz="2600" b="1" dirty="0" smtClean="0">
                <a:solidFill>
                  <a:srgbClr val="FFFF00"/>
                </a:solidFill>
                <a:latin typeface="Arial Narrow" pitchFamily="34" charset="0"/>
              </a:rPr>
              <a:t>Total de proyectos de investigación inscritos</a:t>
            </a:r>
            <a:br>
              <a:rPr lang="es-CR" sz="2600" b="1" dirty="0" smtClean="0">
                <a:solidFill>
                  <a:srgbClr val="FFFF00"/>
                </a:solidFill>
                <a:latin typeface="Arial Narrow" pitchFamily="34" charset="0"/>
              </a:rPr>
            </a:br>
            <a:r>
              <a:rPr lang="es-CR" sz="2600" b="1" dirty="0" smtClean="0">
                <a:solidFill>
                  <a:srgbClr val="FFFF00"/>
                </a:solidFill>
                <a:latin typeface="Arial Narrow" pitchFamily="34" charset="0"/>
              </a:rPr>
              <a:t>por actividad, Año 2009</a:t>
            </a:r>
            <a:endParaRPr lang="es-ES" sz="2600" b="1" dirty="0" smtClean="0">
              <a:solidFill>
                <a:srgbClr val="FFFF00"/>
              </a:solidFill>
              <a:latin typeface="Arial Narrow" pitchFamily="34" charset="0"/>
            </a:endParaRPr>
          </a:p>
        </p:txBody>
      </p:sp>
      <p:graphicFrame>
        <p:nvGraphicFramePr>
          <p:cNvPr id="13316" name="Object 11"/>
          <p:cNvGraphicFramePr>
            <a:graphicFrameLocks noGrp="1" noChangeAspect="1"/>
          </p:cNvGraphicFramePr>
          <p:nvPr>
            <p:ph sz="half" idx="2"/>
            <p:extLst>
              <p:ext uri="{D42A27DB-BD31-4B8C-83A1-F6EECF244321}">
                <p14:modId xmlns:p14="http://schemas.microsoft.com/office/powerpoint/2010/main" val="880942432"/>
              </p:ext>
            </p:extLst>
          </p:nvPr>
        </p:nvGraphicFramePr>
        <p:xfrm>
          <a:off x="539552" y="2492896"/>
          <a:ext cx="8345122" cy="3847579"/>
        </p:xfrm>
        <a:graphic>
          <a:graphicData uri="http://schemas.openxmlformats.org/presentationml/2006/ole">
            <mc:AlternateContent xmlns:mc="http://schemas.openxmlformats.org/markup-compatibility/2006">
              <mc:Choice xmlns:v="urn:schemas-microsoft-com:vml" Requires="v">
                <p:oleObj spid="_x0000_s18448" name="Worksheet" r:id="rId4" imgW="8020016" imgH="3695831" progId="Excel.Sheet.8">
                  <p:embed/>
                </p:oleObj>
              </mc:Choice>
              <mc:Fallback>
                <p:oleObj name="Worksheet" r:id="rId4" imgW="8020016" imgH="3695831"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552" y="2492896"/>
                        <a:ext cx="8345122" cy="3847579"/>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5313705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power point_azul"/>
          <p:cNvPicPr>
            <a:picLocks noChangeAspect="1" noChangeArrowheads="1"/>
          </p:cNvPicPr>
          <p:nvPr/>
        </p:nvPicPr>
        <p:blipFill>
          <a:blip r:embed="rId3" cstate="print"/>
          <a:srcRect/>
          <a:stretch>
            <a:fillRect/>
          </a:stretch>
        </p:blipFill>
        <p:spPr bwMode="auto">
          <a:xfrm>
            <a:off x="-36513" y="-27384"/>
            <a:ext cx="9180513" cy="6884988"/>
          </a:xfrm>
          <a:prstGeom prst="rect">
            <a:avLst/>
          </a:prstGeom>
          <a:noFill/>
          <a:ln w="9525">
            <a:noFill/>
            <a:miter lim="800000"/>
            <a:headEnd/>
            <a:tailEnd/>
          </a:ln>
        </p:spPr>
      </p:pic>
      <p:sp>
        <p:nvSpPr>
          <p:cNvPr id="14339" name="Rectangle 2"/>
          <p:cNvSpPr>
            <a:spLocks noGrp="1" noChangeArrowheads="1"/>
          </p:cNvSpPr>
          <p:nvPr>
            <p:ph type="body" sz="half" idx="1"/>
          </p:nvPr>
        </p:nvSpPr>
        <p:spPr>
          <a:xfrm>
            <a:off x="500063" y="785813"/>
            <a:ext cx="7810500" cy="4857750"/>
          </a:xfrm>
        </p:spPr>
        <p:txBody>
          <a:bodyPr/>
          <a:lstStyle/>
          <a:p>
            <a:pPr algn="ctr" eaLnBrk="1" hangingPunct="1">
              <a:buClr>
                <a:srgbClr val="FFFF00"/>
              </a:buClr>
              <a:buFont typeface="Wingdings" pitchFamily="2" charset="2"/>
              <a:buNone/>
            </a:pPr>
            <a:endParaRPr lang="es-CR" b="1" dirty="0" smtClean="0">
              <a:solidFill>
                <a:srgbClr val="003366"/>
              </a:solidFill>
              <a:latin typeface="Arial Narrow" pitchFamily="34" charset="0"/>
            </a:endParaRPr>
          </a:p>
          <a:p>
            <a:pPr algn="ctr" eaLnBrk="1" hangingPunct="1">
              <a:buClr>
                <a:srgbClr val="FFFF00"/>
              </a:buClr>
              <a:buFont typeface="Wingdings" pitchFamily="2" charset="2"/>
              <a:buNone/>
            </a:pPr>
            <a:r>
              <a:rPr lang="es-CR" b="1" dirty="0" smtClean="0">
                <a:solidFill>
                  <a:srgbClr val="FFFF00"/>
                </a:solidFill>
                <a:latin typeface="Arial Narrow" pitchFamily="34" charset="0"/>
              </a:rPr>
              <a:t>Número de Proyectos por Área 2009 </a:t>
            </a:r>
          </a:p>
          <a:p>
            <a:pPr eaLnBrk="1" hangingPunct="1">
              <a:buClr>
                <a:srgbClr val="FFFF00"/>
              </a:buClr>
              <a:buFont typeface="Wingdings" pitchFamily="2" charset="2"/>
              <a:buNone/>
            </a:pPr>
            <a:endParaRPr lang="es-CR" b="1" dirty="0" smtClean="0">
              <a:solidFill>
                <a:srgbClr val="003366"/>
              </a:solidFill>
              <a:latin typeface="Arial Narrow" pitchFamily="34" charset="0"/>
            </a:endParaRPr>
          </a:p>
          <a:p>
            <a:pPr eaLnBrk="1" hangingPunct="1">
              <a:buClr>
                <a:srgbClr val="FFFF00"/>
              </a:buClr>
              <a:buFont typeface="Wingdings" pitchFamily="2" charset="2"/>
              <a:buNone/>
            </a:pPr>
            <a:endParaRPr lang="es-ES" sz="2600" b="1" dirty="0" smtClean="0">
              <a:solidFill>
                <a:srgbClr val="003366"/>
              </a:solidFill>
              <a:latin typeface="Arial Narrow" pitchFamily="34" charset="0"/>
            </a:endParaRPr>
          </a:p>
        </p:txBody>
      </p:sp>
      <p:graphicFrame>
        <p:nvGraphicFramePr>
          <p:cNvPr id="14340" name="Object 5"/>
          <p:cNvGraphicFramePr>
            <a:graphicFrameLocks noGrp="1" noChangeAspect="1"/>
          </p:cNvGraphicFramePr>
          <p:nvPr>
            <p:ph sz="half" idx="2"/>
            <p:extLst>
              <p:ext uri="{D42A27DB-BD31-4B8C-83A1-F6EECF244321}">
                <p14:modId xmlns:p14="http://schemas.microsoft.com/office/powerpoint/2010/main" val="2599495198"/>
              </p:ext>
            </p:extLst>
          </p:nvPr>
        </p:nvGraphicFramePr>
        <p:xfrm>
          <a:off x="323528" y="2132857"/>
          <a:ext cx="8552133" cy="4186982"/>
        </p:xfrm>
        <a:graphic>
          <a:graphicData uri="http://schemas.openxmlformats.org/presentationml/2006/ole">
            <mc:AlternateContent xmlns:mc="http://schemas.openxmlformats.org/markup-compatibility/2006">
              <mc:Choice xmlns:v="urn:schemas-microsoft-com:vml" Requires="v">
                <p:oleObj spid="_x0000_s19472" name="Gráfico" r:id="rId4" imgW="8572433" imgH="4200532" progId="Excel.Sheet.8">
                  <p:embed/>
                </p:oleObj>
              </mc:Choice>
              <mc:Fallback>
                <p:oleObj name="Gráfico" r:id="rId4" imgW="8572433" imgH="4200532"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2132857"/>
                        <a:ext cx="8552133" cy="4186982"/>
                      </a:xfrm>
                      <a:prstGeom prst="rect">
                        <a:avLst/>
                      </a:prstGeom>
                      <a:noFill/>
                      <a:ln>
                        <a:noFill/>
                      </a:ln>
                      <a:effectLst/>
                    </p:spPr>
                  </p:pic>
                </p:oleObj>
              </mc:Fallback>
            </mc:AlternateContent>
          </a:graphicData>
        </a:graphic>
      </p:graphicFrame>
    </p:spTree>
    <p:extLst>
      <p:ext uri="{BB962C8B-B14F-4D97-AF65-F5344CB8AC3E}">
        <p14:creationId xmlns:p14="http://schemas.microsoft.com/office/powerpoint/2010/main" val="205155342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6423" y="1172679"/>
            <a:ext cx="6953969" cy="54281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5 Marcador de contenido"/>
          <p:cNvSpPr>
            <a:spLocks noGrp="1"/>
          </p:cNvSpPr>
          <p:nvPr>
            <p:ph idx="1"/>
          </p:nvPr>
        </p:nvSpPr>
        <p:spPr>
          <a:xfrm>
            <a:off x="2555776" y="338931"/>
            <a:ext cx="6235030" cy="785813"/>
          </a:xfrm>
        </p:spPr>
        <p:txBody>
          <a:bodyPr rtlCol="0">
            <a:normAutofit fontScale="77500" lnSpcReduction="20000"/>
          </a:bodyPr>
          <a:lstStyle/>
          <a:p>
            <a:pPr algn="ctr" eaLnBrk="1" fontAlgn="auto" hangingPunct="1">
              <a:spcAft>
                <a:spcPts val="0"/>
              </a:spcAft>
              <a:buFont typeface="Arial" pitchFamily="34" charset="0"/>
              <a:buNone/>
              <a:defRPr/>
            </a:pPr>
            <a:r>
              <a:rPr lang="es-CR" sz="2000" dirty="0" smtClean="0">
                <a:solidFill>
                  <a:srgbClr val="FFFF00"/>
                </a:solidFill>
                <a:latin typeface="+mj-lt"/>
              </a:rPr>
              <a:t>Proyectos inscritos en la vicerrectoría de Investigación</a:t>
            </a:r>
          </a:p>
          <a:p>
            <a:pPr algn="ctr" eaLnBrk="1" fontAlgn="auto" hangingPunct="1">
              <a:spcAft>
                <a:spcPts val="0"/>
              </a:spcAft>
              <a:buFont typeface="Arial" pitchFamily="34" charset="0"/>
              <a:buNone/>
              <a:defRPr/>
            </a:pPr>
            <a:r>
              <a:rPr lang="es-CR" sz="2000" dirty="0" smtClean="0">
                <a:solidFill>
                  <a:srgbClr val="FFFF00"/>
                </a:solidFill>
                <a:latin typeface="+mj-lt"/>
              </a:rPr>
              <a:t> según cantones  de Costa Rica.</a:t>
            </a:r>
          </a:p>
          <a:p>
            <a:pPr algn="ctr" eaLnBrk="1" fontAlgn="auto" hangingPunct="1">
              <a:spcAft>
                <a:spcPts val="0"/>
              </a:spcAft>
              <a:buFont typeface="Arial" pitchFamily="34" charset="0"/>
              <a:buNone/>
              <a:defRPr/>
            </a:pPr>
            <a:r>
              <a:rPr lang="es-CR" sz="2000" dirty="0" smtClean="0">
                <a:solidFill>
                  <a:srgbClr val="FFFF00"/>
                </a:solidFill>
                <a:latin typeface="+mj-lt"/>
              </a:rPr>
              <a:t>2006-2009</a:t>
            </a:r>
            <a:endParaRPr lang="es-CR" sz="2000" dirty="0">
              <a:solidFill>
                <a:srgbClr val="FFFF00"/>
              </a:solidFill>
              <a:latin typeface="+mj-lt"/>
            </a:endParaRPr>
          </a:p>
        </p:txBody>
      </p:sp>
    </p:spTree>
    <p:extLst>
      <p:ext uri="{BB962C8B-B14F-4D97-AF65-F5344CB8AC3E}">
        <p14:creationId xmlns:p14="http://schemas.microsoft.com/office/powerpoint/2010/main" val="715635233"/>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power point_azul"/>
          <p:cNvPicPr>
            <a:picLocks noChangeAspect="1" noChangeArrowheads="1"/>
          </p:cNvPicPr>
          <p:nvPr/>
        </p:nvPicPr>
        <p:blipFill>
          <a:blip r:embed="rId3" cstate="print"/>
          <a:srcRect/>
          <a:stretch>
            <a:fillRect/>
          </a:stretch>
        </p:blipFill>
        <p:spPr bwMode="auto">
          <a:xfrm>
            <a:off x="-36513" y="-27384"/>
            <a:ext cx="9180513" cy="6884988"/>
          </a:xfrm>
          <a:prstGeom prst="rect">
            <a:avLst/>
          </a:prstGeom>
          <a:noFill/>
          <a:ln w="9525">
            <a:noFill/>
            <a:miter lim="800000"/>
            <a:headEnd/>
            <a:tailEnd/>
          </a:ln>
        </p:spPr>
      </p:pic>
      <p:sp>
        <p:nvSpPr>
          <p:cNvPr id="16387" name="Rectangle 2"/>
          <p:cNvSpPr>
            <a:spLocks noGrp="1" noChangeArrowheads="1"/>
          </p:cNvSpPr>
          <p:nvPr>
            <p:ph type="body" sz="half" idx="1"/>
          </p:nvPr>
        </p:nvSpPr>
        <p:spPr>
          <a:xfrm>
            <a:off x="539750" y="1268413"/>
            <a:ext cx="8208963" cy="5184775"/>
          </a:xfrm>
        </p:spPr>
        <p:txBody>
          <a:bodyPr/>
          <a:lstStyle/>
          <a:p>
            <a:pPr eaLnBrk="1" hangingPunct="1">
              <a:buClr>
                <a:srgbClr val="FFFF66"/>
              </a:buClr>
              <a:buFont typeface="Wingdings" pitchFamily="2" charset="2"/>
              <a:buChar char="v"/>
            </a:pPr>
            <a:r>
              <a:rPr lang="es-CR" sz="2600" b="1" dirty="0" smtClean="0">
                <a:solidFill>
                  <a:srgbClr val="FFFF00"/>
                </a:solidFill>
                <a:latin typeface="Arial Narrow" pitchFamily="34" charset="0"/>
              </a:rPr>
              <a:t>En ciencias básicas, agronómicas e ingeniería, hay clara predominancia de hombres, mientras que la educación es más investigada por mujeres.</a:t>
            </a:r>
          </a:p>
          <a:p>
            <a:pPr eaLnBrk="1" hangingPunct="1">
              <a:buClr>
                <a:srgbClr val="FFFF00"/>
              </a:buClr>
              <a:buFont typeface="Wingdings" pitchFamily="2" charset="2"/>
              <a:buNone/>
            </a:pPr>
            <a:endParaRPr lang="es-CR" sz="2600" b="1" dirty="0" smtClean="0">
              <a:solidFill>
                <a:srgbClr val="FFFF00"/>
              </a:solidFill>
              <a:latin typeface="Arial Narrow" pitchFamily="34" charset="0"/>
            </a:endParaRPr>
          </a:p>
          <a:p>
            <a:pPr eaLnBrk="1" hangingPunct="1">
              <a:buClr>
                <a:srgbClr val="FFFF00"/>
              </a:buClr>
              <a:buFont typeface="Wingdings" pitchFamily="2" charset="2"/>
              <a:buChar char="v"/>
            </a:pPr>
            <a:endParaRPr lang="es-ES" sz="2600" b="1" dirty="0" smtClean="0">
              <a:solidFill>
                <a:srgbClr val="FFFF00"/>
              </a:solidFill>
              <a:latin typeface="Arial Narrow" pitchFamily="34" charset="0"/>
            </a:endParaRPr>
          </a:p>
        </p:txBody>
      </p:sp>
      <p:graphicFrame>
        <p:nvGraphicFramePr>
          <p:cNvPr id="16388" name="Object 10"/>
          <p:cNvGraphicFramePr>
            <a:graphicFrameLocks noGrp="1" noChangeAspect="1"/>
          </p:cNvGraphicFramePr>
          <p:nvPr>
            <p:ph sz="half" idx="2"/>
          </p:nvPr>
        </p:nvGraphicFramePr>
        <p:xfrm>
          <a:off x="896938" y="2673350"/>
          <a:ext cx="7912100" cy="3827463"/>
        </p:xfrm>
        <a:graphic>
          <a:graphicData uri="http://schemas.openxmlformats.org/presentationml/2006/ole">
            <mc:AlternateContent xmlns:mc="http://schemas.openxmlformats.org/markup-compatibility/2006">
              <mc:Choice xmlns:v="urn:schemas-microsoft-com:vml" Requires="v">
                <p:oleObj spid="_x0000_s20496" name="Gráfico" r:id="rId4" imgW="7896208" imgH="3819575" progId="Excel.Sheet.8">
                  <p:embed/>
                </p:oleObj>
              </mc:Choice>
              <mc:Fallback>
                <p:oleObj name="Gráfico" r:id="rId4" imgW="7896208" imgH="3819575" progId="Excel.Sheet.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6938" y="2673350"/>
                        <a:ext cx="7912100" cy="3827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275455759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17411" name="Rectangle 2"/>
          <p:cNvSpPr>
            <a:spLocks noGrp="1" noChangeArrowheads="1"/>
          </p:cNvSpPr>
          <p:nvPr>
            <p:ph type="body" sz="half" idx="1"/>
          </p:nvPr>
        </p:nvSpPr>
        <p:spPr>
          <a:xfrm>
            <a:off x="539750" y="1071563"/>
            <a:ext cx="7810500" cy="5054600"/>
          </a:xfrm>
        </p:spPr>
        <p:txBody>
          <a:bodyPr/>
          <a:lstStyle/>
          <a:p>
            <a:pPr eaLnBrk="1" hangingPunct="1">
              <a:buClr>
                <a:srgbClr val="FFFF66"/>
              </a:buClr>
              <a:buFont typeface="Wingdings" pitchFamily="2" charset="2"/>
              <a:buNone/>
            </a:pPr>
            <a:endParaRPr lang="es-CR" sz="2600" b="1" dirty="0" smtClean="0">
              <a:solidFill>
                <a:srgbClr val="FFFF00"/>
              </a:solidFill>
              <a:latin typeface="Arial Narrow" pitchFamily="34" charset="0"/>
            </a:endParaRPr>
          </a:p>
          <a:p>
            <a:pPr eaLnBrk="1" hangingPunct="1">
              <a:buClr>
                <a:srgbClr val="FFFF00"/>
              </a:buClr>
              <a:buFont typeface="Wingdings" pitchFamily="2" charset="2"/>
              <a:buChar char="v"/>
            </a:pPr>
            <a:endParaRPr lang="es-ES" sz="2600" b="1" dirty="0" smtClean="0">
              <a:solidFill>
                <a:srgbClr val="FFFF00"/>
              </a:solidFill>
              <a:latin typeface="Arial Narrow" pitchFamily="34" charset="0"/>
            </a:endParaRPr>
          </a:p>
        </p:txBody>
      </p:sp>
      <p:sp>
        <p:nvSpPr>
          <p:cNvPr id="17412" name="Rectangle 3"/>
          <p:cNvSpPr>
            <a:spLocks noChangeArrowheads="1"/>
          </p:cNvSpPr>
          <p:nvPr/>
        </p:nvSpPr>
        <p:spPr bwMode="auto">
          <a:xfrm>
            <a:off x="395288" y="1557338"/>
            <a:ext cx="2674937"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20000"/>
              </a:spcBef>
            </a:pPr>
            <a:r>
              <a:rPr lang="es-ES" b="1">
                <a:solidFill>
                  <a:srgbClr val="FFFF00"/>
                </a:solidFill>
                <a:latin typeface="Calibri" pitchFamily="34" charset="0"/>
              </a:rPr>
              <a:t>Haciendo un análisis del desarrollo histórico de la investigación científica en la UCR, se puede hablar de la promoción de unos  criterios de investigación</a:t>
            </a:r>
            <a:r>
              <a:rPr lang="es-ES" b="1">
                <a:solidFill>
                  <a:srgbClr val="FFFF00"/>
                </a:solidFill>
                <a:latin typeface="Verdana" pitchFamily="34" charset="0"/>
              </a:rPr>
              <a:t> </a:t>
            </a:r>
          </a:p>
        </p:txBody>
      </p:sp>
      <p:sp>
        <p:nvSpPr>
          <p:cNvPr id="17413" name="Text Box 12"/>
          <p:cNvSpPr txBox="1">
            <a:spLocks noChangeArrowheads="1"/>
          </p:cNvSpPr>
          <p:nvPr/>
        </p:nvSpPr>
        <p:spPr bwMode="auto">
          <a:xfrm>
            <a:off x="5000625" y="857250"/>
            <a:ext cx="3671888" cy="4619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lvl1pPr marL="171450" indent="-17145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chemeClr val="hlink"/>
              </a:buClr>
              <a:buFont typeface="Wingdings" pitchFamily="2" charset="2"/>
              <a:buChar char="§"/>
            </a:pPr>
            <a:r>
              <a:rPr lang="es-ES" sz="2400" b="1" dirty="0">
                <a:solidFill>
                  <a:srgbClr val="FFFF00"/>
                </a:solidFill>
                <a:latin typeface="Calibri" pitchFamily="34" charset="0"/>
              </a:rPr>
              <a:t>Multidisciplinaria</a:t>
            </a:r>
          </a:p>
        </p:txBody>
      </p:sp>
      <p:sp>
        <p:nvSpPr>
          <p:cNvPr id="17414" name="AutoShape 13"/>
          <p:cNvSpPr>
            <a:spLocks noChangeArrowheads="1"/>
          </p:cNvSpPr>
          <p:nvPr/>
        </p:nvSpPr>
        <p:spPr bwMode="auto">
          <a:xfrm>
            <a:off x="3203848" y="2960688"/>
            <a:ext cx="1225277" cy="1368425"/>
          </a:xfrm>
          <a:custGeom>
            <a:avLst/>
            <a:gdLst>
              <a:gd name="T0" fmla="*/ 2147483647 w 21600"/>
              <a:gd name="T1" fmla="*/ 0 h 21600"/>
              <a:gd name="T2" fmla="*/ 0 w 21600"/>
              <a:gd name="T3" fmla="*/ 2147483647 h 21600"/>
              <a:gd name="T4" fmla="*/ 2147483647 w 21600"/>
              <a:gd name="T5" fmla="*/ 2147483647 h 21600"/>
              <a:gd name="T6" fmla="*/ 2147483647 w 21600"/>
              <a:gd name="T7" fmla="*/ 2147483647 h 21600"/>
              <a:gd name="T8" fmla="*/ 17694720 60000 65536"/>
              <a:gd name="T9" fmla="*/ 11796480 60000 65536"/>
              <a:gd name="T10" fmla="*/ 5898240 60000 65536"/>
              <a:gd name="T11" fmla="*/ 0 60000 65536"/>
              <a:gd name="T12" fmla="*/ 3375 w 21600"/>
              <a:gd name="T13" fmla="*/ 6969 h 21600"/>
              <a:gd name="T14" fmla="*/ 20024 w 21600"/>
              <a:gd name="T15" fmla="*/ 14631 h 21600"/>
            </a:gdLst>
            <a:ahLst/>
            <a:cxnLst>
              <a:cxn ang="T8">
                <a:pos x="T0" y="T1"/>
              </a:cxn>
              <a:cxn ang="T9">
                <a:pos x="T2" y="T3"/>
              </a:cxn>
              <a:cxn ang="T10">
                <a:pos x="T4" y="T5"/>
              </a:cxn>
              <a:cxn ang="T11">
                <a:pos x="T6" y="T7"/>
              </a:cxn>
            </a:cxnLst>
            <a:rect l="T12" t="T13" r="T14" b="T15"/>
            <a:pathLst>
              <a:path w="21600" h="21600">
                <a:moveTo>
                  <a:pt x="17158" y="0"/>
                </a:moveTo>
                <a:lnTo>
                  <a:pt x="17158" y="6969"/>
                </a:lnTo>
                <a:lnTo>
                  <a:pt x="3375" y="6969"/>
                </a:lnTo>
                <a:lnTo>
                  <a:pt x="3375" y="14631"/>
                </a:lnTo>
                <a:lnTo>
                  <a:pt x="17158" y="14631"/>
                </a:lnTo>
                <a:lnTo>
                  <a:pt x="17158" y="21600"/>
                </a:lnTo>
                <a:lnTo>
                  <a:pt x="21600" y="10800"/>
                </a:lnTo>
                <a:lnTo>
                  <a:pt x="17158" y="0"/>
                </a:lnTo>
                <a:close/>
              </a:path>
              <a:path w="21600" h="21600">
                <a:moveTo>
                  <a:pt x="1350" y="6969"/>
                </a:moveTo>
                <a:lnTo>
                  <a:pt x="1350" y="14631"/>
                </a:lnTo>
                <a:lnTo>
                  <a:pt x="2700" y="14631"/>
                </a:lnTo>
                <a:lnTo>
                  <a:pt x="2700" y="6969"/>
                </a:lnTo>
                <a:lnTo>
                  <a:pt x="1350" y="6969"/>
                </a:lnTo>
                <a:close/>
              </a:path>
              <a:path w="21600" h="21600">
                <a:moveTo>
                  <a:pt x="0" y="6969"/>
                </a:moveTo>
                <a:lnTo>
                  <a:pt x="0" y="14631"/>
                </a:lnTo>
                <a:lnTo>
                  <a:pt x="675" y="14631"/>
                </a:lnTo>
                <a:lnTo>
                  <a:pt x="675" y="6969"/>
                </a:lnTo>
                <a:lnTo>
                  <a:pt x="0" y="6969"/>
                </a:lnTo>
                <a:close/>
              </a:path>
            </a:pathLst>
          </a:custGeom>
          <a:ln>
            <a:headEnd/>
            <a:tailEnd/>
          </a:ln>
        </p:spPr>
        <p:style>
          <a:lnRef idx="3">
            <a:schemeClr val="lt1"/>
          </a:lnRef>
          <a:fillRef idx="1">
            <a:schemeClr val="accent2"/>
          </a:fillRef>
          <a:effectRef idx="1">
            <a:schemeClr val="accent2"/>
          </a:effectRef>
          <a:fontRef idx="minor">
            <a:schemeClr val="lt1"/>
          </a:fontRef>
        </p:style>
        <p:txBody>
          <a:bodyPr wrap="none" anchor="ctr"/>
          <a:lstStyle/>
          <a:p>
            <a:endParaRPr lang="es-CR"/>
          </a:p>
        </p:txBody>
      </p:sp>
      <p:sp>
        <p:nvSpPr>
          <p:cNvPr id="17415" name="Text Box 14"/>
          <p:cNvSpPr txBox="1">
            <a:spLocks noChangeArrowheads="1"/>
          </p:cNvSpPr>
          <p:nvPr/>
        </p:nvSpPr>
        <p:spPr bwMode="auto">
          <a:xfrm>
            <a:off x="5000625" y="1571625"/>
            <a:ext cx="3671888" cy="4619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defPPr>
              <a:defRPr lang="es-ES"/>
            </a:defPPr>
            <a:lvl1pPr marL="171450" indent="-171450" eaLnBrk="1" hangingPunct="1">
              <a:spcBef>
                <a:spcPct val="50000"/>
              </a:spcBef>
              <a:buClr>
                <a:schemeClr val="hlink"/>
              </a:buClr>
              <a:buFont typeface="Wingdings" pitchFamily="2" charset="2"/>
              <a:buChar char="§"/>
              <a:defRPr sz="2400" b="1">
                <a:solidFill>
                  <a:srgbClr val="FFFF00"/>
                </a:solidFill>
                <a:latin typeface="Calibri" pitchFamily="34" charset="0"/>
                <a:cs typeface="Arial"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s-ES" dirty="0"/>
              <a:t>Multinacional</a:t>
            </a:r>
          </a:p>
        </p:txBody>
      </p:sp>
      <p:sp>
        <p:nvSpPr>
          <p:cNvPr id="17416" name="Text Box 15"/>
          <p:cNvSpPr txBox="1">
            <a:spLocks noChangeArrowheads="1"/>
          </p:cNvSpPr>
          <p:nvPr/>
        </p:nvSpPr>
        <p:spPr bwMode="auto">
          <a:xfrm>
            <a:off x="5000625" y="2143125"/>
            <a:ext cx="3671888" cy="461963"/>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defPPr>
              <a:defRPr lang="es-ES"/>
            </a:defPPr>
            <a:lvl1pPr marL="171450" indent="-171450" eaLnBrk="1" hangingPunct="1">
              <a:spcBef>
                <a:spcPct val="50000"/>
              </a:spcBef>
              <a:buClr>
                <a:schemeClr val="hlink"/>
              </a:buClr>
              <a:buFont typeface="Wingdings" pitchFamily="2" charset="2"/>
              <a:buChar char="§"/>
              <a:defRPr sz="2400" b="1">
                <a:solidFill>
                  <a:srgbClr val="FFFF00"/>
                </a:solidFill>
                <a:latin typeface="Calibri" pitchFamily="34" charset="0"/>
                <a:cs typeface="Arial"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s-ES" dirty="0"/>
              <a:t>Básica o aplicada</a:t>
            </a:r>
          </a:p>
        </p:txBody>
      </p:sp>
      <p:sp>
        <p:nvSpPr>
          <p:cNvPr id="17417" name="Text Box 16"/>
          <p:cNvSpPr txBox="1">
            <a:spLocks noChangeArrowheads="1"/>
          </p:cNvSpPr>
          <p:nvPr/>
        </p:nvSpPr>
        <p:spPr bwMode="auto">
          <a:xfrm>
            <a:off x="5000625" y="2714625"/>
            <a:ext cx="3671888"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defPPr>
              <a:defRPr lang="es-ES"/>
            </a:defPPr>
            <a:lvl1pPr marL="171450" indent="-171450" eaLnBrk="1" hangingPunct="1">
              <a:spcBef>
                <a:spcPct val="50000"/>
              </a:spcBef>
              <a:buClr>
                <a:schemeClr val="hlink"/>
              </a:buClr>
              <a:buFont typeface="Wingdings" pitchFamily="2" charset="2"/>
              <a:buChar char="§"/>
              <a:defRPr sz="2400" b="1">
                <a:solidFill>
                  <a:srgbClr val="FFFF00"/>
                </a:solidFill>
                <a:latin typeface="Calibri" pitchFamily="34" charset="0"/>
                <a:cs typeface="Arial"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s-ES" dirty="0"/>
              <a:t>Con rigor científico</a:t>
            </a:r>
          </a:p>
        </p:txBody>
      </p:sp>
      <p:sp>
        <p:nvSpPr>
          <p:cNvPr id="17418" name="Text Box 17"/>
          <p:cNvSpPr txBox="1">
            <a:spLocks noChangeArrowheads="1"/>
          </p:cNvSpPr>
          <p:nvPr/>
        </p:nvSpPr>
        <p:spPr bwMode="auto">
          <a:xfrm>
            <a:off x="5000625" y="3357563"/>
            <a:ext cx="3671888"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defPPr>
              <a:defRPr lang="es-ES"/>
            </a:defPPr>
            <a:lvl1pPr marL="171450" indent="-171450" eaLnBrk="1" hangingPunct="1">
              <a:spcBef>
                <a:spcPct val="50000"/>
              </a:spcBef>
              <a:buClr>
                <a:schemeClr val="hlink"/>
              </a:buClr>
              <a:buFont typeface="Wingdings" pitchFamily="2" charset="2"/>
              <a:buChar char="§"/>
              <a:defRPr sz="2400" b="1">
                <a:solidFill>
                  <a:srgbClr val="FFFF00"/>
                </a:solidFill>
                <a:latin typeface="Calibri" pitchFamily="34"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r>
              <a:rPr lang="es-ES"/>
              <a:t>De corto mediano o largo plazo</a:t>
            </a:r>
          </a:p>
        </p:txBody>
      </p:sp>
      <p:sp>
        <p:nvSpPr>
          <p:cNvPr id="17419" name="Text Box 18"/>
          <p:cNvSpPr txBox="1">
            <a:spLocks noChangeArrowheads="1"/>
          </p:cNvSpPr>
          <p:nvPr/>
        </p:nvSpPr>
        <p:spPr bwMode="auto">
          <a:xfrm>
            <a:off x="5000625" y="4326195"/>
            <a:ext cx="3671888"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defPPr>
              <a:defRPr lang="es-ES"/>
            </a:defPPr>
            <a:lvl1pPr marL="171450" indent="-171450" eaLnBrk="1" hangingPunct="1">
              <a:spcBef>
                <a:spcPct val="50000"/>
              </a:spcBef>
              <a:buClr>
                <a:schemeClr val="hlink"/>
              </a:buClr>
              <a:buFont typeface="Wingdings" pitchFamily="2" charset="2"/>
              <a:buChar char="§"/>
              <a:defRPr sz="2400" b="1">
                <a:solidFill>
                  <a:srgbClr val="FFFF00"/>
                </a:solidFill>
                <a:latin typeface="Calibri" pitchFamily="34" charset="0"/>
                <a:cs typeface="Arial"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s-ES" dirty="0"/>
              <a:t>En áreas diversas de conocimiento</a:t>
            </a:r>
          </a:p>
        </p:txBody>
      </p:sp>
      <p:sp>
        <p:nvSpPr>
          <p:cNvPr id="17420" name="Text Box 19"/>
          <p:cNvSpPr txBox="1">
            <a:spLocks noChangeArrowheads="1"/>
          </p:cNvSpPr>
          <p:nvPr/>
        </p:nvSpPr>
        <p:spPr bwMode="auto">
          <a:xfrm>
            <a:off x="5000625" y="5262299"/>
            <a:ext cx="3676650" cy="830997"/>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defPPr>
              <a:defRPr lang="es-ES"/>
            </a:defPPr>
            <a:lvl1pPr marL="171450" indent="-171450" eaLnBrk="1" hangingPunct="1">
              <a:spcBef>
                <a:spcPct val="50000"/>
              </a:spcBef>
              <a:buClr>
                <a:schemeClr val="hlink"/>
              </a:buClr>
              <a:buFont typeface="Wingdings" pitchFamily="2" charset="2"/>
              <a:buChar char="§"/>
              <a:defRPr sz="2400" b="1">
                <a:solidFill>
                  <a:srgbClr val="FFFF00"/>
                </a:solidFill>
                <a:latin typeface="Calibri" pitchFamily="34" charset="0"/>
                <a:cs typeface="Arial"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s-ES" dirty="0"/>
              <a:t>Con potencial de innovación</a:t>
            </a:r>
          </a:p>
        </p:txBody>
      </p:sp>
      <p:sp>
        <p:nvSpPr>
          <p:cNvPr id="17421" name="Text Box 19"/>
          <p:cNvSpPr txBox="1">
            <a:spLocks noChangeArrowheads="1"/>
          </p:cNvSpPr>
          <p:nvPr/>
        </p:nvSpPr>
        <p:spPr bwMode="auto">
          <a:xfrm>
            <a:off x="5000625" y="6207695"/>
            <a:ext cx="3676650" cy="461665"/>
          </a:xfrm>
          <a:prstGeom prst="rect">
            <a:avLst/>
          </a:prstGeom>
          <a:ln>
            <a:headEnd/>
            <a:tailEnd/>
          </a:ln>
        </p:spPr>
        <p:style>
          <a:lnRef idx="0">
            <a:schemeClr val="accent2"/>
          </a:lnRef>
          <a:fillRef idx="3">
            <a:schemeClr val="accent2"/>
          </a:fillRef>
          <a:effectRef idx="3">
            <a:schemeClr val="accent2"/>
          </a:effectRef>
          <a:fontRef idx="minor">
            <a:schemeClr val="lt1"/>
          </a:fontRef>
        </p:style>
        <p:txBody>
          <a:bodyPr>
            <a:spAutoFit/>
          </a:bodyPr>
          <a:lstStyle>
            <a:defPPr>
              <a:defRPr lang="es-ES"/>
            </a:defPPr>
            <a:lvl1pPr marL="171450" indent="-171450" eaLnBrk="1" hangingPunct="1">
              <a:spcBef>
                <a:spcPct val="50000"/>
              </a:spcBef>
              <a:buClr>
                <a:schemeClr val="hlink"/>
              </a:buClr>
              <a:buFont typeface="Wingdings" pitchFamily="2" charset="2"/>
              <a:buChar char="§"/>
              <a:defRPr sz="2400" b="1">
                <a:solidFill>
                  <a:srgbClr val="FFFF00"/>
                </a:solidFill>
                <a:latin typeface="Calibri" pitchFamily="34" charset="0"/>
                <a:cs typeface="Arial" charset="0"/>
              </a:defRPr>
            </a:lvl1pPr>
            <a:lvl2pPr marL="742950" indent="-285750" eaLnBrk="0" hangingPunct="0">
              <a:defRPr>
                <a:cs typeface="Arial" charset="0"/>
              </a:defRPr>
            </a:lvl2pPr>
            <a:lvl3pPr marL="1143000" indent="-228600" eaLnBrk="0" hangingPunct="0">
              <a:defRPr>
                <a:cs typeface="Arial" charset="0"/>
              </a:defRPr>
            </a:lvl3pPr>
            <a:lvl4pPr marL="1600200" indent="-228600" eaLnBrk="0" hangingPunct="0">
              <a:defRPr>
                <a:cs typeface="Arial" charset="0"/>
              </a:defRPr>
            </a:lvl4pPr>
            <a:lvl5pPr marL="2057400" indent="-228600" eaLnBrk="0" hangingPunct="0">
              <a:defRPr>
                <a:cs typeface="Arial" charset="0"/>
              </a:defRPr>
            </a:lvl5pPr>
            <a:lvl6pPr marL="2514600" indent="-228600" eaLnBrk="0" fontAlgn="base" hangingPunct="0">
              <a:spcBef>
                <a:spcPct val="0"/>
              </a:spcBef>
              <a:spcAft>
                <a:spcPct val="0"/>
              </a:spcAft>
              <a:defRPr>
                <a:cs typeface="Arial" charset="0"/>
              </a:defRPr>
            </a:lvl6pPr>
            <a:lvl7pPr marL="2971800" indent="-228600" eaLnBrk="0" fontAlgn="base" hangingPunct="0">
              <a:spcBef>
                <a:spcPct val="0"/>
              </a:spcBef>
              <a:spcAft>
                <a:spcPct val="0"/>
              </a:spcAft>
              <a:defRPr>
                <a:cs typeface="Arial" charset="0"/>
              </a:defRPr>
            </a:lvl7pPr>
            <a:lvl8pPr marL="3429000" indent="-228600" eaLnBrk="0" fontAlgn="base" hangingPunct="0">
              <a:spcBef>
                <a:spcPct val="0"/>
              </a:spcBef>
              <a:spcAft>
                <a:spcPct val="0"/>
              </a:spcAft>
              <a:defRPr>
                <a:cs typeface="Arial" charset="0"/>
              </a:defRPr>
            </a:lvl8pPr>
            <a:lvl9pPr marL="3886200" indent="-228600" eaLnBrk="0" fontAlgn="base" hangingPunct="0">
              <a:spcBef>
                <a:spcPct val="0"/>
              </a:spcBef>
              <a:spcAft>
                <a:spcPct val="0"/>
              </a:spcAft>
              <a:defRPr>
                <a:cs typeface="Arial" charset="0"/>
              </a:defRPr>
            </a:lvl9pPr>
          </a:lstStyle>
          <a:p>
            <a:r>
              <a:rPr lang="es-ES" dirty="0"/>
              <a:t>Internacionalización</a:t>
            </a:r>
          </a:p>
        </p:txBody>
      </p:sp>
    </p:spTree>
    <p:extLst>
      <p:ext uri="{BB962C8B-B14F-4D97-AF65-F5344CB8AC3E}">
        <p14:creationId xmlns:p14="http://schemas.microsoft.com/office/powerpoint/2010/main" val="404065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7414"/>
                                        </p:tgtEl>
                                        <p:attrNameLst>
                                          <p:attrName>style.visibility</p:attrName>
                                        </p:attrNameLst>
                                      </p:cBhvr>
                                      <p:to>
                                        <p:strVal val="visible"/>
                                      </p:to>
                                    </p:set>
                                    <p:animEffect transition="in" filter="fade">
                                      <p:cBhvr>
                                        <p:cTn id="7" dur="1000"/>
                                        <p:tgtEl>
                                          <p:spTgt spid="17414"/>
                                        </p:tgtEl>
                                      </p:cBhvr>
                                    </p:animEffect>
                                    <p:anim calcmode="lin" valueType="num">
                                      <p:cBhvr>
                                        <p:cTn id="8" dur="1000" fill="hold"/>
                                        <p:tgtEl>
                                          <p:spTgt spid="17414"/>
                                        </p:tgtEl>
                                        <p:attrNameLst>
                                          <p:attrName>ppt_x</p:attrName>
                                        </p:attrNameLst>
                                      </p:cBhvr>
                                      <p:tavLst>
                                        <p:tav tm="0">
                                          <p:val>
                                            <p:strVal val="#ppt_x"/>
                                          </p:val>
                                        </p:tav>
                                        <p:tav tm="100000">
                                          <p:val>
                                            <p:strVal val="#ppt_x"/>
                                          </p:val>
                                        </p:tav>
                                      </p:tavLst>
                                    </p:anim>
                                    <p:anim calcmode="lin" valueType="num">
                                      <p:cBhvr>
                                        <p:cTn id="9" dur="1000" fill="hold"/>
                                        <p:tgtEl>
                                          <p:spTgt spid="174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0" presetClass="entr" presetSubtype="0" fill="hold" grpId="0" nodeType="afterEffect">
                                  <p:stCondLst>
                                    <p:cond delay="500"/>
                                  </p:stCondLst>
                                  <p:childTnLst>
                                    <p:set>
                                      <p:cBhvr>
                                        <p:cTn id="12" dur="1" fill="hold">
                                          <p:stCondLst>
                                            <p:cond delay="0"/>
                                          </p:stCondLst>
                                        </p:cTn>
                                        <p:tgtEl>
                                          <p:spTgt spid="17413"/>
                                        </p:tgtEl>
                                        <p:attrNameLst>
                                          <p:attrName>style.visibility</p:attrName>
                                        </p:attrNameLst>
                                      </p:cBhvr>
                                      <p:to>
                                        <p:strVal val="visible"/>
                                      </p:to>
                                    </p:set>
                                    <p:animEffect transition="in" filter="fade">
                                      <p:cBhvr>
                                        <p:cTn id="13" dur="500"/>
                                        <p:tgtEl>
                                          <p:spTgt spid="17413"/>
                                        </p:tgtEl>
                                      </p:cBhvr>
                                    </p:animEffect>
                                  </p:childTnLst>
                                </p:cTn>
                              </p:par>
                            </p:childTnLst>
                          </p:cTn>
                        </p:par>
                        <p:par>
                          <p:cTn id="14" fill="hold">
                            <p:stCondLst>
                              <p:cond delay="2000"/>
                            </p:stCondLst>
                            <p:childTnLst>
                              <p:par>
                                <p:cTn id="15" presetID="10" presetClass="entr" presetSubtype="0" fill="hold" grpId="0" nodeType="afterEffect">
                                  <p:stCondLst>
                                    <p:cond delay="500"/>
                                  </p:stCondLst>
                                  <p:childTnLst>
                                    <p:set>
                                      <p:cBhvr>
                                        <p:cTn id="16" dur="1" fill="hold">
                                          <p:stCondLst>
                                            <p:cond delay="0"/>
                                          </p:stCondLst>
                                        </p:cTn>
                                        <p:tgtEl>
                                          <p:spTgt spid="17415"/>
                                        </p:tgtEl>
                                        <p:attrNameLst>
                                          <p:attrName>style.visibility</p:attrName>
                                        </p:attrNameLst>
                                      </p:cBhvr>
                                      <p:to>
                                        <p:strVal val="visible"/>
                                      </p:to>
                                    </p:set>
                                    <p:animEffect transition="in" filter="fade">
                                      <p:cBhvr>
                                        <p:cTn id="17" dur="500"/>
                                        <p:tgtEl>
                                          <p:spTgt spid="17415"/>
                                        </p:tgtEl>
                                      </p:cBhvr>
                                    </p:animEffect>
                                  </p:childTnLst>
                                </p:cTn>
                              </p:par>
                            </p:childTnLst>
                          </p:cTn>
                        </p:par>
                        <p:par>
                          <p:cTn id="18" fill="hold">
                            <p:stCondLst>
                              <p:cond delay="3000"/>
                            </p:stCondLst>
                            <p:childTnLst>
                              <p:par>
                                <p:cTn id="19" presetID="10" presetClass="entr" presetSubtype="0" fill="hold" grpId="0" nodeType="afterEffect">
                                  <p:stCondLst>
                                    <p:cond delay="500"/>
                                  </p:stCondLst>
                                  <p:childTnLst>
                                    <p:set>
                                      <p:cBhvr>
                                        <p:cTn id="20" dur="1" fill="hold">
                                          <p:stCondLst>
                                            <p:cond delay="0"/>
                                          </p:stCondLst>
                                        </p:cTn>
                                        <p:tgtEl>
                                          <p:spTgt spid="17416"/>
                                        </p:tgtEl>
                                        <p:attrNameLst>
                                          <p:attrName>style.visibility</p:attrName>
                                        </p:attrNameLst>
                                      </p:cBhvr>
                                      <p:to>
                                        <p:strVal val="visible"/>
                                      </p:to>
                                    </p:set>
                                    <p:animEffect transition="in" filter="fade">
                                      <p:cBhvr>
                                        <p:cTn id="21" dur="500"/>
                                        <p:tgtEl>
                                          <p:spTgt spid="17416"/>
                                        </p:tgtEl>
                                      </p:cBhvr>
                                    </p:animEffect>
                                  </p:childTnLst>
                                </p:cTn>
                              </p:par>
                            </p:childTnLst>
                          </p:cTn>
                        </p:par>
                        <p:par>
                          <p:cTn id="22" fill="hold">
                            <p:stCondLst>
                              <p:cond delay="4000"/>
                            </p:stCondLst>
                            <p:childTnLst>
                              <p:par>
                                <p:cTn id="23" presetID="10" presetClass="entr" presetSubtype="0" fill="hold" grpId="0" nodeType="afterEffect">
                                  <p:stCondLst>
                                    <p:cond delay="500"/>
                                  </p:stCondLst>
                                  <p:childTnLst>
                                    <p:set>
                                      <p:cBhvr>
                                        <p:cTn id="24" dur="1" fill="hold">
                                          <p:stCondLst>
                                            <p:cond delay="0"/>
                                          </p:stCondLst>
                                        </p:cTn>
                                        <p:tgtEl>
                                          <p:spTgt spid="17417"/>
                                        </p:tgtEl>
                                        <p:attrNameLst>
                                          <p:attrName>style.visibility</p:attrName>
                                        </p:attrNameLst>
                                      </p:cBhvr>
                                      <p:to>
                                        <p:strVal val="visible"/>
                                      </p:to>
                                    </p:set>
                                    <p:animEffect transition="in" filter="fade">
                                      <p:cBhvr>
                                        <p:cTn id="25" dur="500"/>
                                        <p:tgtEl>
                                          <p:spTgt spid="17417"/>
                                        </p:tgtEl>
                                      </p:cBhvr>
                                    </p:animEffect>
                                  </p:childTnLst>
                                </p:cTn>
                              </p:par>
                            </p:childTnLst>
                          </p:cTn>
                        </p:par>
                        <p:par>
                          <p:cTn id="26" fill="hold">
                            <p:stCondLst>
                              <p:cond delay="5000"/>
                            </p:stCondLst>
                            <p:childTnLst>
                              <p:par>
                                <p:cTn id="27" presetID="10" presetClass="entr" presetSubtype="0" fill="hold" grpId="0" nodeType="afterEffect">
                                  <p:stCondLst>
                                    <p:cond delay="500"/>
                                  </p:stCondLst>
                                  <p:childTnLst>
                                    <p:set>
                                      <p:cBhvr>
                                        <p:cTn id="28" dur="1" fill="hold">
                                          <p:stCondLst>
                                            <p:cond delay="0"/>
                                          </p:stCondLst>
                                        </p:cTn>
                                        <p:tgtEl>
                                          <p:spTgt spid="17418"/>
                                        </p:tgtEl>
                                        <p:attrNameLst>
                                          <p:attrName>style.visibility</p:attrName>
                                        </p:attrNameLst>
                                      </p:cBhvr>
                                      <p:to>
                                        <p:strVal val="visible"/>
                                      </p:to>
                                    </p:set>
                                    <p:animEffect transition="in" filter="fade">
                                      <p:cBhvr>
                                        <p:cTn id="29" dur="500"/>
                                        <p:tgtEl>
                                          <p:spTgt spid="17418"/>
                                        </p:tgtEl>
                                      </p:cBhvr>
                                    </p:animEffect>
                                  </p:childTnLst>
                                </p:cTn>
                              </p:par>
                            </p:childTnLst>
                          </p:cTn>
                        </p:par>
                        <p:par>
                          <p:cTn id="30" fill="hold">
                            <p:stCondLst>
                              <p:cond delay="6000"/>
                            </p:stCondLst>
                            <p:childTnLst>
                              <p:par>
                                <p:cTn id="31" presetID="10" presetClass="entr" presetSubtype="0" fill="hold" grpId="0" nodeType="afterEffect">
                                  <p:stCondLst>
                                    <p:cond delay="500"/>
                                  </p:stCondLst>
                                  <p:childTnLst>
                                    <p:set>
                                      <p:cBhvr>
                                        <p:cTn id="32" dur="1" fill="hold">
                                          <p:stCondLst>
                                            <p:cond delay="0"/>
                                          </p:stCondLst>
                                        </p:cTn>
                                        <p:tgtEl>
                                          <p:spTgt spid="17419"/>
                                        </p:tgtEl>
                                        <p:attrNameLst>
                                          <p:attrName>style.visibility</p:attrName>
                                        </p:attrNameLst>
                                      </p:cBhvr>
                                      <p:to>
                                        <p:strVal val="visible"/>
                                      </p:to>
                                    </p:set>
                                    <p:animEffect transition="in" filter="fade">
                                      <p:cBhvr>
                                        <p:cTn id="33" dur="500"/>
                                        <p:tgtEl>
                                          <p:spTgt spid="17419"/>
                                        </p:tgtEl>
                                      </p:cBhvr>
                                    </p:animEffect>
                                  </p:childTnLst>
                                </p:cTn>
                              </p:par>
                            </p:childTnLst>
                          </p:cTn>
                        </p:par>
                        <p:par>
                          <p:cTn id="34" fill="hold">
                            <p:stCondLst>
                              <p:cond delay="7000"/>
                            </p:stCondLst>
                            <p:childTnLst>
                              <p:par>
                                <p:cTn id="35" presetID="10" presetClass="entr" presetSubtype="0" fill="hold" grpId="0" nodeType="afterEffect">
                                  <p:stCondLst>
                                    <p:cond delay="500"/>
                                  </p:stCondLst>
                                  <p:childTnLst>
                                    <p:set>
                                      <p:cBhvr>
                                        <p:cTn id="36" dur="1" fill="hold">
                                          <p:stCondLst>
                                            <p:cond delay="0"/>
                                          </p:stCondLst>
                                        </p:cTn>
                                        <p:tgtEl>
                                          <p:spTgt spid="17420"/>
                                        </p:tgtEl>
                                        <p:attrNameLst>
                                          <p:attrName>style.visibility</p:attrName>
                                        </p:attrNameLst>
                                      </p:cBhvr>
                                      <p:to>
                                        <p:strVal val="visible"/>
                                      </p:to>
                                    </p:set>
                                    <p:animEffect transition="in" filter="fade">
                                      <p:cBhvr>
                                        <p:cTn id="37" dur="500"/>
                                        <p:tgtEl>
                                          <p:spTgt spid="17420"/>
                                        </p:tgtEl>
                                      </p:cBhvr>
                                    </p:animEffect>
                                  </p:childTnLst>
                                </p:cTn>
                              </p:par>
                            </p:childTnLst>
                          </p:cTn>
                        </p:par>
                        <p:par>
                          <p:cTn id="38" fill="hold">
                            <p:stCondLst>
                              <p:cond delay="8000"/>
                            </p:stCondLst>
                            <p:childTnLst>
                              <p:par>
                                <p:cTn id="39" presetID="10" presetClass="entr" presetSubtype="0" fill="hold" grpId="0" nodeType="afterEffect">
                                  <p:stCondLst>
                                    <p:cond delay="500"/>
                                  </p:stCondLst>
                                  <p:childTnLst>
                                    <p:set>
                                      <p:cBhvr>
                                        <p:cTn id="40" dur="1" fill="hold">
                                          <p:stCondLst>
                                            <p:cond delay="0"/>
                                          </p:stCondLst>
                                        </p:cTn>
                                        <p:tgtEl>
                                          <p:spTgt spid="17421"/>
                                        </p:tgtEl>
                                        <p:attrNameLst>
                                          <p:attrName>style.visibility</p:attrName>
                                        </p:attrNameLst>
                                      </p:cBhvr>
                                      <p:to>
                                        <p:strVal val="visible"/>
                                      </p:to>
                                    </p:set>
                                    <p:animEffect transition="in" filter="fade">
                                      <p:cBhvr>
                                        <p:cTn id="41" dur="500"/>
                                        <p:tgtEl>
                                          <p:spTgt spid="174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animBg="1"/>
      <p:bldP spid="17414" grpId="0" animBg="1"/>
      <p:bldP spid="17415" grpId="0" animBg="1"/>
      <p:bldP spid="17416" grpId="0" animBg="1"/>
      <p:bldP spid="17417" grpId="0" animBg="1"/>
      <p:bldP spid="17418" grpId="0" animBg="1"/>
      <p:bldP spid="17419" grpId="0" animBg="1"/>
      <p:bldP spid="17420" grpId="0" animBg="1"/>
      <p:bldP spid="1742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18435" name="Text Box 3"/>
          <p:cNvSpPr txBox="1">
            <a:spLocks noChangeArrowheads="1"/>
          </p:cNvSpPr>
          <p:nvPr/>
        </p:nvSpPr>
        <p:spPr bwMode="auto">
          <a:xfrm>
            <a:off x="1785938" y="2857500"/>
            <a:ext cx="5286375" cy="64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3000" b="1" dirty="0">
                <a:solidFill>
                  <a:srgbClr val="FFFF00"/>
                </a:solidFill>
                <a:latin typeface="Calibri" pitchFamily="34" charset="0"/>
              </a:rPr>
              <a:t>Logros en investigación</a:t>
            </a:r>
          </a:p>
        </p:txBody>
      </p:sp>
    </p:spTree>
    <p:extLst>
      <p:ext uri="{BB962C8B-B14F-4D97-AF65-F5344CB8AC3E}">
        <p14:creationId xmlns:p14="http://schemas.microsoft.com/office/powerpoint/2010/main" val="2702065508"/>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0" y="-26988"/>
            <a:ext cx="9180513" cy="6884988"/>
          </a:xfrm>
          <a:prstGeom prst="rect">
            <a:avLst/>
          </a:prstGeom>
          <a:noFill/>
          <a:ln w="9525">
            <a:noFill/>
            <a:miter lim="800000"/>
            <a:headEnd/>
            <a:tailEnd/>
          </a:ln>
        </p:spPr>
      </p:pic>
      <p:sp>
        <p:nvSpPr>
          <p:cNvPr id="5" name="Rectangle 2"/>
          <p:cNvSpPr txBox="1">
            <a:spLocks noChangeArrowheads="1"/>
          </p:cNvSpPr>
          <p:nvPr/>
        </p:nvSpPr>
        <p:spPr bwMode="auto">
          <a:xfrm>
            <a:off x="685800" y="1124744"/>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s-CR" sz="4000" b="1" i="0" u="none" strike="noStrike" kern="0" cap="none" spc="0" normalizeH="0" baseline="0" noProof="0" dirty="0" smtClean="0">
                <a:ln>
                  <a:noFill/>
                </a:ln>
                <a:solidFill>
                  <a:srgbClr val="FFFF00"/>
                </a:solidFill>
                <a:effectLst/>
                <a:uLnTx/>
                <a:uFillTx/>
                <a:latin typeface="Arial" charset="0"/>
                <a:ea typeface="+mj-ea"/>
                <a:cs typeface="+mj-cs"/>
              </a:rPr>
              <a:t>Introducción</a:t>
            </a:r>
            <a:endParaRPr kumimoji="0" lang="es-CR" sz="4400" b="1" i="0" u="none" strike="noStrike" kern="0" cap="none" spc="0" normalizeH="0" baseline="0" noProof="0" dirty="0">
              <a:ln>
                <a:noFill/>
              </a:ln>
              <a:solidFill>
                <a:srgbClr val="FFFF00"/>
              </a:solidFill>
              <a:effectLst/>
              <a:uLnTx/>
              <a:uFillTx/>
              <a:latin typeface="+mj-lt"/>
              <a:ea typeface="+mj-ea"/>
              <a:cs typeface="+mj-cs"/>
            </a:endParaRPr>
          </a:p>
        </p:txBody>
      </p:sp>
      <p:sp>
        <p:nvSpPr>
          <p:cNvPr id="6" name="Rectangle 3"/>
          <p:cNvSpPr txBox="1">
            <a:spLocks noChangeArrowheads="1"/>
          </p:cNvSpPr>
          <p:nvPr/>
        </p:nvSpPr>
        <p:spPr bwMode="auto">
          <a:xfrm>
            <a:off x="611560" y="2420144"/>
            <a:ext cx="7920880" cy="331311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s-CR" sz="2800" b="0" i="0" u="none" strike="noStrike" kern="0" cap="none" spc="0" normalizeH="0" baseline="0" noProof="0" dirty="0" smtClean="0">
                <a:ln>
                  <a:noFill/>
                </a:ln>
                <a:solidFill>
                  <a:srgbClr val="FFFF00"/>
                </a:solidFill>
                <a:effectLst>
                  <a:outerShdw blurRad="38100" dist="38100" dir="2700000" algn="tl">
                    <a:srgbClr val="000000"/>
                  </a:outerShdw>
                </a:effectLst>
                <a:uLnTx/>
                <a:uFillTx/>
                <a:ea typeface="+mn-ea"/>
                <a:cs typeface="+mn-cs"/>
              </a:rPr>
              <a:t>Desde la creación de la UCR en 1941 ha sido una preocupación institucional generar espacios de investigación, para ello en 1974 se creó la Vicerrectoría de Investigación, producto del III Congreso Universitario 1972-1973 como ente responsable de supervisar, coordinar y estimular la investigación.</a:t>
            </a:r>
            <a:endParaRPr kumimoji="0" lang="es-CR" sz="2800" b="0" i="0" u="none" strike="noStrike" kern="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42555670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19459" name="Rectangle 2"/>
          <p:cNvSpPr>
            <a:spLocks noGrp="1" noChangeArrowheads="1"/>
          </p:cNvSpPr>
          <p:nvPr>
            <p:ph type="body" idx="1"/>
          </p:nvPr>
        </p:nvSpPr>
        <p:spPr>
          <a:xfrm>
            <a:off x="357188" y="1389831"/>
            <a:ext cx="8353425" cy="5135513"/>
          </a:xfrm>
        </p:spPr>
        <p:txBody>
          <a:bodyPr/>
          <a:lstStyle/>
          <a:p>
            <a:pPr eaLnBrk="1" hangingPunct="1">
              <a:lnSpc>
                <a:spcPct val="80000"/>
              </a:lnSpc>
              <a:buClr>
                <a:srgbClr val="FFFF00"/>
              </a:buClr>
              <a:buFont typeface="Wingdings" pitchFamily="2" charset="2"/>
              <a:buChar char="v"/>
            </a:pPr>
            <a:r>
              <a:rPr lang="es-CR" sz="1600" b="1" dirty="0" smtClean="0">
                <a:solidFill>
                  <a:srgbClr val="FFFF00"/>
                </a:solidFill>
              </a:rPr>
              <a:t>La UCR ha atravesado un proceso de ordenamiento y reestructuración administrativos.</a:t>
            </a:r>
          </a:p>
          <a:p>
            <a:pPr eaLnBrk="1" hangingPunct="1">
              <a:lnSpc>
                <a:spcPct val="80000"/>
              </a:lnSpc>
              <a:buClr>
                <a:srgbClr val="FFFF00"/>
              </a:buClr>
              <a:buFont typeface="Wingdings" pitchFamily="2" charset="2"/>
              <a:buChar char="v"/>
            </a:pPr>
            <a:endParaRPr lang="es-CR" sz="1600" b="1" dirty="0" smtClean="0">
              <a:solidFill>
                <a:srgbClr val="FFFF00"/>
              </a:solidFill>
            </a:endParaRPr>
          </a:p>
          <a:p>
            <a:pPr eaLnBrk="1" hangingPunct="1">
              <a:lnSpc>
                <a:spcPct val="80000"/>
              </a:lnSpc>
              <a:buClr>
                <a:srgbClr val="FFFF00"/>
              </a:buClr>
              <a:buFont typeface="Wingdings" pitchFamily="2" charset="2"/>
              <a:buChar char="v"/>
            </a:pPr>
            <a:r>
              <a:rPr lang="es-CR" sz="1600" b="1" dirty="0" smtClean="0">
                <a:solidFill>
                  <a:srgbClr val="FFFF00"/>
                </a:solidFill>
              </a:rPr>
              <a:t>Creación y consolidación de unidades de investigación y sistemas de apoyo.</a:t>
            </a:r>
          </a:p>
          <a:p>
            <a:pPr eaLnBrk="1" hangingPunct="1">
              <a:lnSpc>
                <a:spcPct val="80000"/>
              </a:lnSpc>
              <a:buClr>
                <a:srgbClr val="FFFF00"/>
              </a:buClr>
              <a:buFont typeface="Wingdings" pitchFamily="2" charset="2"/>
              <a:buChar char="v"/>
            </a:pPr>
            <a:endParaRPr lang="es-CR" sz="1600" b="1" dirty="0" smtClean="0">
              <a:solidFill>
                <a:srgbClr val="FFFF00"/>
              </a:solidFill>
            </a:endParaRPr>
          </a:p>
          <a:p>
            <a:pPr eaLnBrk="1" hangingPunct="1">
              <a:lnSpc>
                <a:spcPct val="80000"/>
              </a:lnSpc>
              <a:buClr>
                <a:srgbClr val="FFFF00"/>
              </a:buClr>
              <a:buFont typeface="Wingdings" pitchFamily="2" charset="2"/>
              <a:buChar char="v"/>
            </a:pPr>
            <a:r>
              <a:rPr lang="es-CR" sz="1600" b="1" dirty="0" smtClean="0">
                <a:solidFill>
                  <a:srgbClr val="FFFF00"/>
                </a:solidFill>
              </a:rPr>
              <a:t>Producción creciente de proyectos acompañada de generación de nuevos mecanismos de evaluación y reglamentación.</a:t>
            </a:r>
          </a:p>
          <a:p>
            <a:pPr eaLnBrk="1" hangingPunct="1">
              <a:lnSpc>
                <a:spcPct val="80000"/>
              </a:lnSpc>
              <a:buClr>
                <a:srgbClr val="FFFF00"/>
              </a:buClr>
              <a:buFont typeface="Wingdings" pitchFamily="2" charset="2"/>
              <a:buNone/>
            </a:pPr>
            <a:endParaRPr lang="es-CR" sz="1600" b="1" dirty="0" smtClean="0">
              <a:solidFill>
                <a:srgbClr val="FFFF00"/>
              </a:solidFill>
            </a:endParaRPr>
          </a:p>
          <a:p>
            <a:pPr eaLnBrk="1" hangingPunct="1">
              <a:lnSpc>
                <a:spcPct val="80000"/>
              </a:lnSpc>
              <a:buClr>
                <a:srgbClr val="FFFF00"/>
              </a:buClr>
              <a:buFont typeface="Wingdings" pitchFamily="2" charset="2"/>
              <a:buChar char="v"/>
            </a:pPr>
            <a:r>
              <a:rPr lang="es-CR" sz="1600" b="1" dirty="0" smtClean="0">
                <a:solidFill>
                  <a:srgbClr val="FFFF00"/>
                </a:solidFill>
              </a:rPr>
              <a:t>Investigación individualizada hasta la conformación de grupos.</a:t>
            </a:r>
          </a:p>
          <a:p>
            <a:pPr eaLnBrk="1" hangingPunct="1">
              <a:lnSpc>
                <a:spcPct val="80000"/>
              </a:lnSpc>
              <a:buClr>
                <a:srgbClr val="FFFF00"/>
              </a:buClr>
              <a:buFont typeface="Wingdings" pitchFamily="2" charset="2"/>
              <a:buChar char="v"/>
            </a:pPr>
            <a:endParaRPr lang="es-CR" sz="1600" b="1" dirty="0" smtClean="0">
              <a:solidFill>
                <a:srgbClr val="FFFF00"/>
              </a:solidFill>
            </a:endParaRPr>
          </a:p>
          <a:p>
            <a:pPr eaLnBrk="1" hangingPunct="1">
              <a:lnSpc>
                <a:spcPct val="80000"/>
              </a:lnSpc>
              <a:buClr>
                <a:srgbClr val="FFFF00"/>
              </a:buClr>
              <a:buFont typeface="Wingdings" pitchFamily="2" charset="2"/>
              <a:buChar char="v"/>
            </a:pPr>
            <a:r>
              <a:rPr lang="es-CR" sz="1600" b="1" dirty="0" err="1" smtClean="0">
                <a:solidFill>
                  <a:srgbClr val="FFFF00"/>
                </a:solidFill>
              </a:rPr>
              <a:t>Interinstitucionalidad</a:t>
            </a:r>
            <a:r>
              <a:rPr lang="es-CR" sz="1600" b="1" dirty="0" smtClean="0">
                <a:solidFill>
                  <a:srgbClr val="FFFF00"/>
                </a:solidFill>
              </a:rPr>
              <a:t> hasta la internacionalización de la Investigación.</a:t>
            </a:r>
          </a:p>
          <a:p>
            <a:pPr eaLnBrk="1" hangingPunct="1">
              <a:lnSpc>
                <a:spcPct val="80000"/>
              </a:lnSpc>
              <a:buClr>
                <a:srgbClr val="FFFF00"/>
              </a:buClr>
              <a:buFont typeface="Wingdings" pitchFamily="2" charset="2"/>
              <a:buNone/>
            </a:pPr>
            <a:endParaRPr lang="es-CR" sz="1600" b="1" dirty="0" smtClean="0">
              <a:solidFill>
                <a:srgbClr val="FFFF00"/>
              </a:solidFill>
            </a:endParaRPr>
          </a:p>
          <a:p>
            <a:pPr eaLnBrk="1" hangingPunct="1">
              <a:lnSpc>
                <a:spcPct val="80000"/>
              </a:lnSpc>
              <a:buClr>
                <a:srgbClr val="FFFF00"/>
              </a:buClr>
              <a:buFont typeface="Wingdings" pitchFamily="2" charset="2"/>
              <a:buChar char="v"/>
            </a:pPr>
            <a:r>
              <a:rPr lang="es-CR" sz="1600" b="1" dirty="0" smtClean="0">
                <a:solidFill>
                  <a:srgbClr val="FFFF00"/>
                </a:solidFill>
              </a:rPr>
              <a:t>Incorporación de nuevas tecnologías al servicio de la producción y difusión de la información.</a:t>
            </a:r>
          </a:p>
          <a:p>
            <a:pPr eaLnBrk="1" hangingPunct="1">
              <a:lnSpc>
                <a:spcPct val="80000"/>
              </a:lnSpc>
              <a:buClr>
                <a:srgbClr val="FFFF00"/>
              </a:buClr>
              <a:buFont typeface="Wingdings" pitchFamily="2" charset="2"/>
              <a:buChar char="v"/>
            </a:pPr>
            <a:endParaRPr lang="es-CR" sz="1600" b="1" dirty="0" smtClean="0">
              <a:solidFill>
                <a:srgbClr val="FFFF00"/>
              </a:solidFill>
            </a:endParaRPr>
          </a:p>
          <a:p>
            <a:pPr eaLnBrk="1" hangingPunct="1">
              <a:lnSpc>
                <a:spcPct val="80000"/>
              </a:lnSpc>
              <a:buClr>
                <a:srgbClr val="FFFF00"/>
              </a:buClr>
              <a:buFont typeface="Wingdings" pitchFamily="2" charset="2"/>
              <a:buChar char="v"/>
            </a:pPr>
            <a:r>
              <a:rPr lang="es-CR" sz="1600" b="1" dirty="0" smtClean="0">
                <a:solidFill>
                  <a:srgbClr val="FFFF00"/>
                </a:solidFill>
              </a:rPr>
              <a:t>Redes de investigación nacional e internacional</a:t>
            </a:r>
          </a:p>
          <a:p>
            <a:pPr eaLnBrk="1" hangingPunct="1">
              <a:lnSpc>
                <a:spcPct val="80000"/>
              </a:lnSpc>
              <a:buClr>
                <a:srgbClr val="FFFF00"/>
              </a:buClr>
              <a:buFont typeface="Wingdings" pitchFamily="2" charset="2"/>
              <a:buChar char="v"/>
            </a:pPr>
            <a:endParaRPr lang="es-CR" sz="1600" b="1" dirty="0" smtClean="0">
              <a:solidFill>
                <a:srgbClr val="FFFF00"/>
              </a:solidFill>
            </a:endParaRPr>
          </a:p>
          <a:p>
            <a:pPr eaLnBrk="1" hangingPunct="1">
              <a:lnSpc>
                <a:spcPct val="80000"/>
              </a:lnSpc>
              <a:buClr>
                <a:srgbClr val="FFFF00"/>
              </a:buClr>
              <a:buFont typeface="Wingdings" pitchFamily="2" charset="2"/>
              <a:buChar char="v"/>
            </a:pPr>
            <a:r>
              <a:rPr lang="es-CR" sz="1600" b="1" dirty="0" smtClean="0">
                <a:solidFill>
                  <a:srgbClr val="FFFF00"/>
                </a:solidFill>
              </a:rPr>
              <a:t>Nuevos medios de divulgación de la ciencia (Portal de la Investigación, Revista Girasol, Cápsula, etc.)</a:t>
            </a:r>
          </a:p>
          <a:p>
            <a:pPr eaLnBrk="1" hangingPunct="1">
              <a:lnSpc>
                <a:spcPct val="80000"/>
              </a:lnSpc>
              <a:buClr>
                <a:srgbClr val="FFFF00"/>
              </a:buClr>
              <a:buFont typeface="Wingdings" pitchFamily="2" charset="2"/>
              <a:buChar char="v"/>
            </a:pPr>
            <a:endParaRPr lang="es-CR" sz="1600" b="1" dirty="0" smtClean="0">
              <a:solidFill>
                <a:srgbClr val="FFFF00"/>
              </a:solidFill>
            </a:endParaRPr>
          </a:p>
          <a:p>
            <a:pPr eaLnBrk="1" hangingPunct="1">
              <a:lnSpc>
                <a:spcPct val="80000"/>
              </a:lnSpc>
              <a:buClr>
                <a:srgbClr val="FFFF00"/>
              </a:buClr>
              <a:buFont typeface="Wingdings" pitchFamily="2" charset="2"/>
              <a:buChar char="v"/>
            </a:pPr>
            <a:r>
              <a:rPr lang="es-CR" sz="1600" b="1" dirty="0" smtClean="0">
                <a:solidFill>
                  <a:srgbClr val="FFFF00"/>
                </a:solidFill>
              </a:rPr>
              <a:t>Inversión en equipos para investigación</a:t>
            </a:r>
          </a:p>
          <a:p>
            <a:pPr eaLnBrk="1" hangingPunct="1">
              <a:lnSpc>
                <a:spcPct val="80000"/>
              </a:lnSpc>
              <a:buClr>
                <a:srgbClr val="FFFF00"/>
              </a:buClr>
              <a:buFont typeface="Wingdings" pitchFamily="2" charset="2"/>
              <a:buChar char="v"/>
            </a:pPr>
            <a:endParaRPr lang="es-CR" sz="1600" b="1" dirty="0" smtClean="0">
              <a:solidFill>
                <a:srgbClr val="FFFF00"/>
              </a:solidFill>
            </a:endParaRPr>
          </a:p>
          <a:p>
            <a:pPr eaLnBrk="1" hangingPunct="1">
              <a:lnSpc>
                <a:spcPct val="80000"/>
              </a:lnSpc>
              <a:buClr>
                <a:srgbClr val="FFFF00"/>
              </a:buClr>
              <a:buFont typeface="Arial" charset="0"/>
              <a:buNone/>
            </a:pPr>
            <a:endParaRPr lang="es-CR" sz="1600" b="1" dirty="0" smtClean="0">
              <a:solidFill>
                <a:srgbClr val="FFFF00"/>
              </a:solidFill>
            </a:endParaRPr>
          </a:p>
          <a:p>
            <a:pPr eaLnBrk="1" hangingPunct="1">
              <a:lnSpc>
                <a:spcPct val="80000"/>
              </a:lnSpc>
              <a:buClr>
                <a:srgbClr val="FFFF00"/>
              </a:buClr>
              <a:buFont typeface="Wingdings" pitchFamily="2" charset="2"/>
              <a:buChar char="v"/>
            </a:pPr>
            <a:endParaRPr lang="es-CR" sz="1600" b="1" dirty="0" smtClean="0">
              <a:solidFill>
                <a:srgbClr val="FFFF00"/>
              </a:solidFill>
            </a:endParaRPr>
          </a:p>
          <a:p>
            <a:pPr eaLnBrk="1" hangingPunct="1">
              <a:lnSpc>
                <a:spcPct val="80000"/>
              </a:lnSpc>
              <a:buClr>
                <a:srgbClr val="FFFF00"/>
              </a:buClr>
              <a:buFont typeface="Wingdings" pitchFamily="2" charset="2"/>
              <a:buChar char="v"/>
            </a:pPr>
            <a:endParaRPr lang="es-ES" sz="1600" b="1" dirty="0" smtClean="0">
              <a:solidFill>
                <a:srgbClr val="FFFF00"/>
              </a:solidFill>
            </a:endParaRPr>
          </a:p>
        </p:txBody>
      </p:sp>
    </p:spTree>
    <p:extLst>
      <p:ext uri="{BB962C8B-B14F-4D97-AF65-F5344CB8AC3E}">
        <p14:creationId xmlns:p14="http://schemas.microsoft.com/office/powerpoint/2010/main" val="360466037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19459">
                                            <p:txEl>
                                              <p:pRg st="2" end="2"/>
                                            </p:txEl>
                                          </p:spTgt>
                                        </p:tgtEl>
                                        <p:attrNameLst>
                                          <p:attrName>style.visibility</p:attrName>
                                        </p:attrNameLst>
                                      </p:cBhvr>
                                      <p:to>
                                        <p:strVal val="visible"/>
                                      </p:to>
                                    </p:set>
                                    <p:animEffect transition="in" filter="fade">
                                      <p:cBhvr>
                                        <p:cTn id="11" dur="500"/>
                                        <p:tgtEl>
                                          <p:spTgt spid="19459">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19459">
                                            <p:txEl>
                                              <p:pRg st="4" end="4"/>
                                            </p:txEl>
                                          </p:spTgt>
                                        </p:tgtEl>
                                        <p:attrNameLst>
                                          <p:attrName>style.visibility</p:attrName>
                                        </p:attrNameLst>
                                      </p:cBhvr>
                                      <p:to>
                                        <p:strVal val="visible"/>
                                      </p:to>
                                    </p:set>
                                    <p:animEffect transition="in" filter="fade">
                                      <p:cBhvr>
                                        <p:cTn id="15" dur="500"/>
                                        <p:tgtEl>
                                          <p:spTgt spid="19459">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19459">
                                            <p:txEl>
                                              <p:pRg st="6" end="6"/>
                                            </p:txEl>
                                          </p:spTgt>
                                        </p:tgtEl>
                                        <p:attrNameLst>
                                          <p:attrName>style.visibility</p:attrName>
                                        </p:attrNameLst>
                                      </p:cBhvr>
                                      <p:to>
                                        <p:strVal val="visible"/>
                                      </p:to>
                                    </p:set>
                                    <p:animEffect transition="in" filter="fade">
                                      <p:cBhvr>
                                        <p:cTn id="19" dur="500"/>
                                        <p:tgtEl>
                                          <p:spTgt spid="19459">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19459">
                                            <p:txEl>
                                              <p:pRg st="8" end="8"/>
                                            </p:txEl>
                                          </p:spTgt>
                                        </p:tgtEl>
                                        <p:attrNameLst>
                                          <p:attrName>style.visibility</p:attrName>
                                        </p:attrNameLst>
                                      </p:cBhvr>
                                      <p:to>
                                        <p:strVal val="visible"/>
                                      </p:to>
                                    </p:set>
                                    <p:animEffect transition="in" filter="fade">
                                      <p:cBhvr>
                                        <p:cTn id="23" dur="500"/>
                                        <p:tgtEl>
                                          <p:spTgt spid="19459">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19459">
                                            <p:txEl>
                                              <p:pRg st="10" end="10"/>
                                            </p:txEl>
                                          </p:spTgt>
                                        </p:tgtEl>
                                        <p:attrNameLst>
                                          <p:attrName>style.visibility</p:attrName>
                                        </p:attrNameLst>
                                      </p:cBhvr>
                                      <p:to>
                                        <p:strVal val="visible"/>
                                      </p:to>
                                    </p:set>
                                    <p:animEffect transition="in" filter="fade">
                                      <p:cBhvr>
                                        <p:cTn id="27" dur="500"/>
                                        <p:tgtEl>
                                          <p:spTgt spid="19459">
                                            <p:txEl>
                                              <p:pRg st="10" end="10"/>
                                            </p:txEl>
                                          </p:spTgt>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19459">
                                            <p:txEl>
                                              <p:pRg st="12" end="12"/>
                                            </p:txEl>
                                          </p:spTgt>
                                        </p:tgtEl>
                                        <p:attrNameLst>
                                          <p:attrName>style.visibility</p:attrName>
                                        </p:attrNameLst>
                                      </p:cBhvr>
                                      <p:to>
                                        <p:strVal val="visible"/>
                                      </p:to>
                                    </p:set>
                                    <p:animEffect transition="in" filter="fade">
                                      <p:cBhvr>
                                        <p:cTn id="31" dur="500"/>
                                        <p:tgtEl>
                                          <p:spTgt spid="19459">
                                            <p:txEl>
                                              <p:pRg st="12" end="12"/>
                                            </p:txEl>
                                          </p:spTgt>
                                        </p:tgtEl>
                                      </p:cBhvr>
                                    </p:animEffect>
                                  </p:childTnLst>
                                </p:cTn>
                              </p:par>
                            </p:childTnLst>
                          </p:cTn>
                        </p:par>
                        <p:par>
                          <p:cTn id="32" fill="hold">
                            <p:stCondLst>
                              <p:cond delay="7000"/>
                            </p:stCondLst>
                            <p:childTnLst>
                              <p:par>
                                <p:cTn id="33" presetID="10" presetClass="entr" presetSubtype="0" fill="hold" nodeType="afterEffect">
                                  <p:stCondLst>
                                    <p:cond delay="500"/>
                                  </p:stCondLst>
                                  <p:childTnLst>
                                    <p:set>
                                      <p:cBhvr>
                                        <p:cTn id="34" dur="1" fill="hold">
                                          <p:stCondLst>
                                            <p:cond delay="0"/>
                                          </p:stCondLst>
                                        </p:cTn>
                                        <p:tgtEl>
                                          <p:spTgt spid="19459">
                                            <p:txEl>
                                              <p:pRg st="14" end="14"/>
                                            </p:txEl>
                                          </p:spTgt>
                                        </p:tgtEl>
                                        <p:attrNameLst>
                                          <p:attrName>style.visibility</p:attrName>
                                        </p:attrNameLst>
                                      </p:cBhvr>
                                      <p:to>
                                        <p:strVal val="visible"/>
                                      </p:to>
                                    </p:set>
                                    <p:animEffect transition="in" filter="fade">
                                      <p:cBhvr>
                                        <p:cTn id="35" dur="500"/>
                                        <p:tgtEl>
                                          <p:spTgt spid="19459">
                                            <p:txEl>
                                              <p:pRg st="14" end="14"/>
                                            </p:txEl>
                                          </p:spTgt>
                                        </p:tgtEl>
                                      </p:cBhvr>
                                    </p:animEffect>
                                  </p:childTnLst>
                                </p:cTn>
                              </p:par>
                            </p:childTnLst>
                          </p:cTn>
                        </p:par>
                        <p:par>
                          <p:cTn id="36" fill="hold">
                            <p:stCondLst>
                              <p:cond delay="8000"/>
                            </p:stCondLst>
                            <p:childTnLst>
                              <p:par>
                                <p:cTn id="37" presetID="10" presetClass="entr" presetSubtype="0" fill="hold" nodeType="afterEffect">
                                  <p:stCondLst>
                                    <p:cond delay="500"/>
                                  </p:stCondLst>
                                  <p:childTnLst>
                                    <p:set>
                                      <p:cBhvr>
                                        <p:cTn id="38" dur="1" fill="hold">
                                          <p:stCondLst>
                                            <p:cond delay="0"/>
                                          </p:stCondLst>
                                        </p:cTn>
                                        <p:tgtEl>
                                          <p:spTgt spid="19459">
                                            <p:txEl>
                                              <p:pRg st="16" end="16"/>
                                            </p:txEl>
                                          </p:spTgt>
                                        </p:tgtEl>
                                        <p:attrNameLst>
                                          <p:attrName>style.visibility</p:attrName>
                                        </p:attrNameLst>
                                      </p:cBhvr>
                                      <p:to>
                                        <p:strVal val="visible"/>
                                      </p:to>
                                    </p:set>
                                    <p:animEffect transition="in" filter="fade">
                                      <p:cBhvr>
                                        <p:cTn id="39" dur="500"/>
                                        <p:tgtEl>
                                          <p:spTgt spid="19459">
                                            <p:txEl>
                                              <p:pRg st="16" end="1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5" name="2 Marcador de contenido"/>
          <p:cNvSpPr>
            <a:spLocks noGrp="1"/>
          </p:cNvSpPr>
          <p:nvPr>
            <p:ph idx="1"/>
          </p:nvPr>
        </p:nvSpPr>
        <p:spPr>
          <a:xfrm>
            <a:off x="457200" y="1268760"/>
            <a:ext cx="8507288" cy="5544616"/>
          </a:xfrm>
        </p:spPr>
        <p:txBody>
          <a:bodyPr rtlCol="0">
            <a:noAutofit/>
          </a:bodyPr>
          <a:lstStyle/>
          <a:p>
            <a:pPr eaLnBrk="1" fontAlgn="auto" hangingPunct="1">
              <a:spcAft>
                <a:spcPts val="0"/>
              </a:spcAft>
              <a:buFont typeface="Wingdings" pitchFamily="2" charset="2"/>
              <a:buChar char="v"/>
              <a:defRPr/>
            </a:pPr>
            <a:r>
              <a:rPr lang="es-CR" sz="1500" b="1" dirty="0" smtClean="0">
                <a:solidFill>
                  <a:srgbClr val="FFFF00"/>
                </a:solidFill>
              </a:rPr>
              <a:t>Nuevas políticas de propiedad intelectual y de acceso abierto</a:t>
            </a:r>
          </a:p>
          <a:p>
            <a:pPr eaLnBrk="1" fontAlgn="auto" hangingPunct="1">
              <a:spcAft>
                <a:spcPts val="0"/>
              </a:spcAft>
              <a:buFont typeface="Wingdings" pitchFamily="2" charset="2"/>
              <a:buChar char="v"/>
              <a:defRPr/>
            </a:pPr>
            <a:endParaRPr lang="es-CR" sz="1500" b="1" dirty="0" smtClean="0">
              <a:solidFill>
                <a:srgbClr val="FFFF00"/>
              </a:solidFill>
            </a:endParaRPr>
          </a:p>
          <a:p>
            <a:pPr eaLnBrk="1" fontAlgn="auto" hangingPunct="1">
              <a:spcAft>
                <a:spcPts val="0"/>
              </a:spcAft>
              <a:buFont typeface="Wingdings" pitchFamily="2" charset="2"/>
              <a:buChar char="v"/>
              <a:defRPr/>
            </a:pPr>
            <a:r>
              <a:rPr lang="es-CR" sz="1500" b="1" dirty="0" smtClean="0">
                <a:solidFill>
                  <a:srgbClr val="FFFF00"/>
                </a:solidFill>
              </a:rPr>
              <a:t>Creación de programas institucionales en temas como Desastres, Neurociencias, Ingeniería de Materiales, Osa-Golfo Dulce, Gestión Ambiental y Fuentes Alternativas de Energía</a:t>
            </a:r>
          </a:p>
          <a:p>
            <a:pPr eaLnBrk="1" fontAlgn="auto" hangingPunct="1">
              <a:spcAft>
                <a:spcPts val="0"/>
              </a:spcAft>
              <a:buFont typeface="Arial" pitchFamily="34" charset="0"/>
              <a:buNone/>
              <a:defRPr/>
            </a:pPr>
            <a:endParaRPr lang="es-CR" sz="1500" b="1" dirty="0" smtClean="0">
              <a:solidFill>
                <a:srgbClr val="FFFF00"/>
              </a:solidFill>
            </a:endParaRPr>
          </a:p>
          <a:p>
            <a:pPr eaLnBrk="1" fontAlgn="auto" hangingPunct="1">
              <a:spcAft>
                <a:spcPts val="0"/>
              </a:spcAft>
              <a:buFont typeface="Wingdings" pitchFamily="2" charset="2"/>
              <a:buChar char="v"/>
              <a:defRPr/>
            </a:pPr>
            <a:r>
              <a:rPr lang="es-CR" sz="1500" b="1" dirty="0" smtClean="0">
                <a:solidFill>
                  <a:srgbClr val="FFFF00"/>
                </a:solidFill>
              </a:rPr>
              <a:t>Automatización de las bibliotecas, ampliación de bases de datos de textos completos y accesibilidad para personas con discapacidad</a:t>
            </a:r>
          </a:p>
          <a:p>
            <a:pPr eaLnBrk="1" fontAlgn="auto" hangingPunct="1">
              <a:spcAft>
                <a:spcPts val="0"/>
              </a:spcAft>
              <a:buFont typeface="Arial" pitchFamily="34" charset="0"/>
              <a:buNone/>
              <a:defRPr/>
            </a:pPr>
            <a:endParaRPr lang="es-CR" sz="1500" b="1" dirty="0" smtClean="0">
              <a:solidFill>
                <a:srgbClr val="FFFF00"/>
              </a:solidFill>
            </a:endParaRPr>
          </a:p>
          <a:p>
            <a:pPr eaLnBrk="1" fontAlgn="auto" hangingPunct="1">
              <a:spcAft>
                <a:spcPts val="0"/>
              </a:spcAft>
              <a:buFont typeface="Wingdings" pitchFamily="2" charset="2"/>
              <a:buChar char="v"/>
              <a:defRPr/>
            </a:pPr>
            <a:r>
              <a:rPr lang="es-CR" sz="1500" b="1" dirty="0" smtClean="0">
                <a:solidFill>
                  <a:srgbClr val="FFFF00"/>
                </a:solidFill>
              </a:rPr>
              <a:t>Apoyo a la realización de actividades académicas</a:t>
            </a:r>
          </a:p>
          <a:p>
            <a:pPr eaLnBrk="1" fontAlgn="auto" hangingPunct="1">
              <a:spcAft>
                <a:spcPts val="0"/>
              </a:spcAft>
              <a:buFont typeface="Wingdings" pitchFamily="2" charset="2"/>
              <a:buChar char="v"/>
              <a:defRPr/>
            </a:pPr>
            <a:endParaRPr lang="es-CR" sz="1500" b="1" dirty="0" smtClean="0">
              <a:solidFill>
                <a:srgbClr val="FFFF00"/>
              </a:solidFill>
            </a:endParaRPr>
          </a:p>
          <a:p>
            <a:pPr eaLnBrk="1" fontAlgn="auto" hangingPunct="1">
              <a:spcAft>
                <a:spcPts val="0"/>
              </a:spcAft>
              <a:buFont typeface="Wingdings" pitchFamily="2" charset="2"/>
              <a:buChar char="v"/>
              <a:defRPr/>
            </a:pPr>
            <a:r>
              <a:rPr lang="es-CR" sz="1500" b="1" dirty="0" smtClean="0">
                <a:solidFill>
                  <a:srgbClr val="FFFF00"/>
                </a:solidFill>
              </a:rPr>
              <a:t> Creación de fondos especiales para la investigación:  Fondo de Estímulo a la investigación ; Fondo de Estímulo </a:t>
            </a:r>
            <a:r>
              <a:rPr lang="es-CR" sz="1500" b="1" dirty="0" err="1" smtClean="0">
                <a:solidFill>
                  <a:srgbClr val="FFFF00"/>
                </a:solidFill>
              </a:rPr>
              <a:t>Intersedes</a:t>
            </a:r>
            <a:endParaRPr lang="es-CR" sz="1500" b="1" dirty="0" smtClean="0">
              <a:solidFill>
                <a:srgbClr val="FFFF00"/>
              </a:solidFill>
            </a:endParaRPr>
          </a:p>
          <a:p>
            <a:pPr eaLnBrk="1" fontAlgn="auto" hangingPunct="1">
              <a:spcAft>
                <a:spcPts val="0"/>
              </a:spcAft>
              <a:buFont typeface="Wingdings" pitchFamily="2" charset="2"/>
              <a:buChar char="v"/>
              <a:defRPr/>
            </a:pPr>
            <a:endParaRPr lang="es-CR" sz="1500" b="1" dirty="0" smtClean="0">
              <a:solidFill>
                <a:srgbClr val="FFFF00"/>
              </a:solidFill>
            </a:endParaRPr>
          </a:p>
          <a:p>
            <a:pPr eaLnBrk="1" fontAlgn="auto" hangingPunct="1">
              <a:spcAft>
                <a:spcPts val="0"/>
              </a:spcAft>
              <a:buFont typeface="Wingdings" pitchFamily="2" charset="2"/>
              <a:buChar char="v"/>
              <a:defRPr/>
            </a:pPr>
            <a:r>
              <a:rPr lang="es-CR" sz="1500" b="1" dirty="0" smtClean="0">
                <a:solidFill>
                  <a:srgbClr val="FFFF00"/>
                </a:solidFill>
              </a:rPr>
              <a:t>Creación del Premio al Investigador (a) para reconocer la labor en investigación .</a:t>
            </a:r>
          </a:p>
          <a:p>
            <a:pPr eaLnBrk="1" fontAlgn="auto" hangingPunct="1">
              <a:spcAft>
                <a:spcPts val="0"/>
              </a:spcAft>
              <a:buFont typeface="Wingdings" pitchFamily="2" charset="2"/>
              <a:buChar char="v"/>
              <a:defRPr/>
            </a:pPr>
            <a:endParaRPr lang="es-CR" sz="1500" b="1" dirty="0" smtClean="0">
              <a:solidFill>
                <a:srgbClr val="FFFF00"/>
              </a:solidFill>
            </a:endParaRPr>
          </a:p>
          <a:p>
            <a:pPr eaLnBrk="1" fontAlgn="auto" hangingPunct="1">
              <a:spcAft>
                <a:spcPts val="0"/>
              </a:spcAft>
              <a:buFont typeface="Wingdings" pitchFamily="2" charset="2"/>
              <a:buChar char="v"/>
              <a:defRPr/>
            </a:pPr>
            <a:r>
              <a:rPr lang="es-CR" sz="1500" b="1" dirty="0" smtClean="0">
                <a:solidFill>
                  <a:srgbClr val="FFFF00"/>
                </a:solidFill>
              </a:rPr>
              <a:t>Internacionalización de la investigación:</a:t>
            </a:r>
          </a:p>
          <a:p>
            <a:pPr eaLnBrk="1" fontAlgn="auto" hangingPunct="1">
              <a:lnSpc>
                <a:spcPct val="90000"/>
              </a:lnSpc>
              <a:spcAft>
                <a:spcPts val="0"/>
              </a:spcAft>
              <a:buClr>
                <a:srgbClr val="FFFF00"/>
              </a:buClr>
              <a:buFont typeface="Arial" pitchFamily="34" charset="0"/>
              <a:buNone/>
              <a:defRPr/>
            </a:pPr>
            <a:r>
              <a:rPr lang="es-CR" sz="1500" b="1" dirty="0" smtClean="0">
                <a:solidFill>
                  <a:srgbClr val="FFFF00"/>
                </a:solidFill>
              </a:rPr>
              <a:t>		Convenio UCR-CSIC; CSIC-CRUSA; Convenio UCR-Kansas; Convenio DFG; </a:t>
            </a:r>
          </a:p>
          <a:p>
            <a:pPr eaLnBrk="1" fontAlgn="auto" hangingPunct="1">
              <a:lnSpc>
                <a:spcPct val="90000"/>
              </a:lnSpc>
              <a:spcAft>
                <a:spcPts val="0"/>
              </a:spcAft>
              <a:buClr>
                <a:srgbClr val="FFFF00"/>
              </a:buClr>
              <a:buFont typeface="Arial" pitchFamily="34" charset="0"/>
              <a:buNone/>
              <a:defRPr/>
            </a:pPr>
            <a:r>
              <a:rPr lang="es-CR" sz="1500" b="1" dirty="0" smtClean="0">
                <a:solidFill>
                  <a:srgbClr val="FFFF00"/>
                </a:solidFill>
              </a:rPr>
              <a:t>		Cátedra Humboldt; Red de Macrouniversidades Públicas de América Latina 	y el Caribe; Laboratorio </a:t>
            </a:r>
            <a:r>
              <a:rPr lang="es-CR" sz="1500" b="1" dirty="0" err="1" smtClean="0">
                <a:solidFill>
                  <a:srgbClr val="FFFF00"/>
                </a:solidFill>
              </a:rPr>
              <a:t>Finsen</a:t>
            </a:r>
            <a:r>
              <a:rPr lang="es-CR" sz="1500" b="1" dirty="0" smtClean="0">
                <a:solidFill>
                  <a:srgbClr val="FFFF00"/>
                </a:solidFill>
              </a:rPr>
              <a:t> (Copenhague); Universidad de </a:t>
            </a:r>
            <a:r>
              <a:rPr lang="es-CR" sz="1500" b="1" dirty="0" err="1" smtClean="0">
                <a:solidFill>
                  <a:srgbClr val="FFFF00"/>
                </a:solidFill>
              </a:rPr>
              <a:t>Hohenheim</a:t>
            </a:r>
            <a:r>
              <a:rPr lang="es-CR" sz="1500" b="1" dirty="0" smtClean="0">
                <a:solidFill>
                  <a:srgbClr val="FFFF00"/>
                </a:solidFill>
              </a:rPr>
              <a:t> 	7° Programa Marco UE</a:t>
            </a:r>
          </a:p>
          <a:p>
            <a:pPr eaLnBrk="1" fontAlgn="auto" hangingPunct="1">
              <a:spcAft>
                <a:spcPts val="0"/>
              </a:spcAft>
              <a:buFont typeface="Arial" pitchFamily="34" charset="0"/>
              <a:buChar char="•"/>
              <a:defRPr/>
            </a:pPr>
            <a:endParaRPr lang="es-CR" sz="1500" b="1" dirty="0" smtClean="0">
              <a:solidFill>
                <a:srgbClr val="FFFF00"/>
              </a:solidFill>
            </a:endParaRPr>
          </a:p>
          <a:p>
            <a:pPr eaLnBrk="1" fontAlgn="auto" hangingPunct="1">
              <a:spcAft>
                <a:spcPts val="0"/>
              </a:spcAft>
              <a:buFont typeface="Arial" pitchFamily="34" charset="0"/>
              <a:buChar char="•"/>
              <a:defRPr/>
            </a:pPr>
            <a:endParaRPr lang="es-CR" sz="1500" dirty="0"/>
          </a:p>
        </p:txBody>
      </p:sp>
    </p:spTree>
    <p:extLst>
      <p:ext uri="{BB962C8B-B14F-4D97-AF65-F5344CB8AC3E}">
        <p14:creationId xmlns:p14="http://schemas.microsoft.com/office/powerpoint/2010/main" val="76963651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
                                            <p:txEl>
                                              <p:pRg st="2" end="2"/>
                                            </p:txEl>
                                          </p:spTgt>
                                        </p:tgtEl>
                                        <p:attrNameLst>
                                          <p:attrName>style.visibility</p:attrName>
                                        </p:attrNameLst>
                                      </p:cBhvr>
                                      <p:to>
                                        <p:strVal val="visible"/>
                                      </p:to>
                                    </p:set>
                                    <p:animEffect transition="in" filter="fade">
                                      <p:cBhvr>
                                        <p:cTn id="11" dur="500"/>
                                        <p:tgtEl>
                                          <p:spTgt spid="5">
                                            <p:txEl>
                                              <p:pRg st="2" end="2"/>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5">
                                            <p:txEl>
                                              <p:pRg st="4" end="4"/>
                                            </p:txEl>
                                          </p:spTgt>
                                        </p:tgtEl>
                                        <p:attrNameLst>
                                          <p:attrName>style.visibility</p:attrName>
                                        </p:attrNameLst>
                                      </p:cBhvr>
                                      <p:to>
                                        <p:strVal val="visible"/>
                                      </p:to>
                                    </p:set>
                                    <p:animEffect transition="in" filter="fade">
                                      <p:cBhvr>
                                        <p:cTn id="15" dur="500"/>
                                        <p:tgtEl>
                                          <p:spTgt spid="5">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5">
                                            <p:txEl>
                                              <p:pRg st="6" end="6"/>
                                            </p:txEl>
                                          </p:spTgt>
                                        </p:tgtEl>
                                        <p:attrNameLst>
                                          <p:attrName>style.visibility</p:attrName>
                                        </p:attrNameLst>
                                      </p:cBhvr>
                                      <p:to>
                                        <p:strVal val="visible"/>
                                      </p:to>
                                    </p:set>
                                    <p:animEffect transition="in" filter="fade">
                                      <p:cBhvr>
                                        <p:cTn id="19" dur="500"/>
                                        <p:tgtEl>
                                          <p:spTgt spid="5">
                                            <p:txEl>
                                              <p:pRg st="6" end="6"/>
                                            </p:txEl>
                                          </p:spTgt>
                                        </p:tgtEl>
                                      </p:cBhvr>
                                    </p:animEffect>
                                  </p:childTnLst>
                                </p:cTn>
                              </p:par>
                            </p:childTnLst>
                          </p:cTn>
                        </p:par>
                        <p:par>
                          <p:cTn id="20" fill="hold">
                            <p:stCondLst>
                              <p:cond delay="4000"/>
                            </p:stCondLst>
                            <p:childTnLst>
                              <p:par>
                                <p:cTn id="21" presetID="10" presetClass="entr" presetSubtype="0" fill="hold" nodeType="afterEffect">
                                  <p:stCondLst>
                                    <p:cond delay="500"/>
                                  </p:stCondLst>
                                  <p:childTnLst>
                                    <p:set>
                                      <p:cBhvr>
                                        <p:cTn id="22" dur="1" fill="hold">
                                          <p:stCondLst>
                                            <p:cond delay="0"/>
                                          </p:stCondLst>
                                        </p:cTn>
                                        <p:tgtEl>
                                          <p:spTgt spid="5">
                                            <p:txEl>
                                              <p:pRg st="8" end="8"/>
                                            </p:txEl>
                                          </p:spTgt>
                                        </p:tgtEl>
                                        <p:attrNameLst>
                                          <p:attrName>style.visibility</p:attrName>
                                        </p:attrNameLst>
                                      </p:cBhvr>
                                      <p:to>
                                        <p:strVal val="visible"/>
                                      </p:to>
                                    </p:set>
                                    <p:animEffect transition="in" filter="fade">
                                      <p:cBhvr>
                                        <p:cTn id="23" dur="500"/>
                                        <p:tgtEl>
                                          <p:spTgt spid="5">
                                            <p:txEl>
                                              <p:pRg st="8" end="8"/>
                                            </p:txEl>
                                          </p:spTgt>
                                        </p:tgtEl>
                                      </p:cBhvr>
                                    </p:animEffect>
                                  </p:childTnLst>
                                </p:cTn>
                              </p:par>
                            </p:childTnLst>
                          </p:cTn>
                        </p:par>
                        <p:par>
                          <p:cTn id="24" fill="hold">
                            <p:stCondLst>
                              <p:cond delay="5000"/>
                            </p:stCondLst>
                            <p:childTnLst>
                              <p:par>
                                <p:cTn id="25" presetID="10" presetClass="entr" presetSubtype="0" fill="hold" nodeType="afterEffect">
                                  <p:stCondLst>
                                    <p:cond delay="500"/>
                                  </p:stCondLst>
                                  <p:childTnLst>
                                    <p:set>
                                      <p:cBhvr>
                                        <p:cTn id="26" dur="1" fill="hold">
                                          <p:stCondLst>
                                            <p:cond delay="0"/>
                                          </p:stCondLst>
                                        </p:cTn>
                                        <p:tgtEl>
                                          <p:spTgt spid="5">
                                            <p:txEl>
                                              <p:pRg st="10" end="10"/>
                                            </p:txEl>
                                          </p:spTgt>
                                        </p:tgtEl>
                                        <p:attrNameLst>
                                          <p:attrName>style.visibility</p:attrName>
                                        </p:attrNameLst>
                                      </p:cBhvr>
                                      <p:to>
                                        <p:strVal val="visible"/>
                                      </p:to>
                                    </p:set>
                                    <p:animEffect transition="in" filter="fade">
                                      <p:cBhvr>
                                        <p:cTn id="27" dur="500"/>
                                        <p:tgtEl>
                                          <p:spTgt spid="5">
                                            <p:txEl>
                                              <p:pRg st="10" end="10"/>
                                            </p:txEl>
                                          </p:spTgt>
                                        </p:tgtEl>
                                      </p:cBhvr>
                                    </p:animEffect>
                                  </p:childTnLst>
                                </p:cTn>
                              </p:par>
                            </p:childTnLst>
                          </p:cTn>
                        </p:par>
                        <p:par>
                          <p:cTn id="28" fill="hold">
                            <p:stCondLst>
                              <p:cond delay="6000"/>
                            </p:stCondLst>
                            <p:childTnLst>
                              <p:par>
                                <p:cTn id="29" presetID="10" presetClass="entr" presetSubtype="0" fill="hold" nodeType="afterEffect">
                                  <p:stCondLst>
                                    <p:cond delay="500"/>
                                  </p:stCondLst>
                                  <p:childTnLst>
                                    <p:set>
                                      <p:cBhvr>
                                        <p:cTn id="30" dur="1" fill="hold">
                                          <p:stCondLst>
                                            <p:cond delay="0"/>
                                          </p:stCondLst>
                                        </p:cTn>
                                        <p:tgtEl>
                                          <p:spTgt spid="5">
                                            <p:txEl>
                                              <p:pRg st="12" end="12"/>
                                            </p:txEl>
                                          </p:spTgt>
                                        </p:tgtEl>
                                        <p:attrNameLst>
                                          <p:attrName>style.visibility</p:attrName>
                                        </p:attrNameLst>
                                      </p:cBhvr>
                                      <p:to>
                                        <p:strVal val="visible"/>
                                      </p:to>
                                    </p:set>
                                    <p:animEffect transition="in" filter="fade">
                                      <p:cBhvr>
                                        <p:cTn id="31" dur="500"/>
                                        <p:tgtEl>
                                          <p:spTgt spid="5">
                                            <p:txEl>
                                              <p:pRg st="12" end="12"/>
                                            </p:txEl>
                                          </p:spTgt>
                                        </p:tgtEl>
                                      </p:cBhvr>
                                    </p:animEffect>
                                  </p:childTnLst>
                                </p:cTn>
                              </p:par>
                            </p:childTnLst>
                          </p:cTn>
                        </p:par>
                        <p:par>
                          <p:cTn id="32" fill="hold">
                            <p:stCondLst>
                              <p:cond delay="7000"/>
                            </p:stCondLst>
                            <p:childTnLst>
                              <p:par>
                                <p:cTn id="33" presetID="10" presetClass="entr" presetSubtype="0" fill="hold" nodeType="afterEffect">
                                  <p:stCondLst>
                                    <p:cond delay="500"/>
                                  </p:stCondLst>
                                  <p:childTnLst>
                                    <p:set>
                                      <p:cBhvr>
                                        <p:cTn id="34" dur="1" fill="hold">
                                          <p:stCondLst>
                                            <p:cond delay="0"/>
                                          </p:stCondLst>
                                        </p:cTn>
                                        <p:tgtEl>
                                          <p:spTgt spid="5">
                                            <p:txEl>
                                              <p:pRg st="13" end="13"/>
                                            </p:txEl>
                                          </p:spTgt>
                                        </p:tgtEl>
                                        <p:attrNameLst>
                                          <p:attrName>style.visibility</p:attrName>
                                        </p:attrNameLst>
                                      </p:cBhvr>
                                      <p:to>
                                        <p:strVal val="visible"/>
                                      </p:to>
                                    </p:set>
                                    <p:animEffect transition="in" filter="fade">
                                      <p:cBhvr>
                                        <p:cTn id="35" dur="500"/>
                                        <p:tgtEl>
                                          <p:spTgt spid="5">
                                            <p:txEl>
                                              <p:pRg st="13" end="13"/>
                                            </p:txEl>
                                          </p:spTgt>
                                        </p:tgtEl>
                                      </p:cBhvr>
                                    </p:animEffect>
                                  </p:childTnLst>
                                </p:cTn>
                              </p:par>
                            </p:childTnLst>
                          </p:cTn>
                        </p:par>
                        <p:par>
                          <p:cTn id="36" fill="hold">
                            <p:stCondLst>
                              <p:cond delay="8000"/>
                            </p:stCondLst>
                            <p:childTnLst>
                              <p:par>
                                <p:cTn id="37" presetID="10" presetClass="entr" presetSubtype="0" fill="hold" nodeType="afterEffect">
                                  <p:stCondLst>
                                    <p:cond delay="500"/>
                                  </p:stCondLst>
                                  <p:childTnLst>
                                    <p:set>
                                      <p:cBhvr>
                                        <p:cTn id="38" dur="1" fill="hold">
                                          <p:stCondLst>
                                            <p:cond delay="0"/>
                                          </p:stCondLst>
                                        </p:cTn>
                                        <p:tgtEl>
                                          <p:spTgt spid="5">
                                            <p:txEl>
                                              <p:pRg st="14" end="14"/>
                                            </p:txEl>
                                          </p:spTgt>
                                        </p:tgtEl>
                                        <p:attrNameLst>
                                          <p:attrName>style.visibility</p:attrName>
                                        </p:attrNameLst>
                                      </p:cBhvr>
                                      <p:to>
                                        <p:strVal val="visible"/>
                                      </p:to>
                                    </p:set>
                                    <p:animEffect transition="in" filter="fade">
                                      <p:cBhvr>
                                        <p:cTn id="39" dur="500"/>
                                        <p:tgtEl>
                                          <p:spTgt spid="5">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21507" name="Text Box 3"/>
          <p:cNvSpPr txBox="1">
            <a:spLocks noChangeArrowheads="1"/>
          </p:cNvSpPr>
          <p:nvPr/>
        </p:nvSpPr>
        <p:spPr bwMode="auto">
          <a:xfrm>
            <a:off x="2000250" y="1166375"/>
            <a:ext cx="5286375" cy="642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800" b="1" dirty="0">
                <a:solidFill>
                  <a:srgbClr val="FFFF00"/>
                </a:solidFill>
                <a:latin typeface="Calibri" pitchFamily="34" charset="0"/>
              </a:rPr>
              <a:t>Inversión en equipo de laboratorio</a:t>
            </a:r>
          </a:p>
          <a:p>
            <a:pPr algn="ctr" eaLnBrk="1" hangingPunct="1"/>
            <a:endParaRPr lang="es-ES" sz="2800" b="1" dirty="0">
              <a:solidFill>
                <a:srgbClr val="FFFF00"/>
              </a:solidFill>
              <a:latin typeface="Calibri" pitchFamily="34" charset="0"/>
            </a:endParaRPr>
          </a:p>
          <a:p>
            <a:pPr algn="ctr" eaLnBrk="1" hangingPunct="1"/>
            <a:endParaRPr lang="es-ES" sz="2800" b="1" dirty="0">
              <a:solidFill>
                <a:srgbClr val="FFFF00"/>
              </a:solidFill>
              <a:latin typeface="Calibri" pitchFamily="34" charset="0"/>
            </a:endParaRPr>
          </a:p>
        </p:txBody>
      </p:sp>
      <p:graphicFrame>
        <p:nvGraphicFramePr>
          <p:cNvPr id="5" name="4 Gráfico"/>
          <p:cNvGraphicFramePr/>
          <p:nvPr>
            <p:extLst>
              <p:ext uri="{D42A27DB-BD31-4B8C-83A1-F6EECF244321}">
                <p14:modId xmlns:p14="http://schemas.microsoft.com/office/powerpoint/2010/main" val="4038460700"/>
              </p:ext>
            </p:extLst>
          </p:nvPr>
        </p:nvGraphicFramePr>
        <p:xfrm>
          <a:off x="1000100" y="2133161"/>
          <a:ext cx="7358114" cy="42481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88506756"/>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7" descr="power point_azul"/>
          <p:cNvPicPr>
            <a:picLocks noChangeAspect="1" noChangeArrowheads="1"/>
          </p:cNvPicPr>
          <p:nvPr/>
        </p:nvPicPr>
        <p:blipFill>
          <a:blip r:embed="rId2" cstate="print"/>
          <a:srcRect/>
          <a:stretch>
            <a:fillRect/>
          </a:stretch>
        </p:blipFill>
        <p:spPr bwMode="auto">
          <a:xfrm>
            <a:off x="-1" y="-39446"/>
            <a:ext cx="9180513" cy="6884988"/>
          </a:xfrm>
          <a:prstGeom prst="rect">
            <a:avLst/>
          </a:prstGeom>
          <a:noFill/>
          <a:ln w="9525">
            <a:noFill/>
            <a:miter lim="800000"/>
            <a:headEnd/>
            <a:tailEnd/>
          </a:ln>
        </p:spPr>
      </p:pic>
      <p:sp>
        <p:nvSpPr>
          <p:cNvPr id="23555" name="Text Box 3"/>
          <p:cNvSpPr txBox="1">
            <a:spLocks noChangeArrowheads="1"/>
          </p:cNvSpPr>
          <p:nvPr/>
        </p:nvSpPr>
        <p:spPr bwMode="auto">
          <a:xfrm>
            <a:off x="1714500" y="2857500"/>
            <a:ext cx="535781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endParaRPr lang="es-ES" sz="4000" b="1">
              <a:solidFill>
                <a:srgbClr val="FFFF00"/>
              </a:solidFill>
              <a:latin typeface="Calibri" pitchFamily="34" charset="0"/>
            </a:endParaRPr>
          </a:p>
        </p:txBody>
      </p:sp>
      <p:pic>
        <p:nvPicPr>
          <p:cNvPr id="2355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95536" y="1442144"/>
            <a:ext cx="946493" cy="546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8" name="5 Rectángulo"/>
          <p:cNvSpPr>
            <a:spLocks noChangeArrowheads="1"/>
          </p:cNvSpPr>
          <p:nvPr/>
        </p:nvSpPr>
        <p:spPr bwMode="auto">
          <a:xfrm>
            <a:off x="2339752" y="1407517"/>
            <a:ext cx="59420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r>
              <a:rPr lang="es-CR" sz="1400" b="1" dirty="0">
                <a:solidFill>
                  <a:schemeClr val="bg1"/>
                </a:solidFill>
                <a:latin typeface="Copperplate Gothic Light" pitchFamily="34" charset="0"/>
              </a:rPr>
              <a:t>Histórico de ingresos mensuales para los años 2003-2008</a:t>
            </a:r>
          </a:p>
        </p:txBody>
      </p:sp>
      <p:graphicFrame>
        <p:nvGraphicFramePr>
          <p:cNvPr id="7" name="6 Tabla"/>
          <p:cNvGraphicFramePr>
            <a:graphicFrameLocks noGrp="1"/>
          </p:cNvGraphicFramePr>
          <p:nvPr>
            <p:extLst>
              <p:ext uri="{D42A27DB-BD31-4B8C-83A1-F6EECF244321}">
                <p14:modId xmlns:p14="http://schemas.microsoft.com/office/powerpoint/2010/main" val="3516816213"/>
              </p:ext>
            </p:extLst>
          </p:nvPr>
        </p:nvGraphicFramePr>
        <p:xfrm>
          <a:off x="323528" y="2024212"/>
          <a:ext cx="8137734" cy="4429124"/>
        </p:xfrm>
        <a:graphic>
          <a:graphicData uri="http://schemas.openxmlformats.org/drawingml/2006/table">
            <a:tbl>
              <a:tblPr/>
              <a:tblGrid>
                <a:gridCol w="942854"/>
                <a:gridCol w="1193866"/>
                <a:gridCol w="1193866"/>
                <a:gridCol w="1193866"/>
                <a:gridCol w="1193866"/>
                <a:gridCol w="1193866"/>
                <a:gridCol w="1225550"/>
              </a:tblGrid>
              <a:tr h="295021">
                <a:tc>
                  <a:txBody>
                    <a:bodyPr/>
                    <a:lstStyle/>
                    <a:p>
                      <a:pPr algn="l" fontAlgn="b"/>
                      <a:r>
                        <a:rPr lang="es-CR" sz="1200" b="0" i="0" u="none" strike="noStrike" dirty="0">
                          <a:solidFill>
                            <a:schemeClr val="bg1"/>
                          </a:solidFill>
                          <a:latin typeface="Century Gothic"/>
                        </a:rPr>
                        <a:t> </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s-CR" sz="1200" b="1" i="0" u="none" strike="noStrike">
                          <a:solidFill>
                            <a:schemeClr val="bg1"/>
                          </a:solidFill>
                          <a:latin typeface="Century Gothic"/>
                        </a:rPr>
                        <a:t>2003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s-CR" sz="1200" b="1" i="0" u="none" strike="noStrike">
                          <a:solidFill>
                            <a:schemeClr val="bg1"/>
                          </a:solidFill>
                          <a:latin typeface="Century Gothic"/>
                        </a:rPr>
                        <a:t>2004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s-CR" sz="1200" b="1" i="0" u="none" strike="noStrike">
                          <a:solidFill>
                            <a:schemeClr val="bg1"/>
                          </a:solidFill>
                          <a:latin typeface="Century Gothic"/>
                        </a:rPr>
                        <a:t>2005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s-CR" sz="1200" b="1" i="0" u="none" strike="noStrike">
                          <a:solidFill>
                            <a:schemeClr val="bg1"/>
                          </a:solidFill>
                          <a:latin typeface="Century Gothic"/>
                        </a:rPr>
                        <a:t>2006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s-CR" sz="1200" b="1" i="0" u="none" strike="noStrike">
                          <a:solidFill>
                            <a:schemeClr val="bg1"/>
                          </a:solidFill>
                          <a:latin typeface="Century Gothic"/>
                        </a:rPr>
                        <a:t>2007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a:txBody>
                    <a:bodyPr/>
                    <a:lstStyle/>
                    <a:p>
                      <a:pPr algn="ctr" fontAlgn="b"/>
                      <a:r>
                        <a:rPr lang="es-CR" sz="1200" b="1" i="0" u="none" strike="noStrike">
                          <a:solidFill>
                            <a:schemeClr val="bg1"/>
                          </a:solidFill>
                          <a:latin typeface="Century Gothic"/>
                        </a:rPr>
                        <a:t>2008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r>
              <a:tr h="311411">
                <a:tc>
                  <a:txBody>
                    <a:bodyPr/>
                    <a:lstStyle/>
                    <a:p>
                      <a:pPr algn="l" fontAlgn="b"/>
                      <a:r>
                        <a:rPr lang="es-CR" sz="1200" b="0" i="0" u="none" strike="noStrike" dirty="0">
                          <a:solidFill>
                            <a:schemeClr val="bg1"/>
                          </a:solidFill>
                          <a:latin typeface="Century Gothic"/>
                        </a:rPr>
                        <a:t>Enero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dirty="0">
                          <a:solidFill>
                            <a:schemeClr val="bg1"/>
                          </a:solidFill>
                          <a:latin typeface="Century Gothic"/>
                        </a:rPr>
                        <a:t>311.796.582,92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310.488.480,49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dirty="0">
                          <a:solidFill>
                            <a:schemeClr val="bg1"/>
                          </a:solidFill>
                          <a:latin typeface="Century Gothic"/>
                        </a:rPr>
                        <a:t>383.703.493,44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239.614.130,92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a:solidFill>
                            <a:schemeClr val="bg1"/>
                          </a:solidFill>
                          <a:latin typeface="Century Gothic"/>
                        </a:rPr>
                        <a:t>326.182.134,69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R" sz="1200" b="0" i="0" u="none" strike="noStrike">
                          <a:solidFill>
                            <a:schemeClr val="bg1"/>
                          </a:solidFill>
                          <a:latin typeface="Arial"/>
                        </a:rPr>
                        <a:t>  451.484.809,44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11">
                <a:tc>
                  <a:txBody>
                    <a:bodyPr/>
                    <a:lstStyle/>
                    <a:p>
                      <a:pPr algn="l" fontAlgn="b"/>
                      <a:r>
                        <a:rPr lang="es-CR" sz="1200" b="0" i="0" u="none" strike="noStrike">
                          <a:solidFill>
                            <a:schemeClr val="bg1"/>
                          </a:solidFill>
                          <a:latin typeface="Century Gothic"/>
                        </a:rPr>
                        <a:t>Febrero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dirty="0">
                          <a:solidFill>
                            <a:schemeClr val="bg1"/>
                          </a:solidFill>
                          <a:latin typeface="Century Gothic"/>
                        </a:rPr>
                        <a:t>521.183.057,02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dirty="0">
                          <a:solidFill>
                            <a:schemeClr val="bg1"/>
                          </a:solidFill>
                          <a:latin typeface="Century Gothic"/>
                        </a:rPr>
                        <a:t>306.807.062,39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dirty="0">
                          <a:solidFill>
                            <a:schemeClr val="bg1"/>
                          </a:solidFill>
                          <a:latin typeface="Century Gothic"/>
                        </a:rPr>
                        <a:t>297.708.525,39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343.677.311,67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a:solidFill>
                            <a:schemeClr val="bg1"/>
                          </a:solidFill>
                          <a:latin typeface="Century Gothic"/>
                        </a:rPr>
                        <a:t>294.944.290,79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R" sz="1200" b="0" i="0" u="none" strike="noStrike" dirty="0">
                          <a:solidFill>
                            <a:schemeClr val="bg1"/>
                          </a:solidFill>
                          <a:latin typeface="Arial"/>
                        </a:rPr>
                        <a:t>  447.580.533,53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11">
                <a:tc>
                  <a:txBody>
                    <a:bodyPr/>
                    <a:lstStyle/>
                    <a:p>
                      <a:pPr algn="l" fontAlgn="b"/>
                      <a:r>
                        <a:rPr lang="es-CR" sz="1200" b="0" i="0" u="none" strike="noStrike">
                          <a:solidFill>
                            <a:schemeClr val="bg1"/>
                          </a:solidFill>
                          <a:latin typeface="Century Gothic"/>
                        </a:rPr>
                        <a:t>Marzo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dirty="0">
                          <a:solidFill>
                            <a:schemeClr val="bg1"/>
                          </a:solidFill>
                          <a:latin typeface="Century Gothic"/>
                        </a:rPr>
                        <a:t>233.664.507,10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dirty="0">
                          <a:solidFill>
                            <a:schemeClr val="bg1"/>
                          </a:solidFill>
                          <a:latin typeface="Century Gothic"/>
                        </a:rPr>
                        <a:t>254.953.885,46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364.106.925,45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dirty="0">
                          <a:solidFill>
                            <a:schemeClr val="bg1"/>
                          </a:solidFill>
                          <a:latin typeface="Century Gothic"/>
                        </a:rPr>
                        <a:t>437.141.958,14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a:solidFill>
                            <a:schemeClr val="bg1"/>
                          </a:solidFill>
                          <a:latin typeface="Century Gothic"/>
                        </a:rPr>
                        <a:t>433.737.668,74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R" sz="1200" b="0" i="0" u="none" strike="noStrike">
                          <a:solidFill>
                            <a:schemeClr val="bg1"/>
                          </a:solidFill>
                          <a:latin typeface="Arial"/>
                        </a:rPr>
                        <a:t>  549.204.810,31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11">
                <a:tc>
                  <a:txBody>
                    <a:bodyPr/>
                    <a:lstStyle/>
                    <a:p>
                      <a:pPr algn="l" fontAlgn="b"/>
                      <a:r>
                        <a:rPr lang="es-CR" sz="1200" b="0" i="0" u="none" strike="noStrike">
                          <a:solidFill>
                            <a:schemeClr val="bg1"/>
                          </a:solidFill>
                          <a:latin typeface="Century Gothic"/>
                        </a:rPr>
                        <a:t>Abril</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198.430.978,95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dirty="0">
                          <a:solidFill>
                            <a:schemeClr val="bg1"/>
                          </a:solidFill>
                          <a:latin typeface="Century Gothic"/>
                        </a:rPr>
                        <a:t>274.177.601,49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dirty="0">
                          <a:solidFill>
                            <a:schemeClr val="bg1"/>
                          </a:solidFill>
                          <a:latin typeface="Century Gothic"/>
                        </a:rPr>
                        <a:t>303.089.327,02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202.656.216,36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dirty="0">
                          <a:solidFill>
                            <a:schemeClr val="bg1"/>
                          </a:solidFill>
                          <a:latin typeface="Century Gothic"/>
                        </a:rPr>
                        <a:t>396.536.622,44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R" sz="1200" b="0" i="0" u="none" strike="noStrike" dirty="0">
                          <a:solidFill>
                            <a:schemeClr val="bg1"/>
                          </a:solidFill>
                          <a:latin typeface="Arial"/>
                        </a:rPr>
                        <a:t>  444.381.868,24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11">
                <a:tc>
                  <a:txBody>
                    <a:bodyPr/>
                    <a:lstStyle/>
                    <a:p>
                      <a:pPr algn="l" fontAlgn="b"/>
                      <a:r>
                        <a:rPr lang="es-CR" sz="1200" b="0" i="0" u="none" strike="noStrike">
                          <a:solidFill>
                            <a:schemeClr val="bg1"/>
                          </a:solidFill>
                          <a:latin typeface="Century Gothic"/>
                        </a:rPr>
                        <a:t>Mayo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187.078.646,73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294.651.242,42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303.152.029,39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dirty="0">
                          <a:solidFill>
                            <a:schemeClr val="bg1"/>
                          </a:solidFill>
                          <a:latin typeface="Century Gothic"/>
                        </a:rPr>
                        <a:t>391.009.893,70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dirty="0">
                          <a:solidFill>
                            <a:schemeClr val="bg1"/>
                          </a:solidFill>
                          <a:latin typeface="Century Gothic"/>
                        </a:rPr>
                        <a:t>600.012.949,84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R" sz="1200" b="0" i="0" u="none" strike="noStrike" dirty="0">
                          <a:solidFill>
                            <a:schemeClr val="bg1"/>
                          </a:solidFill>
                          <a:latin typeface="Arial"/>
                        </a:rPr>
                        <a:t>  688.969.067,75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7171">
                <a:tc>
                  <a:txBody>
                    <a:bodyPr/>
                    <a:lstStyle/>
                    <a:p>
                      <a:pPr algn="l" fontAlgn="b"/>
                      <a:r>
                        <a:rPr lang="es-CR" sz="1200" b="0" i="0" u="none" strike="noStrike">
                          <a:solidFill>
                            <a:schemeClr val="bg1"/>
                          </a:solidFill>
                          <a:latin typeface="Century Gothic"/>
                        </a:rPr>
                        <a:t>Junio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314.353.018,89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329.868.002,00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280.743.266,83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373.717.876,78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dirty="0">
                          <a:solidFill>
                            <a:schemeClr val="bg1"/>
                          </a:solidFill>
                          <a:latin typeface="Century Gothic"/>
                        </a:rPr>
                        <a:t>511.029.602,10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R" sz="1200" b="0" i="0" u="none" strike="noStrike" dirty="0">
                          <a:solidFill>
                            <a:schemeClr val="bg1"/>
                          </a:solidFill>
                          <a:latin typeface="Arial"/>
                        </a:rPr>
                        <a:t>  444.563.267,29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11">
                <a:tc>
                  <a:txBody>
                    <a:bodyPr/>
                    <a:lstStyle/>
                    <a:p>
                      <a:pPr algn="l" fontAlgn="b"/>
                      <a:r>
                        <a:rPr lang="es-CR" sz="1200" b="0" i="0" u="none" strike="noStrike">
                          <a:solidFill>
                            <a:schemeClr val="bg1"/>
                          </a:solidFill>
                          <a:latin typeface="Century Gothic"/>
                        </a:rPr>
                        <a:t>Julio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364.422.638,77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301.440.844,30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263.506.434,07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353.207.088,91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dirty="0">
                          <a:solidFill>
                            <a:schemeClr val="bg1"/>
                          </a:solidFill>
                          <a:latin typeface="Century Gothic"/>
                        </a:rPr>
                        <a:t>403.203.499,93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R" sz="1200" b="0" i="0" u="none" strike="noStrike" dirty="0">
                          <a:solidFill>
                            <a:schemeClr val="bg1"/>
                          </a:solidFill>
                          <a:latin typeface="Arial"/>
                        </a:rPr>
                        <a:t>  640.597.968,66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11">
                <a:tc>
                  <a:txBody>
                    <a:bodyPr/>
                    <a:lstStyle/>
                    <a:p>
                      <a:pPr algn="l" fontAlgn="b"/>
                      <a:r>
                        <a:rPr lang="es-CR" sz="1200" b="0" i="0" u="none" strike="noStrike">
                          <a:solidFill>
                            <a:schemeClr val="bg1"/>
                          </a:solidFill>
                          <a:latin typeface="Century Gothic"/>
                        </a:rPr>
                        <a:t>Agosto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195.558.993,72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343.279.761,23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283.309.264,92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397.724.583,67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a:solidFill>
                            <a:schemeClr val="bg1"/>
                          </a:solidFill>
                          <a:latin typeface="Century Gothic"/>
                        </a:rPr>
                        <a:t>632.772.396,00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R" sz="1200" b="0" i="0" u="none" strike="noStrike" dirty="0">
                          <a:solidFill>
                            <a:schemeClr val="bg1"/>
                          </a:solidFill>
                          <a:latin typeface="Arial"/>
                        </a:rPr>
                        <a:t>  621.726.696,76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11">
                <a:tc>
                  <a:txBody>
                    <a:bodyPr/>
                    <a:lstStyle/>
                    <a:p>
                      <a:pPr algn="l" fontAlgn="b"/>
                      <a:r>
                        <a:rPr lang="es-CR" sz="1200" b="0" i="0" u="none" strike="noStrike">
                          <a:solidFill>
                            <a:schemeClr val="bg1"/>
                          </a:solidFill>
                          <a:latin typeface="Century Gothic"/>
                        </a:rPr>
                        <a:t>Septiembre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341.679.910,06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262.576.802,89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245.113.640,93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286.787.589,29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a:solidFill>
                            <a:schemeClr val="bg1"/>
                          </a:solidFill>
                          <a:latin typeface="Century Gothic"/>
                        </a:rPr>
                        <a:t>775.228.291,60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R" sz="1200" b="0" i="0" u="none" strike="noStrike" dirty="0">
                          <a:solidFill>
                            <a:schemeClr val="bg1"/>
                          </a:solidFill>
                          <a:latin typeface="Arial"/>
                        </a:rPr>
                        <a:t>  608.792.294,19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11">
                <a:tc>
                  <a:txBody>
                    <a:bodyPr/>
                    <a:lstStyle/>
                    <a:p>
                      <a:pPr algn="l" fontAlgn="b"/>
                      <a:r>
                        <a:rPr lang="es-CR" sz="1200" b="0" i="0" u="none" strike="noStrike">
                          <a:solidFill>
                            <a:schemeClr val="bg1"/>
                          </a:solidFill>
                          <a:latin typeface="Century Gothic"/>
                        </a:rPr>
                        <a:t>Octubre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327.805.313,76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254.397.619,47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253.600.839,53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346.640.792,42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a:solidFill>
                            <a:schemeClr val="bg1"/>
                          </a:solidFill>
                          <a:latin typeface="Century Gothic"/>
                        </a:rPr>
                        <a:t>588.184.762,22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R" sz="1200" b="0" i="0" u="none" strike="noStrike" dirty="0">
                          <a:solidFill>
                            <a:schemeClr val="bg1"/>
                          </a:solidFill>
                          <a:latin typeface="Arial"/>
                        </a:rPr>
                        <a:t>  658.691.663,42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11">
                <a:tc>
                  <a:txBody>
                    <a:bodyPr/>
                    <a:lstStyle/>
                    <a:p>
                      <a:pPr algn="l" fontAlgn="b"/>
                      <a:r>
                        <a:rPr lang="es-CR" sz="1200" b="0" i="0" u="none" strike="noStrike">
                          <a:solidFill>
                            <a:schemeClr val="bg1"/>
                          </a:solidFill>
                          <a:latin typeface="Century Gothic"/>
                        </a:rPr>
                        <a:t>Noviembre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265.565.876,51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328.151.775,00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379.292.066,93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311.644.708,77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a:solidFill>
                            <a:schemeClr val="bg1"/>
                          </a:solidFill>
                          <a:latin typeface="Century Gothic"/>
                        </a:rPr>
                        <a:t>552.530.118,43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s-CR" sz="1200" b="0" i="0" u="none" strike="noStrike" dirty="0">
                          <a:solidFill>
                            <a:schemeClr val="bg1"/>
                          </a:solidFill>
                          <a:latin typeface="Arial"/>
                        </a:rPr>
                        <a:t>  662.018.376,92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11">
                <a:tc>
                  <a:txBody>
                    <a:bodyPr/>
                    <a:lstStyle/>
                    <a:p>
                      <a:pPr algn="l" fontAlgn="b"/>
                      <a:r>
                        <a:rPr lang="es-CR" sz="1200" b="0" i="0" u="none" strike="noStrike">
                          <a:solidFill>
                            <a:schemeClr val="bg1"/>
                          </a:solidFill>
                          <a:latin typeface="Century Gothic"/>
                        </a:rPr>
                        <a:t>Diciembre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297.624.077,39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264.537.438,13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287.458.512,26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s-CR" sz="1200" b="0" i="0" u="none" strike="noStrike">
                          <a:solidFill>
                            <a:schemeClr val="bg1"/>
                          </a:solidFill>
                          <a:latin typeface="Century Gothic"/>
                        </a:rPr>
                        <a:t>359.837.731,92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dirty="0">
                          <a:solidFill>
                            <a:schemeClr val="bg1"/>
                          </a:solidFill>
                          <a:latin typeface="Century Gothic"/>
                        </a:rPr>
                        <a:t>306.840.633,93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s-CR" sz="1200" b="0" i="0" u="none" strike="noStrike" dirty="0">
                          <a:solidFill>
                            <a:schemeClr val="bg1"/>
                          </a:solidFill>
                          <a:latin typeface="Arial"/>
                        </a:rPr>
                        <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1411">
                <a:tc>
                  <a:txBody>
                    <a:bodyPr/>
                    <a:lstStyle/>
                    <a:p>
                      <a:pPr algn="l" fontAlgn="b"/>
                      <a:r>
                        <a:rPr lang="es-CR" sz="1200" b="0" i="0" u="none" strike="noStrike" dirty="0">
                          <a:solidFill>
                            <a:schemeClr val="bg1"/>
                          </a:solidFill>
                          <a:latin typeface="Century Gothic"/>
                        </a:rPr>
                        <a:t>Totales</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r" fontAlgn="b"/>
                      <a:r>
                        <a:rPr lang="es-CR" sz="1200" b="0" i="0" u="none" strike="noStrike" dirty="0">
                          <a:solidFill>
                            <a:schemeClr val="tx1"/>
                          </a:solidFill>
                          <a:latin typeface="Century Gothic"/>
                        </a:rPr>
                        <a:t>3.559.163.601,82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s-CR" sz="1200" b="0" i="0" u="none" strike="noStrike" dirty="0">
                          <a:solidFill>
                            <a:schemeClr val="tx1"/>
                          </a:solidFill>
                          <a:latin typeface="Century Gothic"/>
                        </a:rPr>
                        <a:t>3.525.330.515,27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s-CR" sz="1200" b="0" i="0" u="none" strike="noStrike" dirty="0">
                          <a:solidFill>
                            <a:schemeClr val="tx1"/>
                          </a:solidFill>
                          <a:latin typeface="Century Gothic"/>
                        </a:rPr>
                        <a:t>3.644.784.326,16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s-CR" sz="1200" b="0" i="0" u="none" strike="noStrike" dirty="0">
                          <a:solidFill>
                            <a:schemeClr val="tx1"/>
                          </a:solidFill>
                          <a:latin typeface="Century Gothic"/>
                        </a:rPr>
                        <a:t>4.043.659.882,55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s-CR" sz="1200" b="0" i="0" u="none" strike="noStrike" dirty="0">
                          <a:solidFill>
                            <a:schemeClr val="tx1"/>
                          </a:solidFill>
                          <a:latin typeface="Century Gothic"/>
                        </a:rPr>
                        <a:t>5.821.202.970,71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c>
                  <a:txBody>
                    <a:bodyPr/>
                    <a:lstStyle/>
                    <a:p>
                      <a:pPr algn="ctr" fontAlgn="b"/>
                      <a:r>
                        <a:rPr lang="es-CR" sz="1200" b="0" i="0" u="none" strike="noStrike" dirty="0">
                          <a:solidFill>
                            <a:schemeClr val="tx1"/>
                          </a:solidFill>
                          <a:latin typeface="Century Gothic"/>
                        </a:rPr>
                        <a:t>7.285.716.683,75</a:t>
                      </a:r>
                    </a:p>
                  </a:txBody>
                  <a:tcPr marL="0" marR="0" marT="0"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9CCFF"/>
                    </a:solidFill>
                  </a:tcPr>
                </a:tc>
              </a:tr>
            </a:tbl>
          </a:graphicData>
        </a:graphic>
      </p:graphicFrame>
    </p:spTree>
    <p:extLst>
      <p:ext uri="{BB962C8B-B14F-4D97-AF65-F5344CB8AC3E}">
        <p14:creationId xmlns:p14="http://schemas.microsoft.com/office/powerpoint/2010/main" val="298081250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3" name="Rectangle 2"/>
          <p:cNvSpPr>
            <a:spLocks noGrp="1" noChangeArrowheads="1"/>
          </p:cNvSpPr>
          <p:nvPr>
            <p:ph type="title"/>
          </p:nvPr>
        </p:nvSpPr>
        <p:spPr>
          <a:xfrm>
            <a:off x="685800" y="1061864"/>
            <a:ext cx="7772400" cy="1143000"/>
          </a:xfrm>
        </p:spPr>
        <p:txBody>
          <a:bodyPr/>
          <a:lstStyle/>
          <a:p>
            <a:r>
              <a:rPr lang="es-CR" b="1" dirty="0" smtClean="0">
                <a:solidFill>
                  <a:srgbClr val="FFFF00"/>
                </a:solidFill>
              </a:rPr>
              <a:t>Medios de Comunicación</a:t>
            </a:r>
            <a:endParaRPr lang="es-ES" b="1" dirty="0">
              <a:solidFill>
                <a:srgbClr val="FFFF00"/>
              </a:solidFill>
            </a:endParaRPr>
          </a:p>
        </p:txBody>
      </p:sp>
      <p:sp>
        <p:nvSpPr>
          <p:cNvPr id="4" name="Rectangle 3"/>
          <p:cNvSpPr txBox="1">
            <a:spLocks noChangeArrowheads="1"/>
          </p:cNvSpPr>
          <p:nvPr/>
        </p:nvSpPr>
        <p:spPr bwMode="auto">
          <a:xfrm>
            <a:off x="251520" y="2564904"/>
            <a:ext cx="8892480" cy="4176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CR" sz="2400" b="0" i="0" u="none" strike="noStrike" kern="0" cap="none" spc="0" normalizeH="0" baseline="0" noProof="0" dirty="0" smtClean="0">
                <a:ln>
                  <a:noFill/>
                </a:ln>
                <a:solidFill>
                  <a:srgbClr val="FFFFFF"/>
                </a:solidFill>
                <a:effectLst/>
                <a:uLnTx/>
                <a:uFillTx/>
                <a:latin typeface="+mn-lt"/>
                <a:ea typeface="+mn-ea"/>
                <a:cs typeface="+mn-cs"/>
              </a:rPr>
              <a:t>Revista Girasol</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s-CR" sz="2400" b="0" i="0" u="none" strike="noStrike" kern="0" cap="none" spc="0" normalizeH="0" baseline="0" noProof="0" dirty="0" smtClean="0">
              <a:ln>
                <a:noFill/>
              </a:ln>
              <a:solidFill>
                <a:srgbClr val="FFFFFF"/>
              </a:solidFill>
              <a:effectLst/>
              <a:uLnTx/>
              <a:uFillTx/>
              <a:latin typeface="+mn-lt"/>
              <a:ea typeface="+mn-ea"/>
              <a:cs typeface="+mn-cs"/>
            </a:endParaRPr>
          </a:p>
          <a:p>
            <a:pPr marL="342900" lvl="0" indent="-342900" eaLnBrk="0" hangingPunct="0">
              <a:spcBef>
                <a:spcPct val="20000"/>
              </a:spcBef>
              <a:buFontTx/>
              <a:buChar char="•"/>
            </a:pPr>
            <a:r>
              <a:rPr kumimoji="0" lang="es-CR" sz="2400" b="0" i="0" u="none" strike="noStrike" kern="0" cap="none" spc="0" normalizeH="0" baseline="0" noProof="0" dirty="0" smtClean="0">
                <a:ln>
                  <a:noFill/>
                </a:ln>
                <a:solidFill>
                  <a:srgbClr val="FFFFFF"/>
                </a:solidFill>
                <a:effectLst/>
                <a:uLnTx/>
                <a:uFillTx/>
                <a:latin typeface="+mn-lt"/>
                <a:ea typeface="+mn-ea"/>
                <a:cs typeface="+mn-cs"/>
              </a:rPr>
              <a:t>Portal de la Vicerrectoría de Investigación: </a:t>
            </a:r>
            <a:r>
              <a:rPr kumimoji="0" lang="es-CR" b="0" i="0" u="none" strike="noStrike" kern="0" cap="none" spc="0" normalizeH="0" baseline="0" noProof="0" dirty="0" smtClean="0">
                <a:ln>
                  <a:noFill/>
                </a:ln>
                <a:solidFill>
                  <a:srgbClr val="FFFFFF"/>
                </a:solidFill>
                <a:effectLst/>
                <a:uLnTx/>
                <a:uFillTx/>
                <a:latin typeface="+mn-lt"/>
                <a:ea typeface="+mn-ea"/>
                <a:cs typeface="+mn-cs"/>
                <a:hlinkClick r:id="rId3"/>
              </a:rPr>
              <a:t>http://www.vinv.ucr.ac.cr/</a:t>
            </a:r>
            <a:endParaRPr kumimoji="0" lang="es-CR" b="0" i="0" u="none" strike="noStrike" kern="0" cap="none" spc="0" normalizeH="0" baseline="0" noProof="0" dirty="0" smtClean="0">
              <a:ln>
                <a:noFill/>
              </a:ln>
              <a:solidFill>
                <a:srgbClr val="FFFFFF"/>
              </a:solidFill>
              <a:effectLst/>
              <a:uLnTx/>
              <a:uFillTx/>
              <a:latin typeface="+mn-lt"/>
              <a:ea typeface="+mn-ea"/>
              <a:cs typeface="+mn-cs"/>
            </a:endParaRPr>
          </a:p>
          <a:p>
            <a:pPr marL="342900" lvl="0" indent="-342900" eaLnBrk="0" hangingPunct="0">
              <a:spcBef>
                <a:spcPct val="20000"/>
              </a:spcBef>
            </a:pPr>
            <a:endParaRPr kumimoji="0" lang="es-CR" sz="2400" b="0" i="0" u="none" strike="noStrike" kern="0" cap="none" spc="0" normalizeH="0" baseline="0" noProof="0" dirty="0" smtClean="0">
              <a:ln>
                <a:noFill/>
              </a:ln>
              <a:solidFill>
                <a:srgbClr val="FFFFFF"/>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CR" sz="2400" b="0" i="0" u="none" strike="noStrike" kern="0" cap="none" spc="0" normalizeH="0" baseline="0" noProof="0" dirty="0" smtClean="0">
                <a:ln>
                  <a:noFill/>
                </a:ln>
                <a:solidFill>
                  <a:srgbClr val="FFFFFF"/>
                </a:solidFill>
                <a:effectLst/>
                <a:uLnTx/>
                <a:uFillTx/>
                <a:latin typeface="+mn-lt"/>
                <a:ea typeface="+mn-ea"/>
                <a:cs typeface="+mn-cs"/>
              </a:rPr>
              <a:t>Programa de Radio</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s-CR" sz="2400" b="0" i="0" u="none" strike="noStrike" kern="0" cap="none" spc="0" normalizeH="0" baseline="0" noProof="0" dirty="0" smtClean="0">
              <a:ln>
                <a:noFill/>
              </a:ln>
              <a:solidFill>
                <a:srgbClr val="FFFFFF"/>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CR" sz="2400" b="0" i="0" u="none" strike="noStrike" kern="0" cap="none" spc="0" normalizeH="0" baseline="0" noProof="0" dirty="0" smtClean="0">
                <a:ln>
                  <a:noFill/>
                </a:ln>
                <a:solidFill>
                  <a:srgbClr val="FFFFFF"/>
                </a:solidFill>
                <a:effectLst/>
                <a:uLnTx/>
                <a:uFillTx/>
                <a:latin typeface="+mn-lt"/>
                <a:ea typeface="+mn-ea"/>
                <a:cs typeface="+mn-cs"/>
              </a:rPr>
              <a:t>Serie Girasol</a:t>
            </a:r>
          </a:p>
          <a:p>
            <a:pPr marL="342900" marR="0" lvl="0" indent="-342900" algn="l" defTabSz="914400" rtl="0" eaLnBrk="0" fontAlgn="base" latinLnBrk="0" hangingPunct="0">
              <a:lnSpc>
                <a:spcPct val="100000"/>
              </a:lnSpc>
              <a:spcBef>
                <a:spcPct val="20000"/>
              </a:spcBef>
              <a:spcAft>
                <a:spcPct val="0"/>
              </a:spcAft>
              <a:buClrTx/>
              <a:buSzTx/>
              <a:tabLst/>
              <a:defRPr/>
            </a:pPr>
            <a:endParaRPr kumimoji="0" lang="es-CR" sz="2400" b="0" i="0" u="none" strike="noStrike" kern="0" cap="none" spc="0" normalizeH="0" baseline="0" noProof="0" dirty="0" smtClean="0">
              <a:ln>
                <a:noFill/>
              </a:ln>
              <a:solidFill>
                <a:srgbClr val="FFFFFF"/>
              </a:solidFill>
              <a:effectLst/>
              <a:uLnTx/>
              <a:uFillTx/>
              <a:latin typeface="+mn-lt"/>
              <a:ea typeface="+mn-ea"/>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r>
              <a:rPr kumimoji="0" lang="es-CR" sz="2400" b="0" i="0" u="none" strike="noStrike" kern="0" cap="none" spc="0" normalizeH="0" baseline="0" noProof="0" dirty="0" smtClean="0">
                <a:ln>
                  <a:noFill/>
                </a:ln>
                <a:solidFill>
                  <a:srgbClr val="FFFFFF"/>
                </a:solidFill>
                <a:effectLst/>
                <a:uLnTx/>
                <a:uFillTx/>
                <a:latin typeface="+mn-lt"/>
                <a:ea typeface="+mn-ea"/>
                <a:cs typeface="+mn-cs"/>
              </a:rPr>
              <a:t>Cápsulas Girasol</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s-ES" sz="2400" b="0" i="0" u="none" strike="noStrike" kern="0" cap="none" spc="0" normalizeH="0" baseline="0" noProof="0" dirty="0">
              <a:ln>
                <a:noFill/>
              </a:ln>
              <a:solidFill>
                <a:srgbClr val="FFFFFF"/>
              </a:solidFill>
              <a:effectLst/>
              <a:uLnTx/>
              <a:uFillTx/>
              <a:latin typeface="+mn-lt"/>
              <a:ea typeface="+mn-ea"/>
              <a:cs typeface="+mn-cs"/>
            </a:endParaRPr>
          </a:p>
        </p:txBody>
      </p:sp>
      <p:pic>
        <p:nvPicPr>
          <p:cNvPr id="5" name="Picture 11"/>
          <p:cNvPicPr>
            <a:picLocks noChangeAspect="1" noChangeArrowheads="1"/>
          </p:cNvPicPr>
          <p:nvPr/>
        </p:nvPicPr>
        <p:blipFill>
          <a:blip r:embed="rId4" cstate="print"/>
          <a:srcRect/>
          <a:stretch>
            <a:fillRect/>
          </a:stretch>
        </p:blipFill>
        <p:spPr bwMode="auto">
          <a:xfrm>
            <a:off x="3491880" y="1772816"/>
            <a:ext cx="1081942" cy="142435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1506" name="Picture 2"/>
          <p:cNvPicPr>
            <a:picLocks noChangeAspect="1" noChangeArrowheads="1"/>
          </p:cNvPicPr>
          <p:nvPr/>
        </p:nvPicPr>
        <p:blipFill>
          <a:blip r:embed="rId5" cstate="print"/>
          <a:srcRect/>
          <a:stretch>
            <a:fillRect/>
          </a:stretch>
        </p:blipFill>
        <p:spPr bwMode="auto">
          <a:xfrm>
            <a:off x="6948264" y="4005064"/>
            <a:ext cx="2007997" cy="182626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1507" name="Picture 3"/>
          <p:cNvPicPr>
            <a:picLocks noChangeAspect="1" noChangeArrowheads="1"/>
          </p:cNvPicPr>
          <p:nvPr/>
        </p:nvPicPr>
        <p:blipFill>
          <a:blip r:embed="rId6" cstate="print"/>
          <a:srcRect/>
          <a:stretch>
            <a:fillRect/>
          </a:stretch>
        </p:blipFill>
        <p:spPr bwMode="auto">
          <a:xfrm>
            <a:off x="4788024" y="4869160"/>
            <a:ext cx="1480770" cy="1823584"/>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21508" name="Picture 4"/>
          <p:cNvPicPr>
            <a:picLocks noChangeAspect="1" noChangeArrowheads="1"/>
          </p:cNvPicPr>
          <p:nvPr/>
        </p:nvPicPr>
        <p:blipFill>
          <a:blip r:embed="rId7" cstate="print"/>
          <a:srcRect/>
          <a:stretch>
            <a:fillRect/>
          </a:stretch>
        </p:blipFill>
        <p:spPr bwMode="auto">
          <a:xfrm>
            <a:off x="3707904" y="4077072"/>
            <a:ext cx="1232000" cy="78638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500"/>
                            </p:stCondLst>
                            <p:childTnLst>
                              <p:par>
                                <p:cTn id="11" presetID="1" presetClass="entr" presetSubtype="0" fill="hold" nodeType="afterEffect">
                                  <p:stCondLst>
                                    <p:cond delay="1000"/>
                                  </p:stCondLst>
                                  <p:childTnLst>
                                    <p:set>
                                      <p:cBhvr>
                                        <p:cTn id="12" dur="1" fill="hold">
                                          <p:stCondLst>
                                            <p:cond delay="0"/>
                                          </p:stCondLst>
                                        </p:cTn>
                                        <p:tgtEl>
                                          <p:spTgt spid="21508"/>
                                        </p:tgtEl>
                                        <p:attrNameLst>
                                          <p:attrName>style.visibility</p:attrName>
                                        </p:attrNameLst>
                                      </p:cBhvr>
                                      <p:to>
                                        <p:strVal val="visible"/>
                                      </p:to>
                                    </p:set>
                                  </p:childTnLst>
                                </p:cTn>
                              </p:par>
                            </p:childTnLst>
                          </p:cTn>
                        </p:par>
                        <p:par>
                          <p:cTn id="13" fill="hold">
                            <p:stCondLst>
                              <p:cond delay="2500"/>
                            </p:stCondLst>
                            <p:childTnLst>
                              <p:par>
                                <p:cTn id="14" presetID="1" presetClass="entr" presetSubtype="0" fill="hold" nodeType="afterEffect">
                                  <p:stCondLst>
                                    <p:cond delay="1000"/>
                                  </p:stCondLst>
                                  <p:childTnLst>
                                    <p:set>
                                      <p:cBhvr>
                                        <p:cTn id="15" dur="1" fill="hold">
                                          <p:stCondLst>
                                            <p:cond delay="0"/>
                                          </p:stCondLst>
                                        </p:cTn>
                                        <p:tgtEl>
                                          <p:spTgt spid="21507"/>
                                        </p:tgtEl>
                                        <p:attrNameLst>
                                          <p:attrName>style.visibility</p:attrName>
                                        </p:attrNameLst>
                                      </p:cBhvr>
                                      <p:to>
                                        <p:strVal val="visible"/>
                                      </p:to>
                                    </p:set>
                                  </p:childTnLst>
                                </p:cTn>
                              </p:par>
                            </p:childTnLst>
                          </p:cTn>
                        </p:par>
                        <p:par>
                          <p:cTn id="16" fill="hold">
                            <p:stCondLst>
                              <p:cond delay="3500"/>
                            </p:stCondLst>
                            <p:childTnLst>
                              <p:par>
                                <p:cTn id="17" presetID="1" presetClass="entr" presetSubtype="0" fill="hold" nodeType="afterEffect">
                                  <p:stCondLst>
                                    <p:cond delay="1000"/>
                                  </p:stCondLst>
                                  <p:childTnLst>
                                    <p:set>
                                      <p:cBhvr>
                                        <p:cTn id="18" dur="1" fill="hold">
                                          <p:stCondLst>
                                            <p:cond delay="0"/>
                                          </p:stCondLst>
                                        </p:cTn>
                                        <p:tgtEl>
                                          <p:spTgt spid="215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power point_azul"/>
          <p:cNvPicPr>
            <a:picLocks noChangeAspect="1" noChangeArrowheads="1"/>
          </p:cNvPicPr>
          <p:nvPr/>
        </p:nvPicPr>
        <p:blipFill>
          <a:blip r:embed="rId2" cstate="print"/>
          <a:srcRect/>
          <a:stretch>
            <a:fillRect/>
          </a:stretch>
        </p:blipFill>
        <p:spPr bwMode="auto">
          <a:xfrm>
            <a:off x="-1" y="-39446"/>
            <a:ext cx="9180513" cy="6884988"/>
          </a:xfrm>
          <a:prstGeom prst="rect">
            <a:avLst/>
          </a:prstGeom>
          <a:noFill/>
          <a:ln w="9525">
            <a:noFill/>
            <a:miter lim="800000"/>
            <a:headEnd/>
            <a:tailEnd/>
          </a:ln>
        </p:spPr>
      </p:pic>
      <p:sp>
        <p:nvSpPr>
          <p:cNvPr id="22531" name="Text Box 3"/>
          <p:cNvSpPr txBox="1">
            <a:spLocks noChangeArrowheads="1"/>
          </p:cNvSpPr>
          <p:nvPr/>
        </p:nvSpPr>
        <p:spPr bwMode="auto">
          <a:xfrm>
            <a:off x="4519165" y="548680"/>
            <a:ext cx="4590258" cy="5040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r>
              <a:rPr lang="es-ES" sz="2600" b="1" dirty="0">
                <a:solidFill>
                  <a:srgbClr val="FFFF00"/>
                </a:solidFill>
                <a:latin typeface="Calibri" pitchFamily="34" charset="0"/>
              </a:rPr>
              <a:t>PORTAL DE LA INVESTIGACIÓN</a:t>
            </a:r>
          </a:p>
        </p:txBody>
      </p:sp>
      <p:sp>
        <p:nvSpPr>
          <p:cNvPr id="22533" name="4 Rectángulo"/>
          <p:cNvSpPr>
            <a:spLocks noChangeArrowheads="1"/>
          </p:cNvSpPr>
          <p:nvPr/>
        </p:nvSpPr>
        <p:spPr bwMode="auto">
          <a:xfrm>
            <a:off x="5293806" y="1772816"/>
            <a:ext cx="3382650" cy="42473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285750" indent="-285750" algn="just">
              <a:buFont typeface="Arial" pitchFamily="34" charset="0"/>
              <a:buChar char="•"/>
            </a:pPr>
            <a:r>
              <a:rPr lang="es-ES" sz="1500" dirty="0">
                <a:solidFill>
                  <a:srgbClr val="FFFF00"/>
                </a:solidFill>
              </a:rPr>
              <a:t> Visitas </a:t>
            </a:r>
            <a:r>
              <a:rPr lang="es-ES" sz="1500" dirty="0" smtClean="0">
                <a:solidFill>
                  <a:srgbClr val="FFFF00"/>
                </a:solidFill>
              </a:rPr>
              <a:t>diarias: 400</a:t>
            </a:r>
          </a:p>
          <a:p>
            <a:pPr marL="285750" indent="-285750" algn="just">
              <a:buFont typeface="Arial" pitchFamily="34" charset="0"/>
              <a:buChar char="•"/>
            </a:pPr>
            <a:endParaRPr lang="es-ES" sz="1500" dirty="0">
              <a:solidFill>
                <a:srgbClr val="FFFF00"/>
              </a:solidFill>
            </a:endParaRPr>
          </a:p>
          <a:p>
            <a:pPr marL="285750" indent="-285750" algn="just">
              <a:buFont typeface="Arial" pitchFamily="34" charset="0"/>
              <a:buChar char="•"/>
            </a:pPr>
            <a:r>
              <a:rPr lang="es-ES" sz="1500" dirty="0">
                <a:solidFill>
                  <a:srgbClr val="FFFF00"/>
                </a:solidFill>
              </a:rPr>
              <a:t> Desde creación (</a:t>
            </a:r>
            <a:r>
              <a:rPr lang="es-ES" sz="1500" dirty="0" smtClean="0">
                <a:solidFill>
                  <a:srgbClr val="FFFF00"/>
                </a:solidFill>
              </a:rPr>
              <a:t>dic. 07): </a:t>
            </a:r>
          </a:p>
          <a:p>
            <a:pPr marL="285750" indent="-285750" algn="just">
              <a:buFont typeface="Arial" pitchFamily="34" charset="0"/>
              <a:buChar char="•"/>
            </a:pPr>
            <a:endParaRPr lang="es-ES" sz="1500" dirty="0">
              <a:solidFill>
                <a:srgbClr val="FFFF00"/>
              </a:solidFill>
            </a:endParaRPr>
          </a:p>
          <a:p>
            <a:pPr marL="742950" lvl="1" indent="-285750" algn="just">
              <a:buFont typeface="Arial" pitchFamily="34" charset="0"/>
              <a:buChar char="•"/>
            </a:pPr>
            <a:r>
              <a:rPr lang="es-CR" sz="1500" dirty="0" smtClean="0">
                <a:solidFill>
                  <a:srgbClr val="FFFF00"/>
                </a:solidFill>
              </a:rPr>
              <a:t>Hasta </a:t>
            </a:r>
            <a:r>
              <a:rPr lang="es-CR" sz="1500" dirty="0">
                <a:solidFill>
                  <a:srgbClr val="FFFF00"/>
                </a:solidFill>
              </a:rPr>
              <a:t>la fecha ha recibido cerca de 300 mil visitas de 143 países y territorios de todos los continentes. </a:t>
            </a:r>
            <a:endParaRPr lang="es-CR" sz="1500" dirty="0" smtClean="0">
              <a:solidFill>
                <a:srgbClr val="FFFF00"/>
              </a:solidFill>
            </a:endParaRPr>
          </a:p>
          <a:p>
            <a:pPr marL="285750" indent="-285750" algn="just">
              <a:buFont typeface="Arial" pitchFamily="34" charset="0"/>
              <a:buChar char="•"/>
            </a:pPr>
            <a:endParaRPr lang="es-CR" sz="1500" dirty="0">
              <a:solidFill>
                <a:srgbClr val="FFFF00"/>
              </a:solidFill>
            </a:endParaRPr>
          </a:p>
          <a:p>
            <a:pPr marL="285750" indent="-285750" algn="just">
              <a:buFont typeface="Arial" pitchFamily="34" charset="0"/>
              <a:buChar char="•"/>
            </a:pPr>
            <a:r>
              <a:rPr lang="es-CR" sz="1500" dirty="0">
                <a:solidFill>
                  <a:srgbClr val="FFFF00"/>
                </a:solidFill>
              </a:rPr>
              <a:t>Actualmente recibe cerca </a:t>
            </a:r>
            <a:r>
              <a:rPr lang="es-CR" sz="1500" dirty="0" smtClean="0">
                <a:solidFill>
                  <a:srgbClr val="FFFF00"/>
                </a:solidFill>
              </a:rPr>
              <a:t>de nueve </a:t>
            </a:r>
            <a:r>
              <a:rPr lang="es-CR" sz="1500" dirty="0">
                <a:solidFill>
                  <a:srgbClr val="FFFF00"/>
                </a:solidFill>
              </a:rPr>
              <a:t>mil visitas por mes</a:t>
            </a:r>
            <a:r>
              <a:rPr lang="es-CR" sz="1500" dirty="0" smtClean="0">
                <a:solidFill>
                  <a:srgbClr val="FFFF00"/>
                </a:solidFill>
              </a:rPr>
              <a:t>.</a:t>
            </a:r>
          </a:p>
          <a:p>
            <a:pPr marL="285750" indent="-285750" algn="just">
              <a:buFont typeface="Arial" pitchFamily="34" charset="0"/>
              <a:buChar char="•"/>
            </a:pPr>
            <a:endParaRPr lang="es-CR" sz="1500" dirty="0">
              <a:solidFill>
                <a:srgbClr val="FFFF00"/>
              </a:solidFill>
            </a:endParaRPr>
          </a:p>
          <a:p>
            <a:pPr marL="285750" indent="-285750" algn="just">
              <a:buFont typeface="Arial" pitchFamily="34" charset="0"/>
              <a:buChar char="•"/>
            </a:pPr>
            <a:r>
              <a:rPr lang="es-CR" sz="1500" dirty="0" smtClean="0">
                <a:solidFill>
                  <a:srgbClr val="FFFF00"/>
                </a:solidFill>
              </a:rPr>
              <a:t>Aproximadamente </a:t>
            </a:r>
            <a:r>
              <a:rPr lang="es-CR" sz="1500" dirty="0">
                <a:solidFill>
                  <a:srgbClr val="FFFF00"/>
                </a:solidFill>
              </a:rPr>
              <a:t>el 70% de ellas provienen de nuestro país y el 30% del resto del mundo. Los países que más visitas reportan </a:t>
            </a:r>
            <a:r>
              <a:rPr lang="es-CR" sz="1500" dirty="0" smtClean="0">
                <a:solidFill>
                  <a:srgbClr val="FFFF00"/>
                </a:solidFill>
              </a:rPr>
              <a:t>son </a:t>
            </a:r>
            <a:r>
              <a:rPr lang="es-CR" sz="1500" dirty="0">
                <a:solidFill>
                  <a:srgbClr val="FFFF00"/>
                </a:solidFill>
              </a:rPr>
              <a:t>México, </a:t>
            </a:r>
            <a:r>
              <a:rPr lang="es-CR" sz="1500" dirty="0" err="1" smtClean="0">
                <a:solidFill>
                  <a:srgbClr val="FFFF00"/>
                </a:solidFill>
              </a:rPr>
              <a:t>Colombia,Venezuela</a:t>
            </a:r>
            <a:r>
              <a:rPr lang="es-CR" sz="1500" dirty="0">
                <a:solidFill>
                  <a:srgbClr val="FFFF00"/>
                </a:solidFill>
              </a:rPr>
              <a:t>, Perú y España</a:t>
            </a:r>
            <a:r>
              <a:rPr lang="es-CR" sz="1500" dirty="0" smtClean="0">
                <a:solidFill>
                  <a:srgbClr val="FFFF00"/>
                </a:solidFill>
              </a:rPr>
              <a:t>.</a:t>
            </a:r>
            <a:endParaRPr lang="es-CR" sz="1500" dirty="0">
              <a:solidFill>
                <a:srgbClr val="FFFF00"/>
              </a:solidFill>
            </a:endParaRPr>
          </a:p>
        </p:txBody>
      </p:sp>
      <p:pic>
        <p:nvPicPr>
          <p:cNvPr id="21506"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5328" t="526" r="15107" b="5966"/>
          <a:stretch/>
        </p:blipFill>
        <p:spPr bwMode="auto">
          <a:xfrm>
            <a:off x="395536" y="1484784"/>
            <a:ext cx="4231835" cy="45507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879734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22533">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22533">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22533">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22533">
                                            <p:txEl>
                                              <p:pRg st="6" end="6"/>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2253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396"/>
            <a:ext cx="9180513" cy="6884988"/>
          </a:xfrm>
          <a:prstGeom prst="rect">
            <a:avLst/>
          </a:prstGeom>
          <a:noFill/>
          <a:ln w="9525">
            <a:noFill/>
            <a:miter lim="800000"/>
            <a:headEnd/>
            <a:tailEnd/>
          </a:ln>
        </p:spPr>
      </p:pic>
      <p:sp>
        <p:nvSpPr>
          <p:cNvPr id="3" name="Rectangle 2"/>
          <p:cNvSpPr>
            <a:spLocks noGrp="1" noChangeArrowheads="1"/>
          </p:cNvSpPr>
          <p:nvPr>
            <p:ph type="title"/>
          </p:nvPr>
        </p:nvSpPr>
        <p:spPr>
          <a:xfrm>
            <a:off x="467544" y="1052736"/>
            <a:ext cx="8352928" cy="1143000"/>
          </a:xfrm>
        </p:spPr>
        <p:txBody>
          <a:bodyPr/>
          <a:lstStyle/>
          <a:p>
            <a:r>
              <a:rPr lang="en-US" sz="4000" dirty="0">
                <a:solidFill>
                  <a:srgbClr val="FFFF00"/>
                </a:solidFill>
                <a:latin typeface="Arial" charset="0"/>
              </a:rPr>
              <a:t>Sistema de apoyo a la investigación</a:t>
            </a:r>
            <a:endParaRPr lang="en-US" sz="4000" dirty="0">
              <a:solidFill>
                <a:srgbClr val="FFFF00"/>
              </a:solidFill>
            </a:endParaRPr>
          </a:p>
        </p:txBody>
      </p:sp>
      <p:sp>
        <p:nvSpPr>
          <p:cNvPr id="4" name="Rectangle 3"/>
          <p:cNvSpPr txBox="1">
            <a:spLocks noChangeArrowheads="1"/>
          </p:cNvSpPr>
          <p:nvPr/>
        </p:nvSpPr>
        <p:spPr bwMode="auto">
          <a:xfrm>
            <a:off x="685800" y="2590800"/>
            <a:ext cx="7772400" cy="1054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20000"/>
              </a:lnSpc>
              <a:spcBef>
                <a:spcPct val="20000"/>
              </a:spcBef>
              <a:spcAft>
                <a:spcPct val="0"/>
              </a:spcAft>
              <a:buClrTx/>
              <a:buSzTx/>
              <a:buFont typeface="Wingdings" pitchFamily="2" charset="2"/>
              <a:buChar char="§"/>
              <a:tabLst/>
              <a:defRPr/>
            </a:pPr>
            <a:r>
              <a:rPr kumimoji="0" lang="en-US" sz="2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rPr>
              <a:t>Sistema de Bibliotecas, Documentación e Información (SIBDI)</a:t>
            </a:r>
          </a:p>
        </p:txBody>
      </p:sp>
      <p:sp>
        <p:nvSpPr>
          <p:cNvPr id="5" name="Rectangle 3"/>
          <p:cNvSpPr txBox="1">
            <a:spLocks noChangeArrowheads="1"/>
          </p:cNvSpPr>
          <p:nvPr/>
        </p:nvSpPr>
        <p:spPr bwMode="auto">
          <a:xfrm>
            <a:off x="683568" y="4005064"/>
            <a:ext cx="7772400" cy="72008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20000"/>
              </a:lnSpc>
              <a:spcBef>
                <a:spcPct val="20000"/>
              </a:spcBef>
              <a:spcAft>
                <a:spcPct val="0"/>
              </a:spcAft>
              <a:buClrTx/>
              <a:buSzTx/>
              <a:buFont typeface="Wingdings" pitchFamily="2" charset="2"/>
              <a:buChar char="§"/>
              <a:tabLst/>
              <a:defRPr/>
            </a:pPr>
            <a:r>
              <a:rPr kumimoji="0" lang="en-US" sz="2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rPr>
              <a:t>Sistema de Estudios de Posgrado (SEP)</a:t>
            </a:r>
          </a:p>
        </p:txBody>
      </p:sp>
      <p:sp>
        <p:nvSpPr>
          <p:cNvPr id="6" name="Rectangle 3"/>
          <p:cNvSpPr txBox="1">
            <a:spLocks noChangeArrowheads="1"/>
          </p:cNvSpPr>
          <p:nvPr/>
        </p:nvSpPr>
        <p:spPr bwMode="auto">
          <a:xfrm>
            <a:off x="755576" y="5157192"/>
            <a:ext cx="7772400" cy="86409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20000"/>
              </a:lnSpc>
              <a:spcBef>
                <a:spcPct val="20000"/>
              </a:spcBef>
              <a:spcAft>
                <a:spcPct val="0"/>
              </a:spcAft>
              <a:buClrTx/>
              <a:buSzTx/>
              <a:buFont typeface="Wingdings" pitchFamily="2" charset="2"/>
              <a:buChar char="§"/>
              <a:tabLst/>
              <a:defRPr/>
            </a:pPr>
            <a:r>
              <a:rPr kumimoji="0" lang="en-US" sz="2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rPr>
              <a:t>Sistema </a:t>
            </a:r>
            <a:r>
              <a:rPr kumimoji="0" lang="en-US" sz="2600" b="0" i="0" u="none" strike="noStrike" kern="0" cap="none" spc="0" normalizeH="0" baseline="0" noProof="0" dirty="0" smtClean="0">
                <a:ln>
                  <a:noFill/>
                </a:ln>
                <a:solidFill>
                  <a:srgbClr val="FFFFFF"/>
                </a:solidFill>
                <a:effectLst/>
                <a:uLnTx/>
                <a:uFillTx/>
                <a:latin typeface="Arial" charset="0"/>
                <a:ea typeface="+mn-ea"/>
                <a:cs typeface="+mn-cs"/>
              </a:rPr>
              <a:t>Editorial</a:t>
            </a:r>
            <a:r>
              <a:rPr kumimoji="0" lang="en-US" sz="2600" b="0" i="0" u="none" strike="noStrike" kern="0" cap="none" spc="0" normalizeH="0" baseline="0" noProof="0" dirty="0" smtClean="0">
                <a:ln>
                  <a:noFill/>
                </a:ln>
                <a:solidFill>
                  <a:srgbClr val="FFFFFF"/>
                </a:solidFill>
                <a:effectLst>
                  <a:outerShdw blurRad="38100" dist="38100" dir="2700000" algn="tl">
                    <a:srgbClr val="000000"/>
                  </a:outerShdw>
                </a:effectLst>
                <a:uLnTx/>
                <a:uFillTx/>
                <a:latin typeface="Arial" charset="0"/>
                <a:ea typeface="+mn-ea"/>
                <a:cs typeface="+mn-cs"/>
              </a:rPr>
              <a:t> y de Difusión Científica de la Investigación (SIEDIN)</a:t>
            </a:r>
            <a:endParaRPr kumimoji="0" lang="en-US" sz="2600" b="0" i="0" u="none" strike="noStrike" kern="0" cap="none" spc="0" normalizeH="0" baseline="0" noProof="0" dirty="0">
              <a:ln>
                <a:noFill/>
              </a:ln>
              <a:solidFill>
                <a:srgbClr val="99CCFF"/>
              </a:solidFill>
              <a:effectLst>
                <a:outerShdw blurRad="38100" dist="38100" dir="2700000" algn="tl">
                  <a:srgbClr val="000000"/>
                </a:outerShdw>
              </a:effectLst>
              <a:uLnTx/>
              <a:uFillTx/>
              <a:latin typeface="Arial" charset="0"/>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grpId="0" nodeType="afterEffect">
                                  <p:stCondLst>
                                    <p:cond delay="5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grpId="0" nodeType="afterEffect">
                                  <p:stCondLst>
                                    <p:cond delay="50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5" name="Rectangle 2"/>
          <p:cNvSpPr>
            <a:spLocks noGrp="1" noChangeArrowheads="1"/>
          </p:cNvSpPr>
          <p:nvPr>
            <p:ph type="title"/>
          </p:nvPr>
        </p:nvSpPr>
        <p:spPr>
          <a:xfrm>
            <a:off x="323528" y="1061864"/>
            <a:ext cx="8640960" cy="1143000"/>
          </a:xfrm>
        </p:spPr>
        <p:txBody>
          <a:bodyPr/>
          <a:lstStyle/>
          <a:p>
            <a:pPr eaLnBrk="1" hangingPunct="1"/>
            <a:r>
              <a:rPr lang="en-US" sz="3200" dirty="0" smtClean="0">
                <a:solidFill>
                  <a:srgbClr val="FFFF00"/>
                </a:solidFill>
              </a:rPr>
              <a:t>Centros e Institutos de Investigación </a:t>
            </a:r>
            <a:br>
              <a:rPr lang="en-US" sz="3200" dirty="0" smtClean="0">
                <a:solidFill>
                  <a:srgbClr val="FFFF00"/>
                </a:solidFill>
              </a:rPr>
            </a:br>
            <a:r>
              <a:rPr lang="en-US" sz="3200" dirty="0" smtClean="0">
                <a:solidFill>
                  <a:srgbClr val="FFFF00"/>
                </a:solidFill>
              </a:rPr>
              <a:t>por Área Académica</a:t>
            </a:r>
            <a:endParaRPr lang="es-ES" sz="3200" dirty="0" smtClean="0">
              <a:solidFill>
                <a:srgbClr val="FFFF00"/>
              </a:solidFill>
            </a:endParaRPr>
          </a:p>
        </p:txBody>
      </p:sp>
      <p:sp>
        <p:nvSpPr>
          <p:cNvPr id="6" name="Rectangle 3"/>
          <p:cNvSpPr txBox="1">
            <a:spLocks noChangeArrowheads="1"/>
          </p:cNvSpPr>
          <p:nvPr/>
        </p:nvSpPr>
        <p:spPr bwMode="auto">
          <a:xfrm>
            <a:off x="468685" y="2460079"/>
            <a:ext cx="4038600" cy="37052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000" b="1" i="0" u="none" strike="noStrike" kern="0" cap="none" spc="0" normalizeH="0" baseline="0" noProof="0" dirty="0" err="1" smtClean="0">
                <a:ln>
                  <a:noFill/>
                </a:ln>
                <a:solidFill>
                  <a:srgbClr val="FFFF66"/>
                </a:solidFill>
                <a:effectLst/>
                <a:uLnTx/>
                <a:uFillTx/>
                <a:latin typeface="+mn-lt"/>
                <a:ea typeface="+mn-ea"/>
                <a:cs typeface="+mn-cs"/>
              </a:rPr>
              <a:t>Artes</a:t>
            </a:r>
            <a:r>
              <a:rPr kumimoji="0" lang="en-US" sz="2000" b="1" i="0" u="none" strike="noStrike" kern="0" cap="none" spc="0" normalizeH="0" baseline="0" noProof="0" dirty="0" smtClean="0">
                <a:ln>
                  <a:noFill/>
                </a:ln>
                <a:solidFill>
                  <a:srgbClr val="FFFF66"/>
                </a:solidFill>
                <a:effectLst/>
                <a:uLnTx/>
                <a:uFillTx/>
                <a:latin typeface="+mn-lt"/>
                <a:ea typeface="+mn-ea"/>
                <a:cs typeface="+mn-cs"/>
              </a:rPr>
              <a:t> y </a:t>
            </a:r>
            <a:r>
              <a:rPr kumimoji="0" lang="en-US" sz="2000" b="1" i="0" u="none" strike="noStrike" kern="0" cap="none" spc="0" normalizeH="0" baseline="0" noProof="0" dirty="0" err="1" smtClean="0">
                <a:ln>
                  <a:noFill/>
                </a:ln>
                <a:solidFill>
                  <a:srgbClr val="FFFF66"/>
                </a:solidFill>
                <a:effectLst/>
                <a:uLnTx/>
                <a:uFillTx/>
                <a:latin typeface="+mn-lt"/>
                <a:ea typeface="+mn-ea"/>
                <a:cs typeface="+mn-cs"/>
              </a:rPr>
              <a:t>Letras</a:t>
            </a:r>
            <a:endParaRPr kumimoji="0" lang="en-US" sz="2000" b="1" i="0" u="none" strike="noStrike" kern="0" cap="none" spc="0" normalizeH="0" baseline="0" noProof="0" dirty="0" smtClean="0">
              <a:ln>
                <a:noFill/>
              </a:ln>
              <a:solidFill>
                <a:srgbClr val="FFFF66"/>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Investigación en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Identidad</a:t>
            </a:r>
            <a:r>
              <a:rPr kumimoji="0" lang="en-US" sz="2000" b="0" i="0" u="none" strike="noStrike" kern="0" cap="none" spc="0" normalizeH="0" baseline="0" noProof="0" dirty="0" smtClean="0">
                <a:ln>
                  <a:noFill/>
                </a:ln>
                <a:solidFill>
                  <a:schemeClr val="bg1"/>
                </a:solidFill>
                <a:effectLst/>
                <a:uLnTx/>
                <a:uFillTx/>
                <a:latin typeface="+mn-lt"/>
                <a:ea typeface="+mn-ea"/>
                <a:cs typeface="+mn-cs"/>
              </a:rPr>
              <a:t> y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Cultura</a:t>
            </a:r>
            <a:r>
              <a:rPr kumimoji="0" lang="en-US" sz="2000" b="0" i="0" u="none" strike="noStrike" kern="0" cap="none" spc="0" normalizeH="0" baseline="0" noProof="0" dirty="0" smtClean="0">
                <a:ln>
                  <a:noFill/>
                </a:ln>
                <a:solidFill>
                  <a:schemeClr val="bg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Latinoamericana</a:t>
            </a:r>
            <a:r>
              <a:rPr kumimoji="0" lang="en-US" sz="2000" b="0" i="0" u="none" strike="noStrike" kern="0" cap="none" spc="0" normalizeH="0" baseline="0" noProof="0" dirty="0" smtClean="0">
                <a:ln>
                  <a:noFill/>
                </a:ln>
                <a:solidFill>
                  <a:schemeClr val="bg1"/>
                </a:solidFill>
                <a:effectLst/>
                <a:uLnTx/>
                <a:uFillTx/>
                <a:latin typeface="+mn-lt"/>
                <a:ea typeface="+mn-ea"/>
                <a:cs typeface="+mn-cs"/>
              </a:rPr>
              <a:t> CIICLA</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Instituto de Investigaciones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Filosóficas</a:t>
            </a:r>
            <a:r>
              <a:rPr kumimoji="0" lang="en-US" sz="2000" b="0" i="0" u="none" strike="noStrike" kern="0" cap="none" spc="0" normalizeH="0" baseline="0" noProof="0" dirty="0" smtClean="0">
                <a:ln>
                  <a:noFill/>
                </a:ln>
                <a:solidFill>
                  <a:schemeClr val="bg1"/>
                </a:solidFill>
                <a:effectLst/>
                <a:uLnTx/>
                <a:uFillTx/>
                <a:latin typeface="+mn-lt"/>
                <a:ea typeface="+mn-ea"/>
                <a:cs typeface="+mn-cs"/>
              </a:rPr>
              <a:t> INIF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Instituto de Investigaciones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Filológicas</a:t>
            </a:r>
            <a:r>
              <a:rPr kumimoji="0" lang="en-US" sz="2000" b="0" i="0" u="none" strike="noStrike" kern="0" cap="none" spc="0" normalizeH="0" baseline="0" noProof="0" dirty="0" smtClean="0">
                <a:ln>
                  <a:noFill/>
                </a:ln>
                <a:solidFill>
                  <a:schemeClr val="bg1"/>
                </a:solidFill>
                <a:effectLst/>
                <a:uLnTx/>
                <a:uFillTx/>
                <a:latin typeface="+mn-lt"/>
                <a:ea typeface="+mn-ea"/>
                <a:cs typeface="+mn-cs"/>
              </a:rPr>
              <a:t> INIL</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000" b="1" i="0" u="none" strike="noStrike" kern="0" cap="none" spc="0" normalizeH="0" baseline="0" noProof="0" dirty="0" err="1" smtClean="0">
                <a:ln>
                  <a:noFill/>
                </a:ln>
                <a:solidFill>
                  <a:srgbClr val="FFFF66"/>
                </a:solidFill>
                <a:effectLst/>
                <a:uLnTx/>
                <a:uFillTx/>
                <a:latin typeface="+mn-lt"/>
                <a:ea typeface="+mn-ea"/>
                <a:cs typeface="+mn-cs"/>
              </a:rPr>
              <a:t>Ingeniería</a:t>
            </a:r>
            <a:r>
              <a:rPr kumimoji="0" lang="en-US" sz="2000" b="1" i="0" u="none" strike="noStrike" kern="0" cap="none" spc="0" normalizeH="0" baseline="0" noProof="0" dirty="0" smtClean="0">
                <a:ln>
                  <a:noFill/>
                </a:ln>
                <a:solidFill>
                  <a:srgbClr val="FFFF66"/>
                </a:solidFill>
                <a:effectLst/>
                <a:uLnTx/>
                <a:uFillTx/>
                <a:latin typeface="+mn-lt"/>
                <a:ea typeface="+mn-ea"/>
                <a:cs typeface="+mn-cs"/>
              </a:rPr>
              <a:t> y </a:t>
            </a:r>
            <a:r>
              <a:rPr kumimoji="0" lang="en-US" sz="2000" b="1" i="0" u="none" strike="noStrike" kern="0" cap="none" spc="0" normalizeH="0" baseline="0" noProof="0" dirty="0" err="1" smtClean="0">
                <a:ln>
                  <a:noFill/>
                </a:ln>
                <a:solidFill>
                  <a:srgbClr val="FFFF66"/>
                </a:solidFill>
                <a:effectLst/>
                <a:uLnTx/>
                <a:uFillTx/>
                <a:latin typeface="+mn-lt"/>
                <a:ea typeface="+mn-ea"/>
                <a:cs typeface="+mn-cs"/>
              </a:rPr>
              <a:t>Arquitectura</a:t>
            </a:r>
            <a:r>
              <a:rPr kumimoji="0" lang="en-US" sz="2000" b="1" i="0" u="none" strike="noStrike" kern="0" cap="none" spc="0" normalizeH="0" baseline="0" noProof="0" dirty="0" smtClean="0">
                <a:ln>
                  <a:noFill/>
                </a:ln>
                <a:solidFill>
                  <a:srgbClr val="FFFF66"/>
                </a:solidFill>
                <a:effectLst/>
                <a:uLnTx/>
                <a:uFillTx/>
                <a:latin typeface="+mn-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Instituto de Investigaciones en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Ingeniería</a:t>
            </a:r>
            <a:r>
              <a:rPr kumimoji="0" lang="en-US" sz="2000" b="0" i="0" u="none" strike="noStrike" kern="0" cap="none" spc="0" normalizeH="0" baseline="0" noProof="0" dirty="0" smtClean="0">
                <a:ln>
                  <a:noFill/>
                </a:ln>
                <a:solidFill>
                  <a:schemeClr val="bg1"/>
                </a:solidFill>
                <a:effectLst/>
                <a:uLnTx/>
                <a:uFillTx/>
                <a:latin typeface="+mn-lt"/>
                <a:ea typeface="+mn-ea"/>
                <a:cs typeface="+mn-cs"/>
              </a:rPr>
              <a:t>   INII</a:t>
            </a:r>
            <a:endParaRPr kumimoji="0" lang="es-ES" sz="2000"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7" name="Picture 13" descr="CIICLA"/>
          <p:cNvPicPr>
            <a:picLocks noGrp="1" noChangeAspect="1" noChangeArrowheads="1"/>
          </p:cNvPicPr>
          <p:nvPr>
            <p:ph sz="quarter" idx="4294967295"/>
          </p:nvPr>
        </p:nvPicPr>
        <p:blipFill>
          <a:blip r:embed="rId3" cstate="print"/>
          <a:srcRect/>
          <a:stretch>
            <a:fillRect/>
          </a:stretch>
        </p:blipFill>
        <p:spPr bwMode="auto">
          <a:xfrm rot="20504765">
            <a:off x="4712052" y="2461518"/>
            <a:ext cx="1433512" cy="15843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10" descr="lab_bosque"/>
          <p:cNvPicPr>
            <a:picLocks noChangeAspect="1" noChangeArrowheads="1"/>
          </p:cNvPicPr>
          <p:nvPr/>
        </p:nvPicPr>
        <p:blipFill>
          <a:blip r:embed="rId4" cstate="print"/>
          <a:srcRect/>
          <a:stretch>
            <a:fillRect/>
          </a:stretch>
        </p:blipFill>
        <p:spPr bwMode="auto">
          <a:xfrm rot="1358204">
            <a:off x="4855311" y="4522467"/>
            <a:ext cx="1513295" cy="179774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9" name="Picture 13" descr="pedro_1"/>
          <p:cNvPicPr>
            <a:picLocks noGrp="1" noChangeAspect="1" noChangeArrowheads="1"/>
          </p:cNvPicPr>
          <p:nvPr>
            <p:ph sz="quarter" idx="4294967295"/>
          </p:nvPr>
        </p:nvPicPr>
        <p:blipFill>
          <a:blip r:embed="rId5" cstate="print"/>
          <a:srcRect/>
          <a:stretch>
            <a:fillRect/>
          </a:stretch>
        </p:blipFill>
        <p:spPr bwMode="auto">
          <a:xfrm>
            <a:off x="6948264" y="3501008"/>
            <a:ext cx="1663700" cy="198120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10" name="Text Box 15"/>
          <p:cNvSpPr txBox="1">
            <a:spLocks noChangeArrowheads="1"/>
          </p:cNvSpPr>
          <p:nvPr/>
        </p:nvSpPr>
        <p:spPr bwMode="auto">
          <a:xfrm>
            <a:off x="7163444" y="5660678"/>
            <a:ext cx="1296988" cy="228600"/>
          </a:xfrm>
          <a:prstGeom prst="rect">
            <a:avLst/>
          </a:prstGeom>
          <a:noFill/>
          <a:ln w="9525">
            <a:noFill/>
            <a:miter lim="800000"/>
            <a:headEnd/>
            <a:tailEnd/>
          </a:ln>
        </p:spPr>
        <p:txBody>
          <a:bodyPr>
            <a:spAutoFit/>
          </a:bodyPr>
          <a:lstStyle/>
          <a:p>
            <a:pPr algn="ctr">
              <a:spcBef>
                <a:spcPct val="50000"/>
              </a:spcBef>
            </a:pPr>
            <a:r>
              <a:rPr lang="es-MX" sz="900" dirty="0">
                <a:solidFill>
                  <a:schemeClr val="bg1"/>
                </a:solidFill>
              </a:rPr>
              <a:t>Fotos: INII</a:t>
            </a:r>
            <a:endParaRPr lang="es-ES" sz="9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500"/>
                                  </p:stCondLst>
                                  <p:childTnLst>
                                    <p:set>
                                      <p:cBhvr>
                                        <p:cTn id="15" dur="1" fill="hold">
                                          <p:stCondLst>
                                            <p:cond delay="0"/>
                                          </p:stCondLst>
                                        </p:cTn>
                                        <p:tgtEl>
                                          <p:spTgt spid="9"/>
                                        </p:tgtEl>
                                        <p:attrNameLst>
                                          <p:attrName>style.visibility</p:attrName>
                                        </p:attrNameLst>
                                      </p:cBhvr>
                                      <p:to>
                                        <p:strVal val="visible"/>
                                      </p:to>
                                    </p:set>
                                  </p:childTnLst>
                                </p:cTn>
                              </p:par>
                            </p:childTnLst>
                          </p:cTn>
                        </p:par>
                        <p:par>
                          <p:cTn id="16" fill="hold">
                            <p:stCondLst>
                              <p:cond delay="2000"/>
                            </p:stCondLst>
                            <p:childTnLst>
                              <p:par>
                                <p:cTn id="17" presetID="1"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4" name="Rectangle 2"/>
          <p:cNvSpPr>
            <a:spLocks noGrp="1" noChangeArrowheads="1"/>
          </p:cNvSpPr>
          <p:nvPr>
            <p:ph type="title"/>
          </p:nvPr>
        </p:nvSpPr>
        <p:spPr>
          <a:xfrm>
            <a:off x="1835696" y="917724"/>
            <a:ext cx="5400675" cy="927100"/>
          </a:xfrm>
        </p:spPr>
        <p:txBody>
          <a:bodyPr/>
          <a:lstStyle/>
          <a:p>
            <a:pPr eaLnBrk="1" hangingPunct="1"/>
            <a:r>
              <a:rPr lang="en-US" sz="4000" dirty="0" smtClean="0">
                <a:solidFill>
                  <a:srgbClr val="FFFF00"/>
                </a:solidFill>
              </a:rPr>
              <a:t>Ciencias Sociales</a:t>
            </a:r>
            <a:endParaRPr lang="es-ES" sz="4000" dirty="0" smtClean="0">
              <a:solidFill>
                <a:srgbClr val="FFFF00"/>
              </a:solidFill>
            </a:endParaRPr>
          </a:p>
        </p:txBody>
      </p:sp>
      <p:sp>
        <p:nvSpPr>
          <p:cNvPr id="5" name="Rectangle 3"/>
          <p:cNvSpPr txBox="1">
            <a:spLocks noChangeArrowheads="1"/>
          </p:cNvSpPr>
          <p:nvPr/>
        </p:nvSpPr>
        <p:spPr bwMode="auto">
          <a:xfrm>
            <a:off x="899592" y="2132261"/>
            <a:ext cx="5544616" cy="33849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Instituto de Investigaciones Psicológicas IIP</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Instituto de Investigaciones Sociales  IIS</a:t>
            </a:r>
            <a:endParaRPr kumimoji="0" lang="es-ES"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sz="2000" b="0" i="0" u="none" strike="noStrike" kern="0" cap="none" spc="0" normalizeH="0" baseline="0" noProof="0" dirty="0" smtClean="0">
                <a:ln>
                  <a:noFill/>
                </a:ln>
                <a:solidFill>
                  <a:schemeClr val="bg1"/>
                </a:solidFill>
                <a:effectLst/>
                <a:uLnTx/>
                <a:uFillTx/>
                <a:latin typeface="+mn-lt"/>
                <a:ea typeface="+mn-ea"/>
                <a:cs typeface="+mn-cs"/>
              </a:rPr>
              <a:t>Instituto de Investigaciones en Ciencias Económicas  IICE</a:t>
            </a: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Instituto de Investigaciones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Jurídicas</a:t>
            </a:r>
            <a:r>
              <a:rPr kumimoji="0" lang="en-US" sz="2000" b="0" i="0" u="none" strike="noStrike" kern="0" cap="none" spc="0" normalizeH="0" baseline="0" noProof="0" dirty="0" smtClean="0">
                <a:ln>
                  <a:noFill/>
                </a:ln>
                <a:solidFill>
                  <a:schemeClr val="bg1"/>
                </a:solidFill>
                <a:effectLst/>
                <a:uLnTx/>
                <a:uFillTx/>
                <a:latin typeface="+mn-lt"/>
                <a:ea typeface="+mn-ea"/>
                <a:cs typeface="+mn-cs"/>
              </a:rPr>
              <a:t>  IIJ</a:t>
            </a:r>
            <a:endParaRPr kumimoji="0" lang="es-ES"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sz="2000" b="0" i="0" u="none" strike="noStrike" kern="0" cap="none" spc="0" normalizeH="0" baseline="0" noProof="0" dirty="0" smtClean="0">
                <a:ln>
                  <a:noFill/>
                </a:ln>
                <a:solidFill>
                  <a:schemeClr val="bg1"/>
                </a:solidFill>
                <a:effectLst/>
                <a:uLnTx/>
                <a:uFillTx/>
                <a:latin typeface="+mn-lt"/>
                <a:ea typeface="+mn-ea"/>
                <a:cs typeface="+mn-cs"/>
              </a:rPr>
              <a:t>Instituto de Investigaciones en Educación INIE</a:t>
            </a: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Centroamericano de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Población</a:t>
            </a:r>
            <a:r>
              <a:rPr kumimoji="0" lang="en-US" sz="2000" b="0" i="0" u="none" strike="noStrike" kern="0" cap="none" spc="0" normalizeH="0" baseline="0" noProof="0" dirty="0" smtClean="0">
                <a:ln>
                  <a:noFill/>
                </a:ln>
                <a:solidFill>
                  <a:schemeClr val="bg1"/>
                </a:solidFill>
                <a:effectLst/>
                <a:uLnTx/>
                <a:uFillTx/>
                <a:latin typeface="+mn-lt"/>
                <a:ea typeface="+mn-ea"/>
                <a:cs typeface="+mn-cs"/>
              </a:rPr>
              <a:t>  CCP</a:t>
            </a:r>
            <a:endParaRPr kumimoji="0" lang="es-ES"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sz="2000" b="0" i="0" u="none" strike="noStrike" kern="0" cap="none" spc="0" normalizeH="0" baseline="0" noProof="0" dirty="0" smtClean="0">
                <a:ln>
                  <a:noFill/>
                </a:ln>
                <a:solidFill>
                  <a:schemeClr val="bg1"/>
                </a:solidFill>
                <a:effectLst/>
                <a:uLnTx/>
                <a:uFillTx/>
                <a:latin typeface="+mn-lt"/>
                <a:ea typeface="+mn-ea"/>
                <a:cs typeface="+mn-cs"/>
              </a:rPr>
              <a:t>Centro de Investigaciones Históricas de América Central  CIHAC</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s-ES" sz="2000" b="0" i="0" u="none" strike="noStrike" kern="0" cap="none" spc="0" normalizeH="0" baseline="0" noProof="0" dirty="0" smtClean="0">
                <a:ln>
                  <a:noFill/>
                </a:ln>
                <a:solidFill>
                  <a:schemeClr val="bg1"/>
                </a:solidFill>
                <a:effectLst/>
                <a:uLnTx/>
                <a:uFillTx/>
                <a:latin typeface="+mn-lt"/>
                <a:ea typeface="+mn-ea"/>
                <a:cs typeface="+mn-cs"/>
              </a:rPr>
              <a:t>Centro de Estudios de la Mujer CIEM</a:t>
            </a:r>
            <a:endParaRPr kumimoji="0" lang="en-US"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Estudios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Políticos</a:t>
            </a:r>
            <a:r>
              <a:rPr kumimoji="0" lang="en-US" sz="2000" b="0" i="0" u="none" strike="noStrike" kern="0" cap="none" spc="0" normalizeH="0" baseline="0" noProof="0" dirty="0" smtClean="0">
                <a:ln>
                  <a:noFill/>
                </a:ln>
                <a:solidFill>
                  <a:schemeClr val="bg1"/>
                </a:solidFill>
                <a:effectLst/>
                <a:uLnTx/>
                <a:uFillTx/>
                <a:latin typeface="+mn-lt"/>
                <a:ea typeface="+mn-ea"/>
                <a:cs typeface="+mn-cs"/>
              </a:rPr>
              <a:t>  CIEP</a:t>
            </a:r>
            <a:endParaRPr kumimoji="0" lang="es-ES" sz="2000"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6" name="Picture 31" descr="Marcha contra la mineria"/>
          <p:cNvPicPr>
            <a:picLocks noGrp="1" noChangeAspect="1" noChangeArrowheads="1"/>
          </p:cNvPicPr>
          <p:nvPr>
            <p:ph sz="quarter" idx="4294967295"/>
          </p:nvPr>
        </p:nvPicPr>
        <p:blipFill>
          <a:blip r:embed="rId3" cstate="print"/>
          <a:srcRect/>
          <a:stretch>
            <a:fillRect/>
          </a:stretch>
        </p:blipFill>
        <p:spPr bwMode="auto">
          <a:xfrm>
            <a:off x="6372200" y="1844824"/>
            <a:ext cx="2473033" cy="139068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34" descr="La mujer estudia más y gana menos"/>
          <p:cNvPicPr>
            <a:picLocks noGrp="1" noChangeAspect="1" noChangeArrowheads="1"/>
          </p:cNvPicPr>
          <p:nvPr>
            <p:ph sz="quarter" idx="4294967295"/>
          </p:nvPr>
        </p:nvPicPr>
        <p:blipFill>
          <a:blip r:embed="rId4" cstate="print"/>
          <a:srcRect/>
          <a:stretch>
            <a:fillRect/>
          </a:stretch>
        </p:blipFill>
        <p:spPr bwMode="auto">
          <a:xfrm>
            <a:off x="6300192" y="3861047"/>
            <a:ext cx="1636390" cy="2442373"/>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pic>
        <p:nvPicPr>
          <p:cNvPr id="4" name="Picture 9" descr="Clinica_odontologia_Jul_2009"/>
          <p:cNvPicPr>
            <a:picLocks noGrp="1" noChangeAspect="1" noChangeArrowheads="1"/>
          </p:cNvPicPr>
          <p:nvPr>
            <p:ph type="title"/>
          </p:nvPr>
        </p:nvPicPr>
        <p:blipFill>
          <a:blip r:embed="rId3" cstate="print"/>
          <a:srcRect/>
          <a:stretch>
            <a:fillRect/>
          </a:stretch>
        </p:blipFill>
        <p:spPr>
          <a:xfrm>
            <a:off x="6300788" y="1557338"/>
            <a:ext cx="1719262" cy="1143000"/>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5" name="Picture 21" descr="Laboratorio_Jul_2009"/>
          <p:cNvPicPr>
            <a:picLocks noGrp="1" noChangeAspect="1" noChangeArrowheads="1"/>
          </p:cNvPicPr>
          <p:nvPr>
            <p:ph sz="half" idx="1"/>
          </p:nvPr>
        </p:nvPicPr>
        <p:blipFill>
          <a:blip r:embed="rId4" cstate="print"/>
          <a:srcRect/>
          <a:stretch>
            <a:fillRect/>
          </a:stretch>
        </p:blipFill>
        <p:spPr bwMode="auto">
          <a:xfrm>
            <a:off x="5436096" y="3356992"/>
            <a:ext cx="3311525" cy="203835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Rectangle 8"/>
          <p:cNvSpPr>
            <a:spLocks noChangeArrowheads="1"/>
          </p:cNvSpPr>
          <p:nvPr/>
        </p:nvSpPr>
        <p:spPr bwMode="auto">
          <a:xfrm>
            <a:off x="3203575" y="1125538"/>
            <a:ext cx="2752725" cy="707886"/>
          </a:xfrm>
          <a:prstGeom prst="rect">
            <a:avLst/>
          </a:prstGeom>
          <a:noFill/>
          <a:ln w="9525">
            <a:noFill/>
            <a:miter lim="800000"/>
            <a:headEnd/>
            <a:tailEnd/>
          </a:ln>
        </p:spPr>
        <p:txBody>
          <a:bodyPr>
            <a:spAutoFit/>
          </a:bodyPr>
          <a:lstStyle/>
          <a:p>
            <a:pPr algn="ctr"/>
            <a:r>
              <a:rPr lang="en-US" sz="4000" b="1" dirty="0">
                <a:solidFill>
                  <a:srgbClr val="FFFF00"/>
                </a:solidFill>
              </a:rPr>
              <a:t>Salud</a:t>
            </a:r>
            <a:endParaRPr lang="es-ES" sz="4000" b="1" dirty="0">
              <a:solidFill>
                <a:srgbClr val="FFFF00"/>
              </a:solidFill>
            </a:endParaRPr>
          </a:p>
        </p:txBody>
      </p:sp>
      <p:sp>
        <p:nvSpPr>
          <p:cNvPr id="7" name="Rectangle 9"/>
          <p:cNvSpPr>
            <a:spLocks noChangeArrowheads="1"/>
          </p:cNvSpPr>
          <p:nvPr/>
        </p:nvSpPr>
        <p:spPr bwMode="auto">
          <a:xfrm>
            <a:off x="827088" y="2031806"/>
            <a:ext cx="4753024" cy="4493538"/>
          </a:xfrm>
          <a:prstGeom prst="rect">
            <a:avLst/>
          </a:prstGeom>
          <a:noFill/>
          <a:ln w="9525">
            <a:noFill/>
            <a:miter lim="800000"/>
            <a:headEnd/>
            <a:tailEnd/>
          </a:ln>
        </p:spPr>
        <p:txBody>
          <a:bodyPr wrap="square">
            <a:spAutoFit/>
          </a:bodyPr>
          <a:lstStyle/>
          <a:p>
            <a:r>
              <a:rPr lang="en-US" sz="2000" dirty="0">
                <a:solidFill>
                  <a:schemeClr val="bg1"/>
                </a:solidFill>
              </a:rPr>
              <a:t>Instituto de Investigaciones en Salud  INISA</a:t>
            </a:r>
          </a:p>
          <a:p>
            <a:endParaRPr lang="en-US" sz="2000" dirty="0">
              <a:solidFill>
                <a:schemeClr val="bg1"/>
              </a:solidFill>
            </a:endParaRPr>
          </a:p>
          <a:p>
            <a:r>
              <a:rPr lang="en-US" sz="2000" dirty="0">
                <a:solidFill>
                  <a:schemeClr val="bg1"/>
                </a:solidFill>
              </a:rPr>
              <a:t>Instituto de Investigaciones </a:t>
            </a:r>
            <a:r>
              <a:rPr lang="en-US" sz="2000" dirty="0" err="1">
                <a:solidFill>
                  <a:schemeClr val="bg1"/>
                </a:solidFill>
              </a:rPr>
              <a:t>Farmacéuticas</a:t>
            </a:r>
            <a:r>
              <a:rPr lang="en-US" sz="2000" dirty="0">
                <a:solidFill>
                  <a:schemeClr val="bg1"/>
                </a:solidFill>
              </a:rPr>
              <a:t>  INIFAR</a:t>
            </a:r>
          </a:p>
          <a:p>
            <a:endParaRPr lang="en-US" sz="2000" dirty="0">
              <a:solidFill>
                <a:schemeClr val="bg1"/>
              </a:solidFill>
            </a:endParaRPr>
          </a:p>
          <a:p>
            <a:r>
              <a:rPr lang="en-US" sz="2000" dirty="0">
                <a:solidFill>
                  <a:schemeClr val="bg1"/>
                </a:solidFill>
              </a:rPr>
              <a:t>Instituto </a:t>
            </a:r>
            <a:r>
              <a:rPr lang="en-US" sz="2000" dirty="0" err="1">
                <a:solidFill>
                  <a:schemeClr val="bg1"/>
                </a:solidFill>
              </a:rPr>
              <a:t>Clodomiro</a:t>
            </a:r>
            <a:r>
              <a:rPr lang="en-US" sz="2000" dirty="0">
                <a:solidFill>
                  <a:schemeClr val="bg1"/>
                </a:solidFill>
              </a:rPr>
              <a:t> </a:t>
            </a:r>
            <a:r>
              <a:rPr lang="en-US" sz="2000" dirty="0" err="1">
                <a:solidFill>
                  <a:schemeClr val="bg1"/>
                </a:solidFill>
              </a:rPr>
              <a:t>Picado</a:t>
            </a:r>
            <a:r>
              <a:rPr lang="en-US" sz="2000" dirty="0">
                <a:solidFill>
                  <a:schemeClr val="bg1"/>
                </a:solidFill>
              </a:rPr>
              <a:t> ICP</a:t>
            </a:r>
          </a:p>
          <a:p>
            <a:endParaRPr lang="en-US" sz="2000" dirty="0">
              <a:solidFill>
                <a:schemeClr val="bg1"/>
              </a:solidFill>
            </a:endParaRPr>
          </a:p>
          <a:p>
            <a:r>
              <a:rPr lang="en-US" sz="2000" dirty="0">
                <a:solidFill>
                  <a:schemeClr val="bg1"/>
                </a:solidFill>
              </a:rPr>
              <a:t>Centro de Investigaciones en </a:t>
            </a:r>
            <a:r>
              <a:rPr lang="en-US" sz="2000" dirty="0" err="1">
                <a:solidFill>
                  <a:schemeClr val="bg1"/>
                </a:solidFill>
              </a:rPr>
              <a:t>Enfermedades</a:t>
            </a:r>
            <a:r>
              <a:rPr lang="en-US" sz="2000" dirty="0">
                <a:solidFill>
                  <a:schemeClr val="bg1"/>
                </a:solidFill>
              </a:rPr>
              <a:t> </a:t>
            </a:r>
            <a:r>
              <a:rPr lang="en-US" sz="2000" dirty="0" err="1">
                <a:solidFill>
                  <a:schemeClr val="bg1"/>
                </a:solidFill>
              </a:rPr>
              <a:t>Tropicales</a:t>
            </a:r>
            <a:r>
              <a:rPr lang="en-US" sz="2000" dirty="0">
                <a:solidFill>
                  <a:schemeClr val="bg1"/>
                </a:solidFill>
              </a:rPr>
              <a:t>  CIET</a:t>
            </a:r>
          </a:p>
          <a:p>
            <a:endParaRPr lang="en-US" sz="2000" dirty="0">
              <a:solidFill>
                <a:schemeClr val="bg1"/>
              </a:solidFill>
            </a:endParaRPr>
          </a:p>
          <a:p>
            <a:r>
              <a:rPr lang="en-US" sz="2000" dirty="0">
                <a:solidFill>
                  <a:schemeClr val="bg1"/>
                </a:solidFill>
              </a:rPr>
              <a:t>Centro de Investigación en </a:t>
            </a:r>
            <a:r>
              <a:rPr lang="en-US" sz="2000" dirty="0" err="1">
                <a:solidFill>
                  <a:schemeClr val="bg1"/>
                </a:solidFill>
              </a:rPr>
              <a:t>Hematología</a:t>
            </a:r>
            <a:r>
              <a:rPr lang="en-US" sz="2000" dirty="0">
                <a:solidFill>
                  <a:schemeClr val="bg1"/>
                </a:solidFill>
              </a:rPr>
              <a:t> y </a:t>
            </a:r>
            <a:r>
              <a:rPr lang="en-US" sz="2000" dirty="0" err="1">
                <a:solidFill>
                  <a:schemeClr val="bg1"/>
                </a:solidFill>
              </a:rPr>
              <a:t>Trastornos</a:t>
            </a:r>
            <a:r>
              <a:rPr lang="en-US" sz="2000" dirty="0">
                <a:solidFill>
                  <a:schemeClr val="bg1"/>
                </a:solidFill>
              </a:rPr>
              <a:t> </a:t>
            </a:r>
            <a:r>
              <a:rPr lang="en-US" sz="2000" dirty="0" err="1">
                <a:solidFill>
                  <a:schemeClr val="bg1"/>
                </a:solidFill>
              </a:rPr>
              <a:t>Afines</a:t>
            </a:r>
            <a:r>
              <a:rPr lang="en-US" sz="2000" dirty="0">
                <a:solidFill>
                  <a:schemeClr val="bg1"/>
                </a:solidFill>
              </a:rPr>
              <a:t>  CIHATA</a:t>
            </a:r>
          </a:p>
          <a:p>
            <a:pPr>
              <a:lnSpc>
                <a:spcPct val="80000"/>
              </a:lnSpc>
              <a:spcBef>
                <a:spcPct val="50000"/>
              </a:spcBef>
              <a:buFontTx/>
              <a:buChar char="•"/>
            </a:pPr>
            <a:endParaRPr lang="en-US" sz="2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7"/>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4099" name="Rectangle 3"/>
          <p:cNvSpPr txBox="1">
            <a:spLocks noChangeArrowheads="1"/>
          </p:cNvSpPr>
          <p:nvPr/>
        </p:nvSpPr>
        <p:spPr bwMode="auto">
          <a:xfrm>
            <a:off x="357188" y="1143000"/>
            <a:ext cx="8280400" cy="482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20000"/>
              </a:spcBef>
            </a:pPr>
            <a:endParaRPr lang="es-CR" sz="2400" dirty="0">
              <a:solidFill>
                <a:srgbClr val="FFFF00"/>
              </a:solidFill>
              <a:latin typeface="Arial Narrow" pitchFamily="34" charset="0"/>
            </a:endParaRPr>
          </a:p>
          <a:p>
            <a:pPr eaLnBrk="1" hangingPunct="1">
              <a:spcBef>
                <a:spcPct val="20000"/>
              </a:spcBef>
            </a:pPr>
            <a:endParaRPr lang="es-CR" sz="2400" dirty="0">
              <a:solidFill>
                <a:srgbClr val="FFFF00"/>
              </a:solidFill>
              <a:latin typeface="Arial Narrow" pitchFamily="34" charset="0"/>
            </a:endParaRPr>
          </a:p>
          <a:p>
            <a:pPr algn="just" eaLnBrk="1" hangingPunct="1">
              <a:spcBef>
                <a:spcPct val="20000"/>
              </a:spcBef>
            </a:pPr>
            <a:r>
              <a:rPr kumimoji="1" lang="es-CR" sz="2400" b="1" dirty="0">
                <a:solidFill>
                  <a:srgbClr val="FFFF00"/>
                </a:solidFill>
                <a:latin typeface="Arial Narrow" pitchFamily="34" charset="0"/>
              </a:rPr>
              <a:t>“Investigación es toda labor cuya ejecución tenga como objetivos la creación de nuevos conocimientos, el descubrimiento de nuevos hechos y el planteamiento de nuevos enfoques  o conceptos en relación con el estudio y observación de determinados fenómenos científicos, tecnológicos y artísticos”</a:t>
            </a:r>
          </a:p>
          <a:p>
            <a:pPr algn="r" eaLnBrk="1" hangingPunct="1">
              <a:spcBef>
                <a:spcPct val="20000"/>
              </a:spcBef>
            </a:pPr>
            <a:endParaRPr kumimoji="1" lang="es-CR" sz="2400" b="1" dirty="0">
              <a:solidFill>
                <a:srgbClr val="FFFF00"/>
              </a:solidFill>
              <a:latin typeface="Arial Narrow" pitchFamily="34" charset="0"/>
            </a:endParaRPr>
          </a:p>
          <a:p>
            <a:pPr algn="r" eaLnBrk="1" hangingPunct="1">
              <a:spcBef>
                <a:spcPct val="20000"/>
              </a:spcBef>
            </a:pPr>
            <a:r>
              <a:rPr kumimoji="1" lang="es-CR" sz="2400" b="1" dirty="0">
                <a:solidFill>
                  <a:srgbClr val="FFFF00"/>
                </a:solidFill>
                <a:latin typeface="Arial Narrow" pitchFamily="34" charset="0"/>
              </a:rPr>
              <a:t>Consejo universitario 1977</a:t>
            </a:r>
            <a:r>
              <a:rPr lang="es-CR" sz="2400" b="1" dirty="0">
                <a:solidFill>
                  <a:srgbClr val="FFFF00"/>
                </a:solidFill>
                <a:latin typeface="Arial Narrow" pitchFamily="34" charset="0"/>
              </a:rPr>
              <a:t> </a:t>
            </a:r>
          </a:p>
          <a:p>
            <a:pPr eaLnBrk="1" hangingPunct="1">
              <a:spcBef>
                <a:spcPct val="20000"/>
              </a:spcBef>
              <a:buFont typeface="Arial" charset="0"/>
              <a:buChar char="•"/>
            </a:pPr>
            <a:endParaRPr lang="es-ES" sz="2400" b="1" dirty="0">
              <a:solidFill>
                <a:srgbClr val="FFFF00"/>
              </a:solidFill>
              <a:latin typeface="Arial Narrow" pitchFamily="34" charset="0"/>
            </a:endParaRPr>
          </a:p>
        </p:txBody>
      </p:sp>
    </p:spTree>
    <p:extLst>
      <p:ext uri="{BB962C8B-B14F-4D97-AF65-F5344CB8AC3E}">
        <p14:creationId xmlns:p14="http://schemas.microsoft.com/office/powerpoint/2010/main" val="8878605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099">
                                            <p:txEl>
                                              <p:pRg st="2" end="2"/>
                                            </p:txEl>
                                          </p:spTgt>
                                        </p:tgtEl>
                                        <p:attrNameLst>
                                          <p:attrName>style.visibility</p:attrName>
                                        </p:attrNameLst>
                                      </p:cBhvr>
                                      <p:to>
                                        <p:strVal val="visible"/>
                                      </p:to>
                                    </p:set>
                                    <p:animEffect transition="in" filter="fade">
                                      <p:cBhvr>
                                        <p:cTn id="7" dur="500"/>
                                        <p:tgtEl>
                                          <p:spTgt spid="4099">
                                            <p:txEl>
                                              <p:pRg st="2" end="2"/>
                                            </p:txEl>
                                          </p:spTgt>
                                        </p:tgtEl>
                                      </p:cBhvr>
                                    </p:animEffect>
                                  </p:childTnLst>
                                </p:cTn>
                              </p:par>
                            </p:childTnLst>
                          </p:cTn>
                        </p:par>
                        <p:par>
                          <p:cTn id="8" fill="hold">
                            <p:stCondLst>
                              <p:cond delay="1000"/>
                            </p:stCondLst>
                            <p:childTnLst>
                              <p:par>
                                <p:cTn id="9" presetID="10" presetClass="entr" presetSubtype="0" fill="hold" nodeType="afterEffect">
                                  <p:stCondLst>
                                    <p:cond delay="2000"/>
                                  </p:stCondLst>
                                  <p:childTnLst>
                                    <p:set>
                                      <p:cBhvr>
                                        <p:cTn id="10" dur="1" fill="hold">
                                          <p:stCondLst>
                                            <p:cond delay="0"/>
                                          </p:stCondLst>
                                        </p:cTn>
                                        <p:tgtEl>
                                          <p:spTgt spid="4099">
                                            <p:txEl>
                                              <p:pRg st="4" end="4"/>
                                            </p:txEl>
                                          </p:spTgt>
                                        </p:tgtEl>
                                        <p:attrNameLst>
                                          <p:attrName>style.visibility</p:attrName>
                                        </p:attrNameLst>
                                      </p:cBhvr>
                                      <p:to>
                                        <p:strVal val="visible"/>
                                      </p:to>
                                    </p:set>
                                    <p:animEffect transition="in" filter="fade">
                                      <p:cBhvr>
                                        <p:cTn id="11" dur="500"/>
                                        <p:tgtEl>
                                          <p:spTgt spid="40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4" name="Rectangle 2"/>
          <p:cNvSpPr>
            <a:spLocks noGrp="1" noChangeArrowheads="1"/>
          </p:cNvSpPr>
          <p:nvPr>
            <p:ph type="title"/>
          </p:nvPr>
        </p:nvSpPr>
        <p:spPr>
          <a:xfrm>
            <a:off x="2123405" y="981075"/>
            <a:ext cx="5184775" cy="863600"/>
          </a:xfrm>
        </p:spPr>
        <p:txBody>
          <a:bodyPr/>
          <a:lstStyle/>
          <a:p>
            <a:pPr eaLnBrk="1" hangingPunct="1"/>
            <a:r>
              <a:rPr lang="en-US" sz="3200" dirty="0" smtClean="0">
                <a:solidFill>
                  <a:srgbClr val="FFFF00"/>
                </a:solidFill>
              </a:rPr>
              <a:t>Ciencias Agroalimentarias</a:t>
            </a:r>
            <a:endParaRPr lang="es-ES" sz="3200" dirty="0" smtClean="0">
              <a:solidFill>
                <a:srgbClr val="FFFF00"/>
              </a:solidFill>
            </a:endParaRPr>
          </a:p>
        </p:txBody>
      </p:sp>
      <p:sp>
        <p:nvSpPr>
          <p:cNvPr id="5" name="Rectangle 3"/>
          <p:cNvSpPr txBox="1">
            <a:spLocks noChangeArrowheads="1"/>
          </p:cNvSpPr>
          <p:nvPr/>
        </p:nvSpPr>
        <p:spPr bwMode="auto">
          <a:xfrm>
            <a:off x="683568" y="2204865"/>
            <a:ext cx="5616624" cy="3600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1"/>
                </a:solidFill>
                <a:effectLst/>
                <a:uLnTx/>
                <a:uFillTx/>
                <a:latin typeface="+mn-lt"/>
                <a:ea typeface="+mn-ea"/>
                <a:cs typeface="+mn-cs"/>
              </a:rPr>
              <a:t>Instituto de Investigaciones</a:t>
            </a:r>
          </a:p>
          <a:p>
            <a:pPr marL="342900" marR="0" lvl="0" indent="-342900" algn="l" defTabSz="914400" rtl="0" eaLnBrk="1" fontAlgn="base" latinLnBrk="0" hangingPunct="1">
              <a:lnSpc>
                <a:spcPct val="80000"/>
              </a:lnSpc>
              <a:spcBef>
                <a:spcPct val="20000"/>
              </a:spcBef>
              <a:spcAft>
                <a:spcPct val="0"/>
              </a:spcAft>
              <a:buClrTx/>
              <a:buSzTx/>
              <a:buFontTx/>
              <a:buNone/>
              <a:tabLst/>
              <a:defRPr/>
            </a:pPr>
            <a:r>
              <a:rPr kumimoji="0" lang="en-US" sz="1800" b="0" i="0" u="none" strike="noStrike" kern="0" cap="none" spc="0" normalizeH="0" baseline="0" noProof="0" dirty="0" smtClean="0">
                <a:ln>
                  <a:noFill/>
                </a:ln>
                <a:solidFill>
                  <a:schemeClr val="bg1"/>
                </a:solidFill>
                <a:effectLst/>
                <a:uLnTx/>
                <a:uFillTx/>
                <a:latin typeface="+mn-lt"/>
                <a:ea typeface="+mn-ea"/>
                <a:cs typeface="+mn-cs"/>
              </a:rPr>
              <a:t>      </a:t>
            </a:r>
            <a:r>
              <a:rPr kumimoji="0" lang="en-US" sz="1800" b="0" i="0" u="none" strike="noStrike" kern="0" cap="none" spc="0" normalizeH="0" baseline="0" noProof="0" dirty="0" err="1" smtClean="0">
                <a:ln>
                  <a:noFill/>
                </a:ln>
                <a:solidFill>
                  <a:schemeClr val="bg1"/>
                </a:solidFill>
                <a:effectLst/>
                <a:uLnTx/>
                <a:uFillTx/>
                <a:latin typeface="+mn-lt"/>
                <a:ea typeface="+mn-ea"/>
                <a:cs typeface="+mn-cs"/>
              </a:rPr>
              <a:t>Agrícolas</a:t>
            </a:r>
            <a:r>
              <a:rPr kumimoji="0" lang="en-US" sz="1800" b="0" i="0" u="none" strike="noStrike" kern="0" cap="none" spc="0" normalizeH="0" baseline="0" noProof="0" dirty="0" smtClean="0">
                <a:ln>
                  <a:noFill/>
                </a:ln>
                <a:solidFill>
                  <a:schemeClr val="bg1"/>
                </a:solidFill>
                <a:effectLst/>
                <a:uLnTx/>
                <a:uFillTx/>
                <a:latin typeface="+mn-lt"/>
                <a:ea typeface="+mn-ea"/>
                <a:cs typeface="+mn-cs"/>
              </a:rPr>
              <a:t> IIA</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1"/>
                </a:solidFill>
                <a:effectLst/>
                <a:uLnTx/>
                <a:uFillTx/>
                <a:latin typeface="+mn-lt"/>
                <a:ea typeface="+mn-ea"/>
                <a:cs typeface="+mn-cs"/>
              </a:rPr>
              <a:t>Centro de Investigaciones </a:t>
            </a:r>
            <a:r>
              <a:rPr kumimoji="0" lang="en-US" sz="1800" b="0" i="0" u="none" strike="noStrike" kern="0" cap="none" spc="0" normalizeH="0" baseline="0" noProof="0" dirty="0" err="1" smtClean="0">
                <a:ln>
                  <a:noFill/>
                </a:ln>
                <a:solidFill>
                  <a:schemeClr val="bg1"/>
                </a:solidFill>
                <a:effectLst/>
                <a:uLnTx/>
                <a:uFillTx/>
                <a:latin typeface="+mn-lt"/>
                <a:ea typeface="+mn-ea"/>
                <a:cs typeface="+mn-cs"/>
              </a:rPr>
              <a:t>Agronómicas</a:t>
            </a:r>
            <a:r>
              <a:rPr kumimoji="0" lang="en-US" sz="1800" b="0" i="0" u="none" strike="noStrike" kern="0" cap="none" spc="0" normalizeH="0" baseline="0" noProof="0" dirty="0" smtClean="0">
                <a:ln>
                  <a:noFill/>
                </a:ln>
                <a:solidFill>
                  <a:schemeClr val="bg1"/>
                </a:solidFill>
                <a:effectLst/>
                <a:uLnTx/>
                <a:uFillTx/>
                <a:latin typeface="+mn-lt"/>
                <a:ea typeface="+mn-ea"/>
                <a:cs typeface="+mn-cs"/>
              </a:rPr>
              <a:t> CIA</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1"/>
                </a:solidFill>
                <a:effectLst/>
                <a:uLnTx/>
                <a:uFillTx/>
                <a:latin typeface="+mn-lt"/>
                <a:ea typeface="+mn-ea"/>
                <a:cs typeface="+mn-cs"/>
              </a:rPr>
              <a:t>Centro Nacional de Ciencia y </a:t>
            </a:r>
            <a:r>
              <a:rPr kumimoji="0" lang="en-US" sz="1800" b="0" i="0" u="none" strike="noStrike" kern="0" cap="none" spc="0" normalizeH="0" baseline="0" noProof="0" dirty="0" err="1" smtClean="0">
                <a:ln>
                  <a:noFill/>
                </a:ln>
                <a:solidFill>
                  <a:schemeClr val="bg1"/>
                </a:solidFill>
                <a:effectLst/>
                <a:uLnTx/>
                <a:uFillTx/>
                <a:latin typeface="+mn-lt"/>
                <a:ea typeface="+mn-ea"/>
                <a:cs typeface="+mn-cs"/>
              </a:rPr>
              <a:t>Tecnología</a:t>
            </a:r>
            <a:r>
              <a:rPr kumimoji="0" lang="en-US" sz="1800" b="0" i="0" u="none" strike="noStrike" kern="0" cap="none" spc="0" normalizeH="0" baseline="0" noProof="0" dirty="0" smtClean="0">
                <a:ln>
                  <a:noFill/>
                </a:ln>
                <a:solidFill>
                  <a:schemeClr val="bg1"/>
                </a:solidFill>
                <a:effectLst/>
                <a:uLnTx/>
                <a:uFillTx/>
                <a:latin typeface="+mn-lt"/>
                <a:ea typeface="+mn-ea"/>
                <a:cs typeface="+mn-cs"/>
              </a:rPr>
              <a:t> de </a:t>
            </a:r>
            <a:r>
              <a:rPr kumimoji="0" lang="en-US" sz="1800" b="0" i="0" u="none" strike="noStrike" kern="0" cap="none" spc="0" normalizeH="0" baseline="0" noProof="0" dirty="0" err="1" smtClean="0">
                <a:ln>
                  <a:noFill/>
                </a:ln>
                <a:solidFill>
                  <a:schemeClr val="bg1"/>
                </a:solidFill>
                <a:effectLst/>
                <a:uLnTx/>
                <a:uFillTx/>
                <a:latin typeface="+mn-lt"/>
                <a:ea typeface="+mn-ea"/>
                <a:cs typeface="+mn-cs"/>
              </a:rPr>
              <a:t>Alimentos</a:t>
            </a:r>
            <a:r>
              <a:rPr kumimoji="0" lang="en-US" sz="1800" b="0" i="0" u="none" strike="noStrike" kern="0" cap="none" spc="0" normalizeH="0" baseline="0" noProof="0" dirty="0" smtClean="0">
                <a:ln>
                  <a:noFill/>
                </a:ln>
                <a:solidFill>
                  <a:schemeClr val="bg1"/>
                </a:solidFill>
                <a:effectLst/>
                <a:uLnTx/>
                <a:uFillTx/>
                <a:latin typeface="+mn-lt"/>
                <a:ea typeface="+mn-ea"/>
                <a:cs typeface="+mn-cs"/>
              </a:rPr>
              <a:t>  CITA</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1"/>
                </a:solidFill>
                <a:effectLst/>
                <a:uLnTx/>
                <a:uFillTx/>
                <a:latin typeface="+mn-lt"/>
                <a:ea typeface="+mn-ea"/>
                <a:cs typeface="+mn-cs"/>
              </a:rPr>
              <a:t>Centro de Investigación en </a:t>
            </a:r>
            <a:r>
              <a:rPr kumimoji="0" lang="en-US" sz="1800" b="0" i="0" u="none" strike="noStrike" kern="0" cap="none" spc="0" normalizeH="0" baseline="0" noProof="0" dirty="0" err="1" smtClean="0">
                <a:ln>
                  <a:noFill/>
                </a:ln>
                <a:solidFill>
                  <a:schemeClr val="bg1"/>
                </a:solidFill>
                <a:effectLst/>
                <a:uLnTx/>
                <a:uFillTx/>
                <a:latin typeface="+mn-lt"/>
                <a:ea typeface="+mn-ea"/>
                <a:cs typeface="+mn-cs"/>
              </a:rPr>
              <a:t>Protección</a:t>
            </a:r>
            <a:r>
              <a:rPr kumimoji="0" lang="en-US" sz="1800" b="0" i="0" u="none" strike="noStrike" kern="0" cap="none" spc="0" normalizeH="0" baseline="0" noProof="0" dirty="0" smtClean="0">
                <a:ln>
                  <a:noFill/>
                </a:ln>
                <a:solidFill>
                  <a:schemeClr val="bg1"/>
                </a:solidFill>
                <a:effectLst/>
                <a:uLnTx/>
                <a:uFillTx/>
                <a:latin typeface="+mn-lt"/>
                <a:ea typeface="+mn-ea"/>
                <a:cs typeface="+mn-cs"/>
              </a:rPr>
              <a:t> de </a:t>
            </a:r>
            <a:r>
              <a:rPr kumimoji="0" lang="en-US" sz="1800" b="0" i="0" u="none" strike="noStrike" kern="0" cap="none" spc="0" normalizeH="0" baseline="0" noProof="0" dirty="0" err="1" smtClean="0">
                <a:ln>
                  <a:noFill/>
                </a:ln>
                <a:solidFill>
                  <a:schemeClr val="bg1"/>
                </a:solidFill>
                <a:effectLst/>
                <a:uLnTx/>
                <a:uFillTx/>
                <a:latin typeface="+mn-lt"/>
                <a:ea typeface="+mn-ea"/>
                <a:cs typeface="+mn-cs"/>
              </a:rPr>
              <a:t>Cultivos</a:t>
            </a:r>
            <a:r>
              <a:rPr kumimoji="0" lang="en-US" sz="1800" b="0" i="0" u="none" strike="noStrike" kern="0" cap="none" spc="0" normalizeH="0" baseline="0" noProof="0" dirty="0" smtClean="0">
                <a:ln>
                  <a:noFill/>
                </a:ln>
                <a:solidFill>
                  <a:schemeClr val="bg1"/>
                </a:solidFill>
                <a:effectLst/>
                <a:uLnTx/>
                <a:uFillTx/>
                <a:latin typeface="+mn-lt"/>
                <a:ea typeface="+mn-ea"/>
                <a:cs typeface="+mn-cs"/>
              </a:rPr>
              <a:t>  CIPROC</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1"/>
                </a:solidFill>
                <a:effectLst/>
                <a:uLnTx/>
                <a:uFillTx/>
                <a:latin typeface="+mn-lt"/>
                <a:ea typeface="+mn-ea"/>
                <a:cs typeface="+mn-cs"/>
              </a:rPr>
              <a:t>Centro de Investigación en </a:t>
            </a:r>
            <a:r>
              <a:rPr kumimoji="0" lang="en-US" sz="1800" b="0" i="0" u="none" strike="noStrike" kern="0" cap="none" spc="0" normalizeH="0" baseline="0" noProof="0" dirty="0" err="1" smtClean="0">
                <a:ln>
                  <a:noFill/>
                </a:ln>
                <a:solidFill>
                  <a:schemeClr val="bg1"/>
                </a:solidFill>
                <a:effectLst/>
                <a:uLnTx/>
                <a:uFillTx/>
                <a:latin typeface="+mn-lt"/>
                <a:ea typeface="+mn-ea"/>
                <a:cs typeface="+mn-cs"/>
              </a:rPr>
              <a:t>Granos</a:t>
            </a:r>
            <a:r>
              <a:rPr kumimoji="0" lang="en-US" sz="1800" b="0" i="0" u="none" strike="noStrike" kern="0" cap="none" spc="0" normalizeH="0" baseline="0" noProof="0" dirty="0" smtClean="0">
                <a:ln>
                  <a:noFill/>
                </a:ln>
                <a:solidFill>
                  <a:schemeClr val="bg1"/>
                </a:solidFill>
                <a:effectLst/>
                <a:uLnTx/>
                <a:uFillTx/>
                <a:latin typeface="+mn-lt"/>
                <a:ea typeface="+mn-ea"/>
                <a:cs typeface="+mn-cs"/>
              </a:rPr>
              <a:t> y </a:t>
            </a:r>
            <a:r>
              <a:rPr kumimoji="0" lang="en-US" sz="1800" b="0" i="0" u="none" strike="noStrike" kern="0" cap="none" spc="0" normalizeH="0" baseline="0" noProof="0" dirty="0" err="1" smtClean="0">
                <a:ln>
                  <a:noFill/>
                </a:ln>
                <a:solidFill>
                  <a:schemeClr val="bg1"/>
                </a:solidFill>
                <a:effectLst/>
                <a:uLnTx/>
                <a:uFillTx/>
                <a:latin typeface="+mn-lt"/>
                <a:ea typeface="+mn-ea"/>
                <a:cs typeface="+mn-cs"/>
              </a:rPr>
              <a:t>Semillas</a:t>
            </a:r>
            <a:r>
              <a:rPr kumimoji="0" lang="en-US" sz="1800" b="0" i="0" u="none" strike="noStrike" kern="0" cap="none" spc="0" normalizeH="0" baseline="0" noProof="0" dirty="0" smtClean="0">
                <a:ln>
                  <a:noFill/>
                </a:ln>
                <a:solidFill>
                  <a:schemeClr val="bg1"/>
                </a:solidFill>
                <a:effectLst/>
                <a:uLnTx/>
                <a:uFillTx/>
                <a:latin typeface="+mn-lt"/>
                <a:ea typeface="+mn-ea"/>
                <a:cs typeface="+mn-cs"/>
              </a:rPr>
              <a:t>  CIGRAS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1"/>
                </a:solidFill>
                <a:effectLst/>
                <a:uLnTx/>
                <a:uFillTx/>
                <a:latin typeface="+mn-lt"/>
                <a:ea typeface="+mn-ea"/>
                <a:cs typeface="+mn-cs"/>
              </a:rPr>
              <a:t>Centro de Investigación en Nutrición Animal  CINA</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r>
              <a:rPr kumimoji="0" lang="en-US" sz="1800" b="0" i="0" u="none" strike="noStrike" kern="0" cap="none" spc="0" normalizeH="0" baseline="0" noProof="0" dirty="0" smtClean="0">
                <a:ln>
                  <a:noFill/>
                </a:ln>
                <a:solidFill>
                  <a:schemeClr val="bg1"/>
                </a:solidFill>
                <a:effectLst/>
                <a:uLnTx/>
                <a:uFillTx/>
                <a:latin typeface="+mn-lt"/>
                <a:ea typeface="+mn-ea"/>
                <a:cs typeface="+mn-cs"/>
              </a:rPr>
              <a:t>Centro de Investigación en Economía </a:t>
            </a:r>
            <a:r>
              <a:rPr kumimoji="0" lang="en-US" sz="1800" b="0" i="0" u="none" strike="noStrike" kern="0" cap="none" spc="0" normalizeH="0" baseline="0" noProof="0" dirty="0" err="1" smtClean="0">
                <a:ln>
                  <a:noFill/>
                </a:ln>
                <a:solidFill>
                  <a:schemeClr val="bg1"/>
                </a:solidFill>
                <a:effectLst/>
                <a:uLnTx/>
                <a:uFillTx/>
                <a:latin typeface="+mn-lt"/>
                <a:ea typeface="+mn-ea"/>
                <a:cs typeface="+mn-cs"/>
              </a:rPr>
              <a:t>Agrícola</a:t>
            </a:r>
            <a:r>
              <a:rPr kumimoji="0" lang="en-US" sz="1800" b="0" i="0" u="none" strike="noStrike" kern="0" cap="none" spc="0" normalizeH="0" baseline="0" noProof="0" dirty="0" smtClean="0">
                <a:ln>
                  <a:noFill/>
                </a:ln>
                <a:solidFill>
                  <a:schemeClr val="bg1"/>
                </a:solidFill>
                <a:effectLst/>
                <a:uLnTx/>
                <a:uFillTx/>
                <a:latin typeface="+mn-lt"/>
                <a:ea typeface="+mn-ea"/>
                <a:cs typeface="+mn-cs"/>
              </a:rPr>
              <a:t> y </a:t>
            </a:r>
            <a:r>
              <a:rPr kumimoji="0" lang="en-US" sz="1800" b="0" i="0" u="none" strike="noStrike" kern="0" cap="none" spc="0" normalizeH="0" baseline="0" noProof="0" dirty="0" err="1" smtClean="0">
                <a:ln>
                  <a:noFill/>
                </a:ln>
                <a:solidFill>
                  <a:schemeClr val="bg1"/>
                </a:solidFill>
                <a:effectLst/>
                <a:uLnTx/>
                <a:uFillTx/>
                <a:latin typeface="+mn-lt"/>
                <a:ea typeface="+mn-ea"/>
                <a:cs typeface="+mn-cs"/>
              </a:rPr>
              <a:t>Desarrollo</a:t>
            </a:r>
            <a:r>
              <a:rPr kumimoji="0" lang="en-US" sz="1800" b="0" i="0" u="none" strike="noStrike" kern="0" cap="none" spc="0" normalizeH="0" baseline="0" noProof="0" dirty="0" smtClean="0">
                <a:ln>
                  <a:noFill/>
                </a:ln>
                <a:solidFill>
                  <a:schemeClr val="bg1"/>
                </a:solidFill>
                <a:effectLst/>
                <a:uLnTx/>
                <a:uFillTx/>
                <a:latin typeface="+mn-lt"/>
                <a:ea typeface="+mn-ea"/>
                <a:cs typeface="+mn-cs"/>
              </a:rPr>
              <a:t> </a:t>
            </a:r>
            <a:r>
              <a:rPr kumimoji="0" lang="en-US" sz="1800" b="0" i="0" u="none" strike="noStrike" kern="0" cap="none" spc="0" normalizeH="0" baseline="0" noProof="0" dirty="0" err="1" smtClean="0">
                <a:ln>
                  <a:noFill/>
                </a:ln>
                <a:solidFill>
                  <a:schemeClr val="bg1"/>
                </a:solidFill>
                <a:effectLst/>
                <a:uLnTx/>
                <a:uFillTx/>
                <a:latin typeface="+mn-lt"/>
                <a:ea typeface="+mn-ea"/>
                <a:cs typeface="+mn-cs"/>
              </a:rPr>
              <a:t>Agroempresarial</a:t>
            </a:r>
            <a:r>
              <a:rPr kumimoji="0" lang="en-US" sz="1800" b="0" i="0" u="none" strike="noStrike" kern="0" cap="none" spc="0" normalizeH="0" baseline="0" noProof="0" dirty="0" smtClean="0">
                <a:ln>
                  <a:noFill/>
                </a:ln>
                <a:solidFill>
                  <a:schemeClr val="bg1"/>
                </a:solidFill>
                <a:effectLst/>
                <a:uLnTx/>
                <a:uFillTx/>
                <a:latin typeface="+mn-lt"/>
                <a:ea typeface="+mn-ea"/>
                <a:cs typeface="+mn-cs"/>
              </a:rPr>
              <a:t>   CIEDA</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n-US" sz="18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s-ES" sz="1800"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6" name="Picture 5" descr="feria-maiz.jpg"/>
          <p:cNvPicPr>
            <a:picLocks noGrp="1" noChangeAspect="1" noChangeArrowheads="1"/>
          </p:cNvPicPr>
          <p:nvPr>
            <p:ph sz="quarter" idx="4294967295"/>
          </p:nvPr>
        </p:nvPicPr>
        <p:blipFill>
          <a:blip r:embed="rId3" cstate="print"/>
          <a:srcRect/>
          <a:stretch>
            <a:fillRect/>
          </a:stretch>
        </p:blipFill>
        <p:spPr bwMode="auto">
          <a:xfrm>
            <a:off x="7164288" y="1772816"/>
            <a:ext cx="1466087" cy="2029966"/>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11" descr="actividad-pinera.jpg"/>
          <p:cNvPicPr>
            <a:picLocks noGrp="1" noChangeAspect="1" noChangeArrowheads="1"/>
          </p:cNvPicPr>
          <p:nvPr>
            <p:ph sz="quarter" idx="4294967295"/>
          </p:nvPr>
        </p:nvPicPr>
        <p:blipFill>
          <a:blip r:embed="rId4" cstate="print"/>
          <a:srcRect/>
          <a:stretch>
            <a:fillRect/>
          </a:stretch>
        </p:blipFill>
        <p:spPr bwMode="auto">
          <a:xfrm>
            <a:off x="6372201" y="4293096"/>
            <a:ext cx="1622452" cy="1971551"/>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6"/>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4" name="Rectangle 2"/>
          <p:cNvSpPr>
            <a:spLocks noGrp="1" noChangeArrowheads="1"/>
          </p:cNvSpPr>
          <p:nvPr>
            <p:ph type="title"/>
          </p:nvPr>
        </p:nvSpPr>
        <p:spPr>
          <a:xfrm>
            <a:off x="2268538" y="836613"/>
            <a:ext cx="4823742" cy="1008211"/>
          </a:xfrm>
        </p:spPr>
        <p:txBody>
          <a:bodyPr/>
          <a:lstStyle/>
          <a:p>
            <a:pPr eaLnBrk="1" hangingPunct="1"/>
            <a:r>
              <a:rPr lang="en-US" sz="4000" dirty="0" smtClean="0">
                <a:solidFill>
                  <a:srgbClr val="FFFF00"/>
                </a:solidFill>
              </a:rPr>
              <a:t>Ciencias Básicas</a:t>
            </a:r>
            <a:endParaRPr lang="es-ES" sz="4000" dirty="0" smtClean="0">
              <a:solidFill>
                <a:srgbClr val="FFFF00"/>
              </a:solidFill>
            </a:endParaRPr>
          </a:p>
        </p:txBody>
      </p:sp>
      <p:sp>
        <p:nvSpPr>
          <p:cNvPr id="5" name="Rectangle 3"/>
          <p:cNvSpPr txBox="1">
            <a:spLocks noChangeArrowheads="1"/>
          </p:cNvSpPr>
          <p:nvPr/>
        </p:nvSpPr>
        <p:spPr bwMode="auto">
          <a:xfrm>
            <a:off x="467544" y="1988840"/>
            <a:ext cx="5400972" cy="410403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Investigación en Ciencia e Ingerniería de Materiales   CICIMA</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Investigaciones Geofísicas  CIGEFI</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Investigación en Biología Celular  y Molecular   CIBCM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Investigación en Ciencias Geológicas  CIG</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Investigación en Ciencias Atómicas, Nucleares y Moleculares  CICANUM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Investigación en Biología Marina  y Limnología  CIMAR</a:t>
            </a:r>
          </a:p>
        </p:txBody>
      </p:sp>
      <p:pic>
        <p:nvPicPr>
          <p:cNvPr id="6" name="Picture 17" descr="Grupo_del_Taller_GlobVolcano_en_Arenal__2__Jul_2009"/>
          <p:cNvPicPr>
            <a:picLocks noGrp="1" noChangeAspect="1" noChangeArrowheads="1"/>
          </p:cNvPicPr>
          <p:nvPr>
            <p:ph sz="quarter" idx="4294967295"/>
          </p:nvPr>
        </p:nvPicPr>
        <p:blipFill>
          <a:blip r:embed="rId3" cstate="print"/>
          <a:srcRect/>
          <a:stretch>
            <a:fillRect/>
          </a:stretch>
        </p:blipFill>
        <p:spPr bwMode="auto">
          <a:xfrm>
            <a:off x="6366508" y="4076700"/>
            <a:ext cx="2021842" cy="1584548"/>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pic>
        <p:nvPicPr>
          <p:cNvPr id="7" name="Picture 2"/>
          <p:cNvPicPr>
            <a:picLocks noChangeAspect="1" noChangeArrowheads="1"/>
          </p:cNvPicPr>
          <p:nvPr/>
        </p:nvPicPr>
        <p:blipFill>
          <a:blip r:embed="rId4" cstate="print"/>
          <a:srcRect/>
          <a:stretch>
            <a:fillRect/>
          </a:stretch>
        </p:blipFill>
        <p:spPr bwMode="auto">
          <a:xfrm>
            <a:off x="6011863" y="1773238"/>
            <a:ext cx="2700337" cy="2003425"/>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3" name="Rectangle 5"/>
          <p:cNvSpPr>
            <a:spLocks noGrp="1" noChangeArrowheads="1"/>
          </p:cNvSpPr>
          <p:nvPr>
            <p:ph type="title"/>
          </p:nvPr>
        </p:nvSpPr>
        <p:spPr>
          <a:xfrm>
            <a:off x="1979166" y="980058"/>
            <a:ext cx="4681066" cy="936774"/>
          </a:xfrm>
        </p:spPr>
        <p:txBody>
          <a:bodyPr/>
          <a:lstStyle/>
          <a:p>
            <a:pPr eaLnBrk="1" hangingPunct="1"/>
            <a:r>
              <a:rPr lang="es-MX" sz="4000" dirty="0" smtClean="0">
                <a:solidFill>
                  <a:srgbClr val="FFFF66"/>
                </a:solidFill>
              </a:rPr>
              <a:t>Ciencias Básicas</a:t>
            </a:r>
            <a:endParaRPr lang="es-ES" sz="4000" dirty="0" smtClean="0">
              <a:solidFill>
                <a:srgbClr val="FFFF66"/>
              </a:solidFill>
            </a:endParaRPr>
          </a:p>
        </p:txBody>
      </p:sp>
      <p:sp>
        <p:nvSpPr>
          <p:cNvPr id="4" name="Rectangle 3"/>
          <p:cNvSpPr txBox="1">
            <a:spLocks noChangeArrowheads="1"/>
          </p:cNvSpPr>
          <p:nvPr/>
        </p:nvSpPr>
        <p:spPr bwMode="auto">
          <a:xfrm>
            <a:off x="539552" y="2132856"/>
            <a:ext cx="5616996" cy="403202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Investigación en Contaminación Ambiental CICA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Investigación en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Energía</a:t>
            </a:r>
            <a:r>
              <a:rPr kumimoji="0" lang="en-US" sz="2000" b="0" i="0" u="none" strike="noStrike" kern="0" cap="none" spc="0" normalizeH="0" baseline="0" noProof="0" dirty="0" smtClean="0">
                <a:ln>
                  <a:noFill/>
                </a:ln>
                <a:solidFill>
                  <a:schemeClr val="bg1"/>
                </a:solidFill>
                <a:effectLst/>
                <a:uLnTx/>
                <a:uFillTx/>
                <a:latin typeface="+mn-lt"/>
                <a:ea typeface="+mn-ea"/>
                <a:cs typeface="+mn-cs"/>
              </a:rPr>
              <a:t> Química y Electroquímica CELEQ  </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Investigación en Productos Naturales  CIPRONA</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Investigaciones Espaciales   CINESPA</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Investigación en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Matemática</a:t>
            </a:r>
            <a:r>
              <a:rPr kumimoji="0" lang="en-US" sz="2000" b="0" i="0" u="none" strike="noStrike" kern="0" cap="none" spc="0" normalizeH="0" baseline="0" noProof="0" dirty="0" smtClean="0">
                <a:ln>
                  <a:noFill/>
                </a:ln>
                <a:solidFill>
                  <a:schemeClr val="bg1"/>
                </a:solidFill>
                <a:effectLst/>
                <a:uLnTx/>
                <a:uFillTx/>
                <a:latin typeface="+mn-lt"/>
                <a:ea typeface="+mn-ea"/>
                <a:cs typeface="+mn-cs"/>
              </a:rPr>
              <a:t> y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      Metamatemática CIMM</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Centro de Investigación en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Matemática</a:t>
            </a:r>
            <a:r>
              <a:rPr kumimoji="0" lang="en-US" sz="2000" b="0" i="0" u="none" strike="noStrike" kern="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base" latinLnBrk="0" hangingPunct="1">
              <a:lnSpc>
                <a:spcPct val="90000"/>
              </a:lnSpc>
              <a:spcBef>
                <a:spcPct val="2000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Pura</a:t>
            </a:r>
            <a:r>
              <a:rPr kumimoji="0" lang="en-US" sz="2000" b="0" i="0" u="none" strike="noStrike" kern="0" cap="none" spc="0" normalizeH="0" baseline="0" noProof="0" dirty="0" smtClean="0">
                <a:ln>
                  <a:noFill/>
                </a:ln>
                <a:solidFill>
                  <a:schemeClr val="bg1"/>
                </a:solidFill>
                <a:effectLst/>
                <a:uLnTx/>
                <a:uFillTx/>
                <a:latin typeface="+mn-lt"/>
                <a:ea typeface="+mn-ea"/>
                <a:cs typeface="+mn-cs"/>
              </a:rPr>
              <a:t> y </a:t>
            </a:r>
            <a:r>
              <a:rPr kumimoji="0" lang="en-US" sz="2000" b="0" i="0" u="none" strike="noStrike" kern="0" cap="none" spc="0" normalizeH="0" baseline="0" noProof="0" dirty="0" err="1" smtClean="0">
                <a:ln>
                  <a:noFill/>
                </a:ln>
                <a:solidFill>
                  <a:schemeClr val="bg1"/>
                </a:solidFill>
                <a:effectLst/>
                <a:uLnTx/>
                <a:uFillTx/>
                <a:latin typeface="+mn-lt"/>
                <a:ea typeface="+mn-ea"/>
                <a:cs typeface="+mn-cs"/>
              </a:rPr>
              <a:t>Aplicada</a:t>
            </a:r>
            <a:r>
              <a:rPr kumimoji="0" lang="en-US" sz="2000" b="0" i="0" u="none" strike="noStrike" kern="0" cap="none" spc="0" normalizeH="0" baseline="0" noProof="0" dirty="0" smtClean="0">
                <a:ln>
                  <a:noFill/>
                </a:ln>
                <a:solidFill>
                  <a:schemeClr val="bg1"/>
                </a:solidFill>
                <a:effectLst/>
                <a:uLnTx/>
                <a:uFillTx/>
                <a:latin typeface="+mn-lt"/>
                <a:ea typeface="+mn-ea"/>
                <a:cs typeface="+mn-cs"/>
              </a:rPr>
              <a:t>   CIMPA</a:t>
            </a: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s-ES" sz="2000"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90000"/>
              </a:lnSpc>
              <a:spcBef>
                <a:spcPct val="20000"/>
              </a:spcBef>
              <a:spcAft>
                <a:spcPct val="0"/>
              </a:spcAft>
              <a:buClrTx/>
              <a:buSzTx/>
              <a:buFontTx/>
              <a:buChar char="•"/>
              <a:tabLst/>
              <a:defRPr/>
            </a:pPr>
            <a:endParaRPr kumimoji="0" lang="es-ES" sz="2000"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5" name="Picture 26" descr="Foto-1-CENIBiot__Aug_2009"/>
          <p:cNvPicPr>
            <a:picLocks noGrp="1" noChangeAspect="1" noChangeArrowheads="1"/>
          </p:cNvPicPr>
          <p:nvPr>
            <p:ph sz="quarter" idx="4294967295"/>
          </p:nvPr>
        </p:nvPicPr>
        <p:blipFill>
          <a:blip r:embed="rId3" cstate="print"/>
          <a:srcRect/>
          <a:stretch>
            <a:fillRect/>
          </a:stretch>
        </p:blipFill>
        <p:spPr bwMode="auto">
          <a:xfrm>
            <a:off x="5724128" y="2705874"/>
            <a:ext cx="3240360" cy="2166129"/>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
        <p:nvSpPr>
          <p:cNvPr id="6" name="Rectangle 11"/>
          <p:cNvSpPr>
            <a:spLocks noChangeArrowheads="1"/>
          </p:cNvSpPr>
          <p:nvPr/>
        </p:nvSpPr>
        <p:spPr bwMode="auto">
          <a:xfrm>
            <a:off x="7164288" y="4941168"/>
            <a:ext cx="779462" cy="244475"/>
          </a:xfrm>
          <a:prstGeom prst="rect">
            <a:avLst/>
          </a:prstGeom>
          <a:noFill/>
          <a:ln w="9525">
            <a:noFill/>
            <a:miter lim="800000"/>
            <a:headEnd/>
            <a:tailEnd/>
          </a:ln>
        </p:spPr>
        <p:txBody>
          <a:bodyPr wrap="none">
            <a:spAutoFit/>
          </a:bodyPr>
          <a:lstStyle/>
          <a:p>
            <a:pPr>
              <a:spcBef>
                <a:spcPct val="50000"/>
              </a:spcBef>
            </a:pPr>
            <a:r>
              <a:rPr lang="es-MX" sz="1000" dirty="0">
                <a:solidFill>
                  <a:schemeClr val="bg1"/>
                </a:solidFill>
              </a:rPr>
              <a:t>Foto: .G.I. </a:t>
            </a:r>
            <a:endParaRPr lang="es-ES" sz="1000" dirty="0">
              <a:solidFill>
                <a:schemeClr val="bg1"/>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500"/>
                                  </p:stCondLst>
                                  <p:childTnLst>
                                    <p:set>
                                      <p:cBhvr>
                                        <p:cTn id="6" dur="1" fill="hold">
                                          <p:stCondLst>
                                            <p:cond delay="0"/>
                                          </p:stCondLst>
                                        </p:cTn>
                                        <p:tgtEl>
                                          <p:spTgt spid="4"/>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4" name="Rectangle 2"/>
          <p:cNvSpPr>
            <a:spLocks noGrp="1" noChangeArrowheads="1"/>
          </p:cNvSpPr>
          <p:nvPr>
            <p:ph type="title"/>
          </p:nvPr>
        </p:nvSpPr>
        <p:spPr>
          <a:xfrm>
            <a:off x="468313" y="1196975"/>
            <a:ext cx="8229600" cy="792163"/>
          </a:xfrm>
        </p:spPr>
        <p:txBody>
          <a:bodyPr/>
          <a:lstStyle/>
          <a:p>
            <a:pPr eaLnBrk="1" hangingPunct="1"/>
            <a:r>
              <a:rPr lang="es-MX" sz="2800" dirty="0" smtClean="0">
                <a:solidFill>
                  <a:srgbClr val="FFFF00"/>
                </a:solidFill>
              </a:rPr>
              <a:t>Número de Proyectos por Sub-actividad  2010</a:t>
            </a:r>
            <a:br>
              <a:rPr lang="es-MX" sz="2800" dirty="0" smtClean="0">
                <a:solidFill>
                  <a:srgbClr val="FFFF00"/>
                </a:solidFill>
              </a:rPr>
            </a:br>
            <a:endParaRPr lang="es-ES" sz="2800" dirty="0" smtClean="0">
              <a:solidFill>
                <a:srgbClr val="FFFF00"/>
              </a:solidFill>
            </a:endParaRPr>
          </a:p>
        </p:txBody>
      </p:sp>
      <p:graphicFrame>
        <p:nvGraphicFramePr>
          <p:cNvPr id="5" name="Group 83"/>
          <p:cNvGraphicFramePr>
            <a:graphicFrameLocks noGrp="1"/>
          </p:cNvGraphicFramePr>
          <p:nvPr>
            <p:ph idx="1"/>
          </p:nvPr>
        </p:nvGraphicFramePr>
        <p:xfrm>
          <a:off x="971600" y="1700807"/>
          <a:ext cx="7200800" cy="4968556"/>
        </p:xfrm>
        <a:graphic>
          <a:graphicData uri="http://schemas.openxmlformats.org/drawingml/2006/table">
            <a:tbl>
              <a:tblPr/>
              <a:tblGrid>
                <a:gridCol w="1576919"/>
                <a:gridCol w="1303051"/>
                <a:gridCol w="1371083"/>
                <a:gridCol w="1646695"/>
                <a:gridCol w="1303052"/>
              </a:tblGrid>
              <a:tr h="35602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AREA </a:t>
                      </a:r>
                      <a:endParaRPr kumimoji="0" lang="es-E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INVEST.</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INVEST.</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INVEST.</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TOTALES </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31217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ACADEMICA</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BASICA</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APLICADA</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TECNOLOGICA</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Arial" charset="0"/>
                        </a:rPr>
                        <a:t> </a:t>
                      </a:r>
                      <a:endParaRPr kumimoji="0" lang="es-ES" sz="1200" b="1" i="0" u="none" strike="noStrike" cap="none" normalizeH="0" baseline="0" dirty="0" smtClean="0">
                        <a:ln>
                          <a:noFill/>
                        </a:ln>
                        <a:solidFill>
                          <a:schemeClr val="tx1"/>
                        </a:solidFill>
                        <a:effectLst/>
                        <a:latin typeface="Arial"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4577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Artes y Letras</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69</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8</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0</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77</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5599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C. Básicas</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198</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57</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Times New Roman" pitchFamily="18" charset="0"/>
                        </a:rPr>
                        <a:t>2</a:t>
                      </a:r>
                      <a:endParaRPr kumimoji="0" lang="es-E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257</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5599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C. Sociales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151</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48</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0</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Times New Roman" pitchFamily="18" charset="0"/>
                        </a:rPr>
                        <a:t>199</a:t>
                      </a:r>
                      <a:endParaRPr kumimoji="0" lang="es-E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1912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Ingeniería y </a:t>
                      </a:r>
                    </a:p>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Arquitectura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22</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34</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11</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67</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5599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Salud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90</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62</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7</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Times New Roman" pitchFamily="18" charset="0"/>
                        </a:rPr>
                        <a:t>159</a:t>
                      </a:r>
                      <a:endParaRPr kumimoji="0" lang="es-E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3666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C. Agroalimentarias</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46</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106</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20</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172</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05098">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Sedes Regionales</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44</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13</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0</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57</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5599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Otras Áreas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0</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0</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1</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Times New Roman" pitchFamily="18" charset="0"/>
                        </a:rPr>
                        <a:t>1</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457746">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TOTALES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620</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328</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41</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989</a:t>
                      </a:r>
                      <a:endParaRPr kumimoji="0" lang="es-E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3" name="Rectangle 2"/>
          <p:cNvSpPr>
            <a:spLocks noGrp="1" noChangeArrowheads="1"/>
          </p:cNvSpPr>
          <p:nvPr>
            <p:ph type="title"/>
          </p:nvPr>
        </p:nvSpPr>
        <p:spPr>
          <a:xfrm>
            <a:off x="468313" y="1125538"/>
            <a:ext cx="8229600" cy="647700"/>
          </a:xfrm>
        </p:spPr>
        <p:txBody>
          <a:bodyPr/>
          <a:lstStyle/>
          <a:p>
            <a:pPr eaLnBrk="1" hangingPunct="1"/>
            <a:r>
              <a:rPr lang="es-MX" sz="2800" dirty="0" smtClean="0">
                <a:solidFill>
                  <a:srgbClr val="FFFF00"/>
                </a:solidFill>
              </a:rPr>
              <a:t>Número de Proyectos por Sub-actividad    2010</a:t>
            </a:r>
            <a:endParaRPr lang="es-ES" sz="2800" dirty="0" smtClean="0">
              <a:solidFill>
                <a:srgbClr val="FFFF00"/>
              </a:solidFill>
            </a:endParaRPr>
          </a:p>
        </p:txBody>
      </p:sp>
      <p:graphicFrame>
        <p:nvGraphicFramePr>
          <p:cNvPr id="4" name="Group 313"/>
          <p:cNvGraphicFramePr>
            <a:graphicFrameLocks noGrp="1"/>
          </p:cNvGraphicFramePr>
          <p:nvPr>
            <p:ph idx="1"/>
          </p:nvPr>
        </p:nvGraphicFramePr>
        <p:xfrm>
          <a:off x="973014" y="1916682"/>
          <a:ext cx="7127378" cy="4536654"/>
        </p:xfrm>
        <a:graphic>
          <a:graphicData uri="http://schemas.openxmlformats.org/drawingml/2006/table">
            <a:tbl>
              <a:tblPr/>
              <a:tblGrid>
                <a:gridCol w="1610334"/>
                <a:gridCol w="1302800"/>
                <a:gridCol w="1703271"/>
                <a:gridCol w="1486983"/>
                <a:gridCol w="1023990"/>
              </a:tblGrid>
              <a:tr h="54995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AREA </a:t>
                      </a:r>
                      <a:endParaRPr kumimoji="0" lang="es-E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ACTIVIDADES</a:t>
                      </a:r>
                      <a:endParaRPr kumimoji="0" lang="es-E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PRESTACION  </a:t>
                      </a:r>
                      <a:endParaRPr kumimoji="0" lang="es-E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PROGRAMAS</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TOTALES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99CCFF"/>
                    </a:solidFill>
                  </a:tcPr>
                </a:tc>
              </a:tr>
              <a:tr h="333305">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ACADEMICA</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DE SERVICIOS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Arial" charset="0"/>
                        </a:rPr>
                        <a:t>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99CCFF"/>
                    </a:solidFill>
                  </a:tcPr>
                </a:tc>
              </a:tr>
              <a:tr h="3647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Artes y Letras</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15</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6</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22</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629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C. Básicas</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38</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26</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6</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70</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629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C. Sociales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60</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11</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23</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94</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6106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Ingeniería y</a:t>
                      </a:r>
                    </a:p>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 Arquitectura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10</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14</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7</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31</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61081">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Salud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11</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6</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11</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28</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54995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C. Agroalimentarias</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19</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19</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8</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46</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629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Sedes Regionales</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9</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5</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5</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19</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62932">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Otras Áreas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13</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9</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7</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29</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r h="364784">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TOTALES </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175</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91</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73</a:t>
                      </a:r>
                      <a:endParaRPr kumimoji="0" lang="es-ES" sz="1200" b="1"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339</a:t>
                      </a:r>
                      <a:endParaRPr kumimoji="0" lang="es-ES" sz="1200" b="1"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r>
            </a:tbl>
          </a:graphicData>
        </a:graphic>
      </p:graphicFrame>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3" name="Rectangle 2"/>
          <p:cNvSpPr>
            <a:spLocks noGrp="1" noChangeArrowheads="1"/>
          </p:cNvSpPr>
          <p:nvPr>
            <p:ph type="title"/>
          </p:nvPr>
        </p:nvSpPr>
        <p:spPr>
          <a:xfrm>
            <a:off x="179512" y="1052661"/>
            <a:ext cx="8784976" cy="792163"/>
          </a:xfrm>
        </p:spPr>
        <p:txBody>
          <a:bodyPr/>
          <a:lstStyle/>
          <a:p>
            <a:pPr eaLnBrk="1" hangingPunct="1"/>
            <a:r>
              <a:rPr lang="es-MX" sz="2800" dirty="0" smtClean="0">
                <a:solidFill>
                  <a:srgbClr val="FFFF00"/>
                </a:solidFill>
              </a:rPr>
              <a:t>Número de Investigadores </a:t>
            </a:r>
            <a:br>
              <a:rPr lang="es-MX" sz="2800" dirty="0" smtClean="0">
                <a:solidFill>
                  <a:srgbClr val="FFFF00"/>
                </a:solidFill>
              </a:rPr>
            </a:br>
            <a:r>
              <a:rPr lang="es-MX" sz="2800" dirty="0" smtClean="0">
                <a:solidFill>
                  <a:srgbClr val="FFFF00"/>
                </a:solidFill>
              </a:rPr>
              <a:t>por Grado y Género   2010</a:t>
            </a:r>
            <a:endParaRPr lang="es-ES" sz="2800" dirty="0" smtClean="0">
              <a:solidFill>
                <a:srgbClr val="FFFF00"/>
              </a:solidFill>
            </a:endParaRPr>
          </a:p>
        </p:txBody>
      </p:sp>
      <p:graphicFrame>
        <p:nvGraphicFramePr>
          <p:cNvPr id="4" name="Group 2367"/>
          <p:cNvGraphicFramePr>
            <a:graphicFrameLocks noGrp="1"/>
          </p:cNvGraphicFramePr>
          <p:nvPr>
            <p:ph idx="1"/>
          </p:nvPr>
        </p:nvGraphicFramePr>
        <p:xfrm>
          <a:off x="827586" y="1916831"/>
          <a:ext cx="7416822" cy="4716971"/>
        </p:xfrm>
        <a:graphic>
          <a:graphicData uri="http://schemas.openxmlformats.org/drawingml/2006/table">
            <a:tbl>
              <a:tblPr/>
              <a:tblGrid>
                <a:gridCol w="1211154"/>
                <a:gridCol w="533180"/>
                <a:gridCol w="882388"/>
                <a:gridCol w="804028"/>
                <a:gridCol w="780180"/>
                <a:gridCol w="773366"/>
                <a:gridCol w="885794"/>
                <a:gridCol w="773366"/>
                <a:gridCol w="773366"/>
              </a:tblGrid>
              <a:tr h="2829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rowSpan="2"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HOMBRES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rowSpan="2" hMerge="1">
                  <a:txBody>
                    <a:bodyPr/>
                    <a:lstStyle/>
                    <a:p>
                      <a:endParaRPr lang="es-CR"/>
                    </a:p>
                  </a:txBody>
                  <a:tcPr/>
                </a:tc>
                <a:tc rowSpan="2" hMerge="1">
                  <a:txBody>
                    <a:bodyPr/>
                    <a:lstStyle/>
                    <a:p>
                      <a:endParaRPr lang="es-CR"/>
                    </a:p>
                  </a:txBody>
                  <a:tcPr/>
                </a:tc>
                <a:tc rowSpan="2" hMerge="1">
                  <a:txBody>
                    <a:bodyPr/>
                    <a:lstStyle/>
                    <a:p>
                      <a:endParaRPr lang="es-CR"/>
                    </a:p>
                  </a:txBody>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Times New Roman" pitchFamily="18" charset="0"/>
                          <a:cs typeface="Times New Roman" pitchFamily="18" charset="0"/>
                        </a:rPr>
                        <a:t> </a:t>
                      </a:r>
                      <a:endParaRPr kumimoji="0" lang="es-ES" sz="1800" b="0" i="0" u="none" strike="noStrike" cap="none" normalizeH="0" baseline="0" dirty="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smtClean="0">
                          <a:ln>
                            <a:noFill/>
                          </a:ln>
                          <a:solidFill>
                            <a:schemeClr val="tx1"/>
                          </a:solidFill>
                          <a:effectLst/>
                          <a:latin typeface="Arial" charset="0"/>
                          <a:cs typeface="Arial"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0" i="0" u="none" strike="noStrike" cap="none" normalizeH="0" baseline="0" dirty="0" smtClean="0">
                          <a:ln>
                            <a:noFill/>
                          </a:ln>
                          <a:solidFill>
                            <a:schemeClr val="tx1"/>
                          </a:solidFill>
                          <a:effectLst/>
                          <a:latin typeface="Arial" charset="0"/>
                          <a:cs typeface="Arial" charset="0"/>
                        </a:rPr>
                        <a:t> </a:t>
                      </a:r>
                      <a:endParaRPr kumimoji="0" lang="es-ES" sz="1800" b="0" i="0" u="none" strike="noStrike" cap="none" normalizeH="0" baseline="0" dirty="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rgbClr val="FFCC99"/>
                    </a:solidFill>
                  </a:tcPr>
                </a:tc>
              </a:tr>
              <a:tr h="2829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AREA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lnTlToBr>
                      <a:noFill/>
                    </a:lnTlToBr>
                    <a:lnBlToTr>
                      <a:noFill/>
                    </a:lnBlToTr>
                    <a:solidFill>
                      <a:srgbClr val="FFCC99"/>
                    </a:solidFill>
                  </a:tcPr>
                </a:tc>
                <a:tc gridSpan="4" vMerge="1">
                  <a:txBody>
                    <a:bodyPr/>
                    <a:lstStyle/>
                    <a:p>
                      <a:endParaRPr lang="es-CR"/>
                    </a:p>
                  </a:txBody>
                  <a:tcPr/>
                </a:tc>
                <a:tc hMerge="1" vMerge="1">
                  <a:txBody>
                    <a:bodyPr/>
                    <a:lstStyle/>
                    <a:p>
                      <a:endParaRPr lang="es-CR"/>
                    </a:p>
                  </a:txBody>
                  <a:tcPr/>
                </a:tc>
                <a:tc hMerge="1" vMerge="1">
                  <a:txBody>
                    <a:bodyPr/>
                    <a:lstStyle/>
                    <a:p>
                      <a:endParaRPr lang="es-CR"/>
                    </a:p>
                  </a:txBody>
                  <a:tcPr/>
                </a:tc>
                <a:tc hMerge="1" vMerge="1">
                  <a:txBody>
                    <a:bodyPr/>
                    <a:lstStyle/>
                    <a:p>
                      <a:endParaRPr lang="es-CR"/>
                    </a:p>
                  </a:txBody>
                  <a:tcPr/>
                </a:tc>
                <a:tc gridSpan="4">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MUJERES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s-CR"/>
                    </a:p>
                  </a:txBody>
                  <a:tcPr/>
                </a:tc>
                <a:tc hMerge="1">
                  <a:txBody>
                    <a:bodyPr/>
                    <a:lstStyle/>
                    <a:p>
                      <a:endParaRPr lang="es-CR"/>
                    </a:p>
                  </a:txBody>
                  <a:tcPr/>
                </a:tc>
                <a:tc hMerge="1">
                  <a:txBody>
                    <a:bodyPr/>
                    <a:lstStyle/>
                    <a:p>
                      <a:endParaRPr lang="es-CR"/>
                    </a:p>
                  </a:txBody>
                  <a:tcPr/>
                </a:tc>
              </a:tr>
              <a:tr h="282959">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ACADEMICA</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LIC.</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MAG.</a:t>
                      </a:r>
                      <a:endParaRPr kumimoji="0" lang="es-E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PH.D.</a:t>
                      </a:r>
                      <a:endParaRPr kumimoji="0" lang="es-ES" sz="1800" b="0" i="0" u="none" strike="noStrike" cap="none" normalizeH="0" baseline="0" smtClean="0">
                        <a:ln>
                          <a:noFill/>
                        </a:ln>
                        <a:solidFill>
                          <a:schemeClr val="tx1"/>
                        </a:solidFill>
                        <a:effectLst/>
                        <a:latin typeface="Arial" charset="0"/>
                      </a:endParaRPr>
                    </a:p>
                  </a:txBody>
                  <a:tcPr anchor="b" horzOverflow="overflow">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Arial" charset="0"/>
                        </a:rPr>
                        <a:t>TOTAL </a:t>
                      </a:r>
                      <a:endParaRPr kumimoji="0" lang="es-ES" sz="1800" b="0" i="0" u="none" strike="noStrike" cap="none" normalizeH="0" baseline="0" smtClean="0">
                        <a:ln>
                          <a:noFill/>
                        </a:ln>
                        <a:solidFill>
                          <a:schemeClr val="tx1"/>
                        </a:solidFill>
                        <a:effectLst/>
                        <a:latin typeface="Arial" charset="0"/>
                      </a:endParaRPr>
                    </a:p>
                  </a:txBody>
                  <a:tcPr anchor="b" horzOverflow="overflow">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LIC.</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MAG.</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PH.D.</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000" b="1" i="0" u="none" strike="noStrike" cap="none" normalizeH="0" baseline="0" smtClean="0">
                          <a:ln>
                            <a:noFill/>
                          </a:ln>
                          <a:solidFill>
                            <a:schemeClr val="tx1"/>
                          </a:solidFill>
                          <a:effectLst/>
                          <a:latin typeface="Arial" charset="0"/>
                          <a:cs typeface="Times New Roman" pitchFamily="18" charset="0"/>
                        </a:rPr>
                        <a:t>TOTAL</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FFCC99"/>
                    </a:solidFill>
                  </a:tcPr>
                </a:tc>
              </a:tr>
              <a:tr h="3766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Artes y Letras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10</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17</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82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C. Básicas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53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104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20</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66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C. Sociales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85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110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715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Ingeniería y Arquitectura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82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Salud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75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53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108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660238">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Ciencias Agro-Alimentarias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85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61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471599">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Sedes Regionales</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22</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8262">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Otras Áreas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6</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9</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15</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r h="376624">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TOTALES </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FF"/>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183</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157</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134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ct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474</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33CC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201</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178</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smtClean="0">
                          <a:ln>
                            <a:noFill/>
                          </a:ln>
                          <a:solidFill>
                            <a:schemeClr val="tx1"/>
                          </a:solidFill>
                          <a:effectLst/>
                          <a:latin typeface="Arial" charset="0"/>
                          <a:cs typeface="Times New Roman" pitchFamily="18" charset="0"/>
                        </a:rPr>
                        <a:t>60</a:t>
                      </a:r>
                      <a:endParaRPr kumimoji="0" lang="es-ES" sz="1800" b="0" i="0" u="none" strike="noStrike" cap="none" normalizeH="0" baseline="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es-ES" sz="1200" b="1" i="0" u="none" strike="noStrike" cap="none" normalizeH="0" baseline="0" dirty="0" smtClean="0">
                          <a:ln>
                            <a:noFill/>
                          </a:ln>
                          <a:solidFill>
                            <a:schemeClr val="tx1"/>
                          </a:solidFill>
                          <a:effectLst/>
                          <a:latin typeface="Arial" charset="0"/>
                          <a:cs typeface="Times New Roman" pitchFamily="18" charset="0"/>
                        </a:rPr>
                        <a:t>439</a:t>
                      </a:r>
                      <a:endParaRPr kumimoji="0" lang="es-ES" sz="1800" b="0" i="0" u="none" strike="noStrike" cap="none" normalizeH="0" baseline="0" dirty="0" smtClean="0">
                        <a:ln>
                          <a:noFill/>
                        </a:ln>
                        <a:solidFill>
                          <a:schemeClr val="tx1"/>
                        </a:solidFill>
                        <a:effectLst/>
                        <a:latin typeface="Arial" charset="0"/>
                      </a:endParaRPr>
                    </a:p>
                  </a:txBody>
                  <a:tcPr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CCFFCC"/>
                    </a:solidFill>
                  </a:tcPr>
                </a:tc>
              </a:tr>
            </a:tbl>
          </a:graphicData>
        </a:graphic>
      </p:graphicFrame>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4" name="Rectangle 2"/>
          <p:cNvSpPr>
            <a:spLocks noGrp="1" noChangeArrowheads="1"/>
          </p:cNvSpPr>
          <p:nvPr>
            <p:ph type="title"/>
          </p:nvPr>
        </p:nvSpPr>
        <p:spPr>
          <a:xfrm>
            <a:off x="2339752" y="907951"/>
            <a:ext cx="6048375" cy="504825"/>
          </a:xfrm>
        </p:spPr>
        <p:txBody>
          <a:bodyPr/>
          <a:lstStyle/>
          <a:p>
            <a:pPr eaLnBrk="1" hangingPunct="1"/>
            <a:r>
              <a:rPr lang="en-US" sz="2800" dirty="0" smtClean="0">
                <a:solidFill>
                  <a:srgbClr val="FFFF00"/>
                </a:solidFill>
              </a:rPr>
              <a:t>Algunos logros institucionales</a:t>
            </a:r>
            <a:endParaRPr lang="es-ES" sz="2800" dirty="0" smtClean="0">
              <a:solidFill>
                <a:srgbClr val="FFFF00"/>
              </a:solidFill>
            </a:endParaRPr>
          </a:p>
        </p:txBody>
      </p:sp>
      <p:sp>
        <p:nvSpPr>
          <p:cNvPr id="5" name="Rectangle 3"/>
          <p:cNvSpPr txBox="1">
            <a:spLocks noChangeArrowheads="1"/>
          </p:cNvSpPr>
          <p:nvPr/>
        </p:nvSpPr>
        <p:spPr bwMode="auto">
          <a:xfrm>
            <a:off x="539552" y="1772816"/>
            <a:ext cx="5760640"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Aporta el 78</a:t>
            </a:r>
            <a:r>
              <a:rPr kumimoji="0" lang="es-MX" sz="2000" b="0" i="0" u="none" strike="noStrike" kern="0" cap="none" spc="0" normalizeH="0" baseline="0" noProof="0" dirty="0" smtClean="0">
                <a:ln>
                  <a:noFill/>
                </a:ln>
                <a:solidFill>
                  <a:schemeClr val="bg1"/>
                </a:solidFill>
                <a:effectLst/>
                <a:uLnTx/>
                <a:uFillTx/>
                <a:latin typeface="+mn-lt"/>
                <a:ea typeface="+mn-ea"/>
                <a:cs typeface="+mn-cs"/>
              </a:rPr>
              <a:t>% </a:t>
            </a:r>
            <a:r>
              <a:rPr kumimoji="0" lang="en-US" sz="2000" b="0" i="0" u="none" strike="noStrike" kern="0" cap="none" spc="0" normalizeH="0" baseline="0" noProof="0" dirty="0" smtClean="0">
                <a:ln>
                  <a:noFill/>
                </a:ln>
                <a:solidFill>
                  <a:schemeClr val="bg1"/>
                </a:solidFill>
                <a:effectLst/>
                <a:uLnTx/>
                <a:uFillTx/>
                <a:latin typeface="+mn-lt"/>
                <a:ea typeface="+mn-ea"/>
                <a:cs typeface="+mn-cs"/>
              </a:rPr>
              <a:t>de la producción científica de las universidades costarricenses debidamente indexadas y el 25</a:t>
            </a:r>
            <a:r>
              <a:rPr kumimoji="0" lang="es-MX" sz="2000" b="0" i="0" u="none" strike="noStrike" kern="0" cap="none" spc="0" normalizeH="0" baseline="0" noProof="0" dirty="0" smtClean="0">
                <a:ln>
                  <a:noFill/>
                </a:ln>
                <a:solidFill>
                  <a:schemeClr val="bg1"/>
                </a:solidFill>
                <a:effectLst/>
                <a:uLnTx/>
                <a:uFillTx/>
                <a:latin typeface="+mn-lt"/>
                <a:ea typeface="+mn-ea"/>
                <a:cs typeface="+mn-cs"/>
              </a:rPr>
              <a:t>%</a:t>
            </a:r>
            <a:r>
              <a:rPr kumimoji="0" lang="en-US" sz="2000" b="0" i="0" u="none" strike="noStrike" kern="0" cap="none" spc="0" normalizeH="0" baseline="0" noProof="0" dirty="0" smtClean="0">
                <a:ln>
                  <a:noFill/>
                </a:ln>
                <a:solidFill>
                  <a:schemeClr val="bg1"/>
                </a:solidFill>
                <a:effectLst/>
                <a:uLnTx/>
                <a:uFillTx/>
                <a:latin typeface="+mn-lt"/>
                <a:ea typeface="+mn-ea"/>
                <a:cs typeface="+mn-cs"/>
              </a:rPr>
              <a:t> en el ámbito centroamericano</a:t>
            </a:r>
            <a:r>
              <a:rPr lang="en-US" sz="2000" kern="0" dirty="0">
                <a:solidFill>
                  <a:schemeClr val="bg1"/>
                </a:solidFill>
                <a:latin typeface="+mn-lt"/>
              </a:rPr>
              <a:t> </a:t>
            </a:r>
            <a:r>
              <a:rPr lang="en-US" sz="2000" kern="0" dirty="0" smtClean="0">
                <a:solidFill>
                  <a:schemeClr val="bg1"/>
                </a:solidFill>
                <a:latin typeface="+mn-lt"/>
              </a:rPr>
              <a:t> </a:t>
            </a:r>
            <a:r>
              <a:rPr lang="en-US" sz="1400" kern="0" dirty="0" smtClean="0">
                <a:solidFill>
                  <a:schemeClr val="bg1"/>
                </a:solidFill>
                <a:latin typeface="+mn-lt"/>
              </a:rPr>
              <a:t>(</a:t>
            </a:r>
            <a:r>
              <a:rPr kumimoji="0" lang="en-US" sz="1400" b="0" i="0" u="none" strike="noStrike" kern="0" cap="none" spc="0" normalizeH="0" baseline="0" noProof="0" dirty="0" smtClean="0">
                <a:ln>
                  <a:noFill/>
                </a:ln>
                <a:solidFill>
                  <a:schemeClr val="bg1"/>
                </a:solidFill>
                <a:effectLst/>
                <a:uLnTx/>
                <a:uFillTx/>
                <a:latin typeface="+mn-lt"/>
                <a:ea typeface="+mn-ea"/>
                <a:cs typeface="+mn-cs"/>
              </a:rPr>
              <a:t>ISI Web of Knowledge)</a:t>
            </a:r>
          </a:p>
          <a:p>
            <a:pPr marL="342900" marR="0" lvl="0" indent="-342900" algn="l" defTabSz="914400" rtl="0" eaLnBrk="1" fontAlgn="base" latinLnBrk="0" hangingPunct="1">
              <a:lnSpc>
                <a:spcPct val="80000"/>
              </a:lnSpc>
              <a:spcBef>
                <a:spcPct val="20000"/>
              </a:spcBef>
              <a:spcAft>
                <a:spcPct val="0"/>
              </a:spcAft>
              <a:buClrTx/>
              <a:buSzTx/>
              <a:tabLst/>
              <a:defRPr/>
            </a:pPr>
            <a:endParaRPr kumimoji="0" lang="en-US" b="0" i="0" u="none" strike="noStrike" kern="0" cap="none" spc="0" normalizeH="0" baseline="0" noProof="0" dirty="0" smtClean="0">
              <a:ln>
                <a:noFill/>
              </a:ln>
              <a:solidFill>
                <a:schemeClr val="bg1"/>
              </a:solidFill>
              <a:effectLst/>
              <a:uLnTx/>
              <a:uFillTx/>
              <a:latin typeface="+mn-lt"/>
              <a:ea typeface="+mn-ea"/>
              <a:cs typeface="+mn-cs"/>
            </a:endParaRPr>
          </a:p>
        </p:txBody>
      </p:sp>
      <p:pic>
        <p:nvPicPr>
          <p:cNvPr id="6" name="Picture 17" descr="ingenieria"/>
          <p:cNvPicPr>
            <a:picLocks noGrp="1" noChangeAspect="1" noChangeArrowheads="1"/>
          </p:cNvPicPr>
          <p:nvPr>
            <p:ph sz="quarter" idx="4294967295"/>
          </p:nvPr>
        </p:nvPicPr>
        <p:blipFill>
          <a:blip r:embed="rId3" cstate="print"/>
          <a:srcRect/>
          <a:stretch>
            <a:fillRect/>
          </a:stretch>
        </p:blipFill>
        <p:spPr bwMode="auto">
          <a:xfrm>
            <a:off x="6936578" y="1556792"/>
            <a:ext cx="960833" cy="1367284"/>
          </a:xfrm>
          <a:prstGeom prst="rect">
            <a:avLst/>
          </a:prstGeom>
          <a:noFill/>
          <a:ln>
            <a:miter lim="800000"/>
            <a:headEnd/>
            <a:tailEnd/>
          </a:ln>
        </p:spPr>
      </p:pic>
      <p:pic>
        <p:nvPicPr>
          <p:cNvPr id="9" name="Picture 14" descr="A1063e00"/>
          <p:cNvPicPr>
            <a:picLocks noChangeAspect="1" noChangeArrowheads="1"/>
          </p:cNvPicPr>
          <p:nvPr/>
        </p:nvPicPr>
        <p:blipFill>
          <a:blip r:embed="rId4" cstate="print"/>
          <a:srcRect/>
          <a:stretch>
            <a:fillRect/>
          </a:stretch>
        </p:blipFill>
        <p:spPr bwMode="auto">
          <a:xfrm rot="20320900">
            <a:off x="6550899" y="2040154"/>
            <a:ext cx="990994" cy="1364412"/>
          </a:xfrm>
          <a:prstGeom prst="rect">
            <a:avLst/>
          </a:prstGeom>
          <a:noFill/>
          <a:ln w="9525">
            <a:noFill/>
            <a:miter lim="800000"/>
            <a:headEnd/>
            <a:tailEnd/>
          </a:ln>
        </p:spPr>
      </p:pic>
      <p:pic>
        <p:nvPicPr>
          <p:cNvPr id="12" name="Picture 12" descr="logo-kerwa.jpg"/>
          <p:cNvPicPr>
            <a:picLocks noChangeAspect="1" noChangeArrowheads="1"/>
          </p:cNvPicPr>
          <p:nvPr/>
        </p:nvPicPr>
        <p:blipFill>
          <a:blip r:embed="rId5" cstate="print"/>
          <a:srcRect/>
          <a:stretch>
            <a:fillRect/>
          </a:stretch>
        </p:blipFill>
        <p:spPr bwMode="auto">
          <a:xfrm>
            <a:off x="4860032" y="5373216"/>
            <a:ext cx="1317419" cy="1259782"/>
          </a:xfrm>
          <a:prstGeom prst="rect">
            <a:avLst/>
          </a:prstGeom>
          <a:noFill/>
        </p:spPr>
      </p:pic>
      <p:pic>
        <p:nvPicPr>
          <p:cNvPr id="7" name="Picture 8" descr="kanina"/>
          <p:cNvPicPr>
            <a:picLocks noGrp="1" noChangeAspect="1" noChangeArrowheads="1"/>
          </p:cNvPicPr>
          <p:nvPr>
            <p:ph sz="quarter" idx="4294967295"/>
          </p:nvPr>
        </p:nvPicPr>
        <p:blipFill>
          <a:blip r:embed="rId6" cstate="print"/>
          <a:srcRect/>
          <a:stretch>
            <a:fillRect/>
          </a:stretch>
        </p:blipFill>
        <p:spPr bwMode="auto">
          <a:xfrm rot="2541394">
            <a:off x="7284607" y="2227098"/>
            <a:ext cx="873224" cy="1236588"/>
          </a:xfrm>
          <a:prstGeom prst="rect">
            <a:avLst/>
          </a:prstGeom>
          <a:noFill/>
          <a:ln>
            <a:miter lim="800000"/>
            <a:headEnd/>
            <a:tailEnd/>
          </a:ln>
        </p:spPr>
      </p:pic>
      <p:pic>
        <p:nvPicPr>
          <p:cNvPr id="13" name="Picture 20" descr="Ricardo Montalbert Smith, Encargado del Área de Difracción de la Escuela de Química"/>
          <p:cNvPicPr>
            <a:picLocks noGrp="1" noChangeAspect="1" noChangeArrowheads="1"/>
          </p:cNvPicPr>
          <p:nvPr>
            <p:ph sz="quarter" idx="4294967295"/>
          </p:nvPr>
        </p:nvPicPr>
        <p:blipFill>
          <a:blip r:embed="rId7" cstate="print"/>
          <a:srcRect/>
          <a:stretch>
            <a:fillRect/>
          </a:stretch>
        </p:blipFill>
        <p:spPr bwMode="auto">
          <a:xfrm>
            <a:off x="2195736" y="3573016"/>
            <a:ext cx="1229012" cy="1670196"/>
          </a:xfrm>
          <a:prstGeom prst="rect">
            <a:avLst/>
          </a:prstGeom>
          <a:noFill/>
          <a:ln>
            <a:miter lim="800000"/>
            <a:headEnd/>
            <a:tailEnd/>
          </a:ln>
        </p:spPr>
      </p:pic>
      <p:sp>
        <p:nvSpPr>
          <p:cNvPr id="14" name="Rectangle 3"/>
          <p:cNvSpPr txBox="1">
            <a:spLocks noChangeArrowheads="1"/>
          </p:cNvSpPr>
          <p:nvPr/>
        </p:nvSpPr>
        <p:spPr bwMode="auto">
          <a:xfrm>
            <a:off x="3491880" y="3645024"/>
            <a:ext cx="5544616" cy="136815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buFont typeface="Wingdings" pitchFamily="2" charset="2"/>
              <a:buNone/>
              <a:tabLst/>
              <a:defRPr/>
            </a:pPr>
            <a:endParaRPr kumimoji="0" lang="en-US"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Ø"/>
              <a:tabLst/>
              <a:defRPr/>
            </a:pPr>
            <a:r>
              <a:rPr kumimoji="0" lang="es-ES" sz="2000" b="0" i="0" u="none" strike="noStrike" kern="0" cap="none" spc="0" normalizeH="0" baseline="0" noProof="0" dirty="0" smtClean="0">
                <a:ln>
                  <a:noFill/>
                </a:ln>
                <a:solidFill>
                  <a:schemeClr val="bg1"/>
                </a:solidFill>
                <a:effectLst/>
                <a:uLnTx/>
                <a:uFillTx/>
                <a:latin typeface="+mn-lt"/>
                <a:ea typeface="+mn-ea"/>
                <a:cs typeface="+mn-cs"/>
              </a:rPr>
              <a:t>Entre las 15 mejores universidades latinoamericanas  y como número 4 en la región centroamericana y el caribe</a:t>
            </a:r>
            <a:r>
              <a:rPr kumimoji="0" lang="es-ES" sz="2000" b="0" i="0" u="none" strike="noStrike" kern="0" cap="none" spc="0" normalizeH="0" noProof="0" dirty="0" smtClean="0">
                <a:ln>
                  <a:noFill/>
                </a:ln>
                <a:solidFill>
                  <a:schemeClr val="bg1"/>
                </a:solidFill>
                <a:effectLst/>
                <a:uLnTx/>
                <a:uFillTx/>
                <a:latin typeface="+mn-lt"/>
                <a:ea typeface="+mn-ea"/>
                <a:cs typeface="+mn-cs"/>
              </a:rPr>
              <a:t> </a:t>
            </a:r>
            <a:r>
              <a:rPr kumimoji="0" lang="es-ES" sz="1400" b="0" i="0" u="none" strike="noStrike" kern="0" cap="none" spc="0" normalizeH="0" noProof="0" dirty="0" smtClean="0">
                <a:ln>
                  <a:noFill/>
                </a:ln>
                <a:solidFill>
                  <a:schemeClr val="bg1"/>
                </a:solidFill>
                <a:effectLst/>
                <a:uLnTx/>
                <a:uFillTx/>
                <a:latin typeface="+mn-lt"/>
                <a:ea typeface="+mn-ea"/>
                <a:cs typeface="+mn-cs"/>
              </a:rPr>
              <a:t>(</a:t>
            </a:r>
            <a:r>
              <a:rPr kumimoji="0" lang="es-ES" sz="1400" b="0" i="0" u="none" strike="noStrike" kern="0" cap="none" spc="0" normalizeH="0" baseline="0" noProof="0" dirty="0" smtClean="0">
                <a:ln>
                  <a:noFill/>
                </a:ln>
                <a:solidFill>
                  <a:schemeClr val="bg1"/>
                </a:solidFill>
                <a:effectLst/>
                <a:uLnTx/>
                <a:uFillTx/>
                <a:latin typeface="+mn-lt"/>
                <a:ea typeface="+mn-ea"/>
                <a:cs typeface="+mn-cs"/>
              </a:rPr>
              <a:t>"ranking" Webometrics, julio 2010: presencia en Internet)</a:t>
            </a:r>
            <a:r>
              <a:rPr kumimoji="0" lang="es-ES" b="0" i="0" u="none" strike="noStrike" kern="0" cap="none" spc="0" normalizeH="0" baseline="0" noProof="0" dirty="0" smtClean="0">
                <a:ln>
                  <a:noFill/>
                </a:ln>
                <a:solidFill>
                  <a:schemeClr val="bg1"/>
                </a:solidFill>
                <a:effectLst/>
                <a:uLnTx/>
                <a:uFillTx/>
                <a:latin typeface="+mn-lt"/>
                <a:ea typeface="+mn-ea"/>
                <a:cs typeface="+mn-cs"/>
              </a:rPr>
              <a:t> </a:t>
            </a: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Ø"/>
              <a:tabLst/>
              <a:defRPr/>
            </a:pPr>
            <a:endParaRPr kumimoji="0" lang="en-US"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tabLst/>
              <a:defRPr/>
            </a:pPr>
            <a:endParaRPr kumimoji="0" lang="es-ES" b="0" i="0" u="none" strike="noStrike" kern="0" cap="none" spc="0" normalizeH="0" baseline="0" noProof="0" dirty="0" smtClean="0">
              <a:ln>
                <a:noFill/>
              </a:ln>
              <a:solidFill>
                <a:schemeClr val="bg1"/>
              </a:solidFill>
              <a:effectLst/>
              <a:uLnTx/>
              <a:uFillTx/>
              <a:latin typeface="+mn-lt"/>
              <a:ea typeface="+mn-ea"/>
              <a:cs typeface="+mn-cs"/>
            </a:endParaRPr>
          </a:p>
        </p:txBody>
      </p:sp>
      <p:sp>
        <p:nvSpPr>
          <p:cNvPr id="15" name="Rectangle 3"/>
          <p:cNvSpPr txBox="1">
            <a:spLocks noChangeArrowheads="1"/>
          </p:cNvSpPr>
          <p:nvPr/>
        </p:nvSpPr>
        <p:spPr bwMode="auto">
          <a:xfrm>
            <a:off x="611560" y="5301208"/>
            <a:ext cx="4248472" cy="122413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l" defTabSz="914400" rtl="0" eaLnBrk="1" fontAlgn="base" latinLnBrk="0" hangingPunct="1">
              <a:lnSpc>
                <a:spcPct val="80000"/>
              </a:lnSpc>
              <a:spcBef>
                <a:spcPct val="20000"/>
              </a:spcBef>
              <a:spcAft>
                <a:spcPct val="0"/>
              </a:spcAft>
              <a:buClrTx/>
              <a:buSzTx/>
              <a:tabLst/>
              <a:defRPr/>
            </a:pPr>
            <a:endParaRPr kumimoji="0" lang="en-US" b="0" i="0" u="none" strike="noStrike" kern="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base" latinLnBrk="0" hangingPunct="1">
              <a:lnSpc>
                <a:spcPct val="80000"/>
              </a:lnSpc>
              <a:spcBef>
                <a:spcPct val="20000"/>
              </a:spcBef>
              <a:spcAft>
                <a:spcPct val="0"/>
              </a:spcAft>
              <a:buClrTx/>
              <a:buSzTx/>
              <a:buFont typeface="Wingdings" pitchFamily="2" charset="2"/>
              <a:buChar char="Ø"/>
              <a:tabLst/>
              <a:defRPr/>
            </a:pPr>
            <a:r>
              <a:rPr kumimoji="0" lang="en-US" sz="2000" b="0" i="0" u="none" strike="noStrike" kern="0" cap="none" spc="0" normalizeH="0" baseline="0" noProof="0" dirty="0" smtClean="0">
                <a:ln>
                  <a:noFill/>
                </a:ln>
                <a:solidFill>
                  <a:schemeClr val="bg1"/>
                </a:solidFill>
                <a:effectLst/>
                <a:uLnTx/>
                <a:uFillTx/>
                <a:latin typeface="+mn-lt"/>
                <a:ea typeface="+mn-ea"/>
                <a:cs typeface="+mn-cs"/>
              </a:rPr>
              <a:t>La Vicerrectoría de Investigación crea repositorio institucional de publicaciones científicas.</a:t>
            </a:r>
          </a:p>
          <a:p>
            <a:pPr marL="342900" marR="0" lvl="0" indent="-342900" algn="l" defTabSz="914400" rtl="0" eaLnBrk="1" fontAlgn="base" latinLnBrk="0" hangingPunct="1">
              <a:lnSpc>
                <a:spcPct val="80000"/>
              </a:lnSpc>
              <a:spcBef>
                <a:spcPct val="20000"/>
              </a:spcBef>
              <a:spcAft>
                <a:spcPct val="0"/>
              </a:spcAft>
              <a:buClrTx/>
              <a:buSzTx/>
              <a:buFontTx/>
              <a:buChar char="•"/>
              <a:tabLst/>
              <a:defRPr/>
            </a:pPr>
            <a:endParaRPr kumimoji="0" lang="es-ES" b="0" i="0" u="none" strike="noStrike" kern="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500"/>
                                  </p:stCondLst>
                                  <p:childTnLst>
                                    <p:set>
                                      <p:cBhvr>
                                        <p:cTn id="9" dur="1" fill="hold">
                                          <p:stCondLst>
                                            <p:cond delay="0"/>
                                          </p:stCondLst>
                                        </p:cTn>
                                        <p:tgtEl>
                                          <p:spTgt spid="9"/>
                                        </p:tgtEl>
                                        <p:attrNameLst>
                                          <p:attrName>style.visibility</p:attrName>
                                        </p:attrNameLst>
                                      </p:cBhvr>
                                      <p:to>
                                        <p:strVal val="visible"/>
                                      </p:to>
                                    </p:set>
                                  </p:childTnLst>
                                </p:cTn>
                              </p:par>
                            </p:childTnLst>
                          </p:cTn>
                        </p:par>
                        <p:par>
                          <p:cTn id="10" fill="hold">
                            <p:stCondLst>
                              <p:cond delay="1000"/>
                            </p:stCondLst>
                            <p:childTnLst>
                              <p:par>
                                <p:cTn id="11" presetID="1" presetClass="entr" presetSubtype="0" fill="hold" nodeType="afterEffect">
                                  <p:stCondLst>
                                    <p:cond delay="50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1500"/>
                            </p:stCondLst>
                            <p:childTnLst>
                              <p:par>
                                <p:cTn id="14" presetID="1" presetClass="entr" presetSubtype="0" fill="hold" nodeType="afterEffect">
                                  <p:stCondLst>
                                    <p:cond delay="0"/>
                                  </p:stCondLst>
                                  <p:childTnLst>
                                    <p:set>
                                      <p:cBhvr>
                                        <p:cTn id="15" dur="1" fill="hold">
                                          <p:stCondLst>
                                            <p:cond delay="0"/>
                                          </p:stCondLst>
                                        </p:cTn>
                                        <p:tgtEl>
                                          <p:spTgt spid="13"/>
                                        </p:tgtEl>
                                        <p:attrNameLst>
                                          <p:attrName>style.visibility</p:attrName>
                                        </p:attrNameLst>
                                      </p:cBhvr>
                                      <p:to>
                                        <p:strVal val="visible"/>
                                      </p:to>
                                    </p:set>
                                  </p:childTnLst>
                                </p:cTn>
                              </p:par>
                            </p:childTnLst>
                          </p:cTn>
                        </p:par>
                        <p:par>
                          <p:cTn id="16" fill="hold">
                            <p:stCondLst>
                              <p:cond delay="1500"/>
                            </p:stCondLst>
                            <p:childTnLst>
                              <p:par>
                                <p:cTn id="17" presetID="1" presetClass="entr" presetSubtype="0" fill="hold" nodeType="after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3" name="Rectangle 4"/>
          <p:cNvSpPr txBox="1">
            <a:spLocks noChangeArrowheads="1"/>
          </p:cNvSpPr>
          <p:nvPr/>
        </p:nvSpPr>
        <p:spPr bwMode="auto">
          <a:xfrm>
            <a:off x="683568" y="2372221"/>
            <a:ext cx="7772400" cy="1920875"/>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CR" sz="9600" b="0" i="0" u="none" strike="noStrike" kern="0" cap="none" spc="0" normalizeH="0" baseline="0" noProof="0" dirty="0" smtClean="0">
                <a:ln>
                  <a:noFill/>
                </a:ln>
                <a:solidFill>
                  <a:srgbClr val="FFFF00"/>
                </a:solidFill>
                <a:effectLst/>
                <a:uLnTx/>
                <a:uFillTx/>
                <a:latin typeface="Monotype Corsiva" pitchFamily="66" charset="0"/>
                <a:ea typeface="+mj-ea"/>
                <a:cs typeface="+mj-cs"/>
              </a:rPr>
              <a:t>¡</a:t>
            </a:r>
            <a:r>
              <a:rPr kumimoji="0" lang="es-CR" sz="9600" b="1" i="0" u="none" strike="noStrike" kern="0" cap="none" spc="0" normalizeH="0" baseline="0" noProof="0" dirty="0" smtClean="0">
                <a:ln>
                  <a:noFill/>
                </a:ln>
                <a:solidFill>
                  <a:srgbClr val="FFFF00"/>
                </a:solidFill>
                <a:effectLst/>
                <a:uLnTx/>
                <a:uFillTx/>
                <a:latin typeface="Monotype Corsiva" pitchFamily="66" charset="0"/>
                <a:ea typeface="+mj-ea"/>
                <a:cs typeface="+mj-cs"/>
              </a:rPr>
              <a:t>G</a:t>
            </a:r>
            <a:r>
              <a:rPr kumimoji="0" lang="es-CR" sz="9600" b="0" i="0" u="none" strike="noStrike" kern="0" cap="none" spc="0" normalizeH="0" baseline="0" noProof="0" dirty="0" smtClean="0">
                <a:ln>
                  <a:noFill/>
                </a:ln>
                <a:solidFill>
                  <a:srgbClr val="FFFF00"/>
                </a:solidFill>
                <a:effectLst/>
                <a:uLnTx/>
                <a:uFillTx/>
                <a:latin typeface="Monotype Corsiva" pitchFamily="66" charset="0"/>
                <a:ea typeface="+mj-ea"/>
                <a:cs typeface="+mj-cs"/>
              </a:rPr>
              <a:t>racias!</a:t>
            </a:r>
            <a:endParaRPr kumimoji="0" lang="en-US" sz="9600" b="0" i="0" u="none" strike="noStrike" kern="0" cap="none" spc="0" normalizeH="0" baseline="0" noProof="0" dirty="0" smtClean="0">
              <a:ln>
                <a:noFill/>
              </a:ln>
              <a:solidFill>
                <a:srgbClr val="FFFF00"/>
              </a:solidFill>
              <a:effectLst/>
              <a:uLnTx/>
              <a:uFillTx/>
              <a:latin typeface="Monotype Corsiva" pitchFamily="66" charset="0"/>
              <a:ea typeface="+mj-ea"/>
              <a:cs typeface="+mj-cs"/>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grpId="0" nodeType="afterEffect">
                                  <p:stCondLst>
                                    <p:cond delay="0"/>
                                  </p:stCondLst>
                                  <p:childTnLst>
                                    <p:animScale>
                                      <p:cBhvr>
                                        <p:cTn id="6" dur="2000" fill="hold"/>
                                        <p:tgtEl>
                                          <p:spTgt spid="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5123" name="Rectangle 5"/>
          <p:cNvSpPr>
            <a:spLocks noChangeArrowheads="1"/>
          </p:cNvSpPr>
          <p:nvPr/>
        </p:nvSpPr>
        <p:spPr bwMode="auto">
          <a:xfrm>
            <a:off x="539552" y="1341438"/>
            <a:ext cx="7920880" cy="411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gn="just">
              <a:lnSpc>
                <a:spcPct val="90000"/>
              </a:lnSpc>
              <a:spcBef>
                <a:spcPct val="20000"/>
              </a:spcBef>
              <a:buClr>
                <a:srgbClr val="FFFF66"/>
              </a:buClr>
              <a:buSzPct val="75000"/>
              <a:buFont typeface="Wingdings" pitchFamily="2" charset="2"/>
              <a:buChar char="v"/>
            </a:pPr>
            <a:endParaRPr kumimoji="1" lang="es-CR" sz="2400" b="1" dirty="0">
              <a:solidFill>
                <a:srgbClr val="FFFF00"/>
              </a:solidFill>
              <a:latin typeface="Calibri" pitchFamily="34" charset="0"/>
            </a:endParaRPr>
          </a:p>
          <a:p>
            <a:pPr algn="just">
              <a:lnSpc>
                <a:spcPct val="90000"/>
              </a:lnSpc>
              <a:spcBef>
                <a:spcPct val="20000"/>
              </a:spcBef>
              <a:buClr>
                <a:srgbClr val="FFFF00"/>
              </a:buClr>
              <a:buSzPct val="75000"/>
              <a:buFont typeface="Wingdings" pitchFamily="2" charset="2"/>
              <a:buChar char="v"/>
            </a:pPr>
            <a:r>
              <a:rPr kumimoji="1" lang="es-CR" sz="2400" b="1" dirty="0">
                <a:solidFill>
                  <a:srgbClr val="FFFF00"/>
                </a:solidFill>
                <a:latin typeface="Calibri" pitchFamily="34" charset="0"/>
              </a:rPr>
              <a:t> </a:t>
            </a:r>
            <a:r>
              <a:rPr kumimoji="1" lang="es-CR" sz="2400" b="1" dirty="0" smtClean="0">
                <a:solidFill>
                  <a:srgbClr val="FFFF00"/>
                </a:solidFill>
                <a:latin typeface="Calibri" pitchFamily="34" charset="0"/>
              </a:rPr>
              <a:t>De </a:t>
            </a:r>
            <a:r>
              <a:rPr kumimoji="1" lang="es-CR" sz="2400" b="1" dirty="0">
                <a:solidFill>
                  <a:srgbClr val="FFFF00"/>
                </a:solidFill>
                <a:latin typeface="Calibri" pitchFamily="34" charset="0"/>
              </a:rPr>
              <a:t>1941 a la década del 60 la UCR se orientó a la </a:t>
            </a:r>
            <a:r>
              <a:rPr kumimoji="1" lang="es-CR" sz="2400" b="1" dirty="0" smtClean="0">
                <a:solidFill>
                  <a:srgbClr val="FFFF00"/>
                </a:solidFill>
                <a:latin typeface="Calibri" pitchFamily="34" charset="0"/>
              </a:rPr>
              <a:t>formación  de </a:t>
            </a:r>
            <a:r>
              <a:rPr kumimoji="1" lang="es-CR" sz="2400" b="1" dirty="0">
                <a:solidFill>
                  <a:srgbClr val="FFFF00"/>
                </a:solidFill>
                <a:latin typeface="Calibri" pitchFamily="34" charset="0"/>
              </a:rPr>
              <a:t>profesionales.</a:t>
            </a:r>
          </a:p>
          <a:p>
            <a:pPr algn="just">
              <a:lnSpc>
                <a:spcPct val="90000"/>
              </a:lnSpc>
              <a:spcBef>
                <a:spcPct val="20000"/>
              </a:spcBef>
              <a:buClr>
                <a:srgbClr val="FFFF00"/>
              </a:buClr>
              <a:buSzPct val="75000"/>
              <a:buFont typeface="Wingdings" pitchFamily="2" charset="2"/>
              <a:buNone/>
            </a:pPr>
            <a:endParaRPr kumimoji="1" lang="es-CR" sz="2400" b="1" dirty="0">
              <a:solidFill>
                <a:srgbClr val="FFFF00"/>
              </a:solidFill>
              <a:latin typeface="Calibri" pitchFamily="34" charset="0"/>
            </a:endParaRPr>
          </a:p>
          <a:p>
            <a:pPr algn="just">
              <a:lnSpc>
                <a:spcPct val="90000"/>
              </a:lnSpc>
              <a:spcBef>
                <a:spcPct val="20000"/>
              </a:spcBef>
              <a:buClr>
                <a:srgbClr val="FFFF00"/>
              </a:buClr>
              <a:buSzPct val="75000"/>
              <a:buFont typeface="Wingdings" pitchFamily="2" charset="2"/>
              <a:buChar char="v"/>
            </a:pPr>
            <a:r>
              <a:rPr kumimoji="1" lang="es-CR" sz="2400" b="1" dirty="0">
                <a:solidFill>
                  <a:srgbClr val="FFFF00"/>
                </a:solidFill>
                <a:latin typeface="Calibri" pitchFamily="34" charset="0"/>
              </a:rPr>
              <a:t> Al inicio de la década de los años 70: </a:t>
            </a:r>
          </a:p>
          <a:p>
            <a:pPr algn="just">
              <a:lnSpc>
                <a:spcPct val="90000"/>
              </a:lnSpc>
              <a:spcBef>
                <a:spcPct val="20000"/>
              </a:spcBef>
              <a:buClr>
                <a:srgbClr val="FFFF66"/>
              </a:buClr>
              <a:buSzPct val="75000"/>
              <a:buFont typeface="Wingdings" pitchFamily="2" charset="2"/>
              <a:buNone/>
            </a:pPr>
            <a:r>
              <a:rPr kumimoji="1" lang="es-CR" sz="2400" b="1" dirty="0">
                <a:solidFill>
                  <a:srgbClr val="FFFF00"/>
                </a:solidFill>
                <a:latin typeface="Calibri" pitchFamily="34" charset="0"/>
              </a:rPr>
              <a:t>	- Discusiones alrededor del III Congreso 			</a:t>
            </a:r>
            <a:r>
              <a:rPr kumimoji="1" lang="es-CR" sz="2400" b="1" dirty="0" smtClean="0">
                <a:solidFill>
                  <a:srgbClr val="FFFF00"/>
                </a:solidFill>
                <a:latin typeface="Calibri" pitchFamily="34" charset="0"/>
              </a:rPr>
              <a:t>Universitario </a:t>
            </a:r>
            <a:r>
              <a:rPr kumimoji="1" lang="es-CR" sz="2400" b="1" dirty="0">
                <a:solidFill>
                  <a:srgbClr val="FFFF00"/>
                </a:solidFill>
                <a:latin typeface="Calibri" pitchFamily="34" charset="0"/>
              </a:rPr>
              <a:t>y la reestructuración académica de la </a:t>
            </a:r>
            <a:r>
              <a:rPr kumimoji="1" lang="es-CR" sz="2400" b="1" dirty="0" smtClean="0">
                <a:solidFill>
                  <a:srgbClr val="FFFF00"/>
                </a:solidFill>
                <a:latin typeface="Calibri" pitchFamily="34" charset="0"/>
              </a:rPr>
              <a:t>	UCR.</a:t>
            </a:r>
            <a:endParaRPr kumimoji="1" lang="es-CR" sz="2400" b="1" dirty="0">
              <a:solidFill>
                <a:srgbClr val="FFFF00"/>
              </a:solidFill>
              <a:latin typeface="Calibri" pitchFamily="34" charset="0"/>
            </a:endParaRPr>
          </a:p>
          <a:p>
            <a:pPr algn="just">
              <a:lnSpc>
                <a:spcPct val="90000"/>
              </a:lnSpc>
              <a:spcBef>
                <a:spcPct val="20000"/>
              </a:spcBef>
              <a:buClr>
                <a:srgbClr val="FFFF66"/>
              </a:buClr>
              <a:buSzPct val="75000"/>
              <a:buFont typeface="Wingdings" pitchFamily="2" charset="2"/>
              <a:buNone/>
            </a:pPr>
            <a:r>
              <a:rPr kumimoji="1" lang="es-CR" sz="2400" b="1" dirty="0">
                <a:solidFill>
                  <a:srgbClr val="FFFF00"/>
                </a:solidFill>
                <a:latin typeface="Calibri" pitchFamily="34" charset="0"/>
              </a:rPr>
              <a:t>	- Necesidad de desarrollar una capacidad nacional 	  	científica y tecnológica sin subordinación a 			intereses extranjeros.</a:t>
            </a:r>
            <a:endParaRPr kumimoji="1" lang="es-ES" sz="2400" b="1" dirty="0">
              <a:solidFill>
                <a:srgbClr val="FFFF00"/>
              </a:solidFill>
              <a:latin typeface="Calibri" pitchFamily="34" charset="0"/>
            </a:endParaRPr>
          </a:p>
        </p:txBody>
      </p:sp>
    </p:spTree>
    <p:extLst>
      <p:ext uri="{BB962C8B-B14F-4D97-AF65-F5344CB8AC3E}">
        <p14:creationId xmlns:p14="http://schemas.microsoft.com/office/powerpoint/2010/main" val="4769883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5123">
                                            <p:txEl>
                                              <p:pRg st="1" end="1"/>
                                            </p:txEl>
                                          </p:spTgt>
                                        </p:tgtEl>
                                        <p:attrNameLst>
                                          <p:attrName>style.visibility</p:attrName>
                                        </p:attrNameLst>
                                      </p:cBhvr>
                                      <p:to>
                                        <p:strVal val="visible"/>
                                      </p:to>
                                    </p:set>
                                    <p:animEffect transition="in" filter="fade">
                                      <p:cBhvr>
                                        <p:cTn id="7" dur="500"/>
                                        <p:tgtEl>
                                          <p:spTgt spid="5123">
                                            <p:txEl>
                                              <p:pRg st="1" end="1"/>
                                            </p:txEl>
                                          </p:spTgt>
                                        </p:tgtEl>
                                      </p:cBhvr>
                                    </p:animEffect>
                                  </p:childTnLst>
                                </p:cTn>
                              </p:par>
                            </p:childTnLst>
                          </p:cTn>
                        </p:par>
                        <p:par>
                          <p:cTn id="8" fill="hold">
                            <p:stCondLst>
                              <p:cond delay="1000"/>
                            </p:stCondLst>
                            <p:childTnLst>
                              <p:par>
                                <p:cTn id="9" presetID="10" presetClass="entr" presetSubtype="0" fill="hold" nodeType="afterEffect">
                                  <p:stCondLst>
                                    <p:cond delay="500"/>
                                  </p:stCondLst>
                                  <p:childTnLst>
                                    <p:set>
                                      <p:cBhvr>
                                        <p:cTn id="10" dur="1" fill="hold">
                                          <p:stCondLst>
                                            <p:cond delay="0"/>
                                          </p:stCondLst>
                                        </p:cTn>
                                        <p:tgtEl>
                                          <p:spTgt spid="5123">
                                            <p:txEl>
                                              <p:pRg st="3" end="3"/>
                                            </p:txEl>
                                          </p:spTgt>
                                        </p:tgtEl>
                                        <p:attrNameLst>
                                          <p:attrName>style.visibility</p:attrName>
                                        </p:attrNameLst>
                                      </p:cBhvr>
                                      <p:to>
                                        <p:strVal val="visible"/>
                                      </p:to>
                                    </p:set>
                                    <p:animEffect transition="in" filter="fade">
                                      <p:cBhvr>
                                        <p:cTn id="11" dur="500"/>
                                        <p:tgtEl>
                                          <p:spTgt spid="5123">
                                            <p:txEl>
                                              <p:pRg st="3" end="3"/>
                                            </p:txEl>
                                          </p:spTgt>
                                        </p:tgtEl>
                                      </p:cBhvr>
                                    </p:animEffect>
                                  </p:childTnLst>
                                </p:cTn>
                              </p:par>
                            </p:childTnLst>
                          </p:cTn>
                        </p:par>
                        <p:par>
                          <p:cTn id="12" fill="hold">
                            <p:stCondLst>
                              <p:cond delay="2000"/>
                            </p:stCondLst>
                            <p:childTnLst>
                              <p:par>
                                <p:cTn id="13" presetID="10" presetClass="entr" presetSubtype="0" fill="hold" nodeType="afterEffect">
                                  <p:stCondLst>
                                    <p:cond delay="500"/>
                                  </p:stCondLst>
                                  <p:childTnLst>
                                    <p:set>
                                      <p:cBhvr>
                                        <p:cTn id="14" dur="1" fill="hold">
                                          <p:stCondLst>
                                            <p:cond delay="0"/>
                                          </p:stCondLst>
                                        </p:cTn>
                                        <p:tgtEl>
                                          <p:spTgt spid="5123">
                                            <p:txEl>
                                              <p:pRg st="4" end="4"/>
                                            </p:txEl>
                                          </p:spTgt>
                                        </p:tgtEl>
                                        <p:attrNameLst>
                                          <p:attrName>style.visibility</p:attrName>
                                        </p:attrNameLst>
                                      </p:cBhvr>
                                      <p:to>
                                        <p:strVal val="visible"/>
                                      </p:to>
                                    </p:set>
                                    <p:animEffect transition="in" filter="fade">
                                      <p:cBhvr>
                                        <p:cTn id="15" dur="500"/>
                                        <p:tgtEl>
                                          <p:spTgt spid="5123">
                                            <p:txEl>
                                              <p:pRg st="4" end="4"/>
                                            </p:txEl>
                                          </p:spTgt>
                                        </p:tgtEl>
                                      </p:cBhvr>
                                    </p:animEffect>
                                  </p:childTnLst>
                                </p:cTn>
                              </p:par>
                            </p:childTnLst>
                          </p:cTn>
                        </p:par>
                        <p:par>
                          <p:cTn id="16" fill="hold">
                            <p:stCondLst>
                              <p:cond delay="3000"/>
                            </p:stCondLst>
                            <p:childTnLst>
                              <p:par>
                                <p:cTn id="17" presetID="10" presetClass="entr" presetSubtype="0" fill="hold" nodeType="afterEffect">
                                  <p:stCondLst>
                                    <p:cond delay="500"/>
                                  </p:stCondLst>
                                  <p:childTnLst>
                                    <p:set>
                                      <p:cBhvr>
                                        <p:cTn id="18" dur="1" fill="hold">
                                          <p:stCondLst>
                                            <p:cond delay="0"/>
                                          </p:stCondLst>
                                        </p:cTn>
                                        <p:tgtEl>
                                          <p:spTgt spid="5123">
                                            <p:txEl>
                                              <p:pRg st="5" end="5"/>
                                            </p:txEl>
                                          </p:spTgt>
                                        </p:tgtEl>
                                        <p:attrNameLst>
                                          <p:attrName>style.visibility</p:attrName>
                                        </p:attrNameLst>
                                      </p:cBhvr>
                                      <p:to>
                                        <p:strVal val="visible"/>
                                      </p:to>
                                    </p:set>
                                    <p:animEffect transition="in" filter="fade">
                                      <p:cBhvr>
                                        <p:cTn id="19" dur="500"/>
                                        <p:tgtEl>
                                          <p:spTgt spid="512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3" name="Rectangle 2"/>
          <p:cNvSpPr>
            <a:spLocks noGrp="1" noChangeArrowheads="1"/>
          </p:cNvSpPr>
          <p:nvPr>
            <p:ph type="title"/>
          </p:nvPr>
        </p:nvSpPr>
        <p:spPr>
          <a:xfrm>
            <a:off x="685800" y="1124744"/>
            <a:ext cx="7772400" cy="1143000"/>
          </a:xfrm>
        </p:spPr>
        <p:txBody>
          <a:bodyPr/>
          <a:lstStyle/>
          <a:p>
            <a:r>
              <a:rPr lang="es-CR" sz="4000" b="1" dirty="0">
                <a:solidFill>
                  <a:srgbClr val="FFFF00"/>
                </a:solidFill>
              </a:rPr>
              <a:t>Objetivos de la Vicerrectoría de Investigación</a:t>
            </a:r>
            <a:endParaRPr lang="es-ES" sz="4000" b="1" dirty="0">
              <a:solidFill>
                <a:srgbClr val="FFFF00"/>
              </a:solidFill>
            </a:endParaRPr>
          </a:p>
        </p:txBody>
      </p:sp>
      <p:sp>
        <p:nvSpPr>
          <p:cNvPr id="4" name="Rectangle 3"/>
          <p:cNvSpPr txBox="1">
            <a:spLocks noChangeArrowheads="1"/>
          </p:cNvSpPr>
          <p:nvPr/>
        </p:nvSpPr>
        <p:spPr bwMode="auto">
          <a:xfrm>
            <a:off x="467544" y="2780928"/>
            <a:ext cx="7989888" cy="35360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s-CR" sz="2400" b="0" i="0" u="none" strike="noStrike" kern="0" cap="none" spc="0" normalizeH="0" baseline="0" noProof="0" dirty="0" smtClean="0">
                <a:ln>
                  <a:noFill/>
                </a:ln>
                <a:solidFill>
                  <a:srgbClr val="FFFF00"/>
                </a:solidFill>
                <a:effectLst/>
                <a:uLnTx/>
                <a:uFillTx/>
                <a:latin typeface="+mn-lt"/>
                <a:ea typeface="+mn-ea"/>
                <a:cs typeface="+mn-cs"/>
              </a:rPr>
              <a:t>Supervisar, coordinar y estimular la investigación de la Universidad de Costa Rica.</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s-CR" sz="2400" b="0" i="0" u="none" strike="noStrike" kern="0" cap="none" spc="0" normalizeH="0" baseline="0" noProof="0" dirty="0" smtClean="0">
                <a:ln>
                  <a:noFill/>
                </a:ln>
                <a:solidFill>
                  <a:srgbClr val="FFFF00"/>
                </a:solidFill>
                <a:effectLst/>
                <a:uLnTx/>
                <a:uFillTx/>
                <a:latin typeface="+mn-lt"/>
                <a:ea typeface="+mn-ea"/>
                <a:cs typeface="+mn-cs"/>
              </a:rPr>
              <a:t>Velar porque la investigación no esté subordinada a intereses extranjeros, ni a los que alguna forma obstaculice el desarrollo de Costa Rica.</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s-CR" sz="2400" b="0" i="0" u="none" strike="noStrike" kern="0" cap="none" spc="0" normalizeH="0" baseline="0" noProof="0" dirty="0" smtClean="0">
                <a:ln>
                  <a:noFill/>
                </a:ln>
                <a:solidFill>
                  <a:srgbClr val="FFFF00"/>
                </a:solidFill>
                <a:effectLst/>
                <a:uLnTx/>
                <a:uFillTx/>
                <a:latin typeface="+mn-lt"/>
                <a:ea typeface="+mn-ea"/>
                <a:cs typeface="+mn-cs"/>
              </a:rPr>
              <a:t>Velar porque la investigación esté en coordinación con la docencia y con los programas de acción social.</a:t>
            </a:r>
          </a:p>
          <a:p>
            <a:pPr marL="342900" marR="0" lvl="0" indent="-342900" algn="just" defTabSz="914400" rtl="0" eaLnBrk="0" fontAlgn="base" latinLnBrk="0" hangingPunct="0">
              <a:lnSpc>
                <a:spcPct val="100000"/>
              </a:lnSpc>
              <a:spcBef>
                <a:spcPct val="20000"/>
              </a:spcBef>
              <a:spcAft>
                <a:spcPct val="0"/>
              </a:spcAft>
              <a:buClrTx/>
              <a:buSzTx/>
              <a:buFontTx/>
              <a:buChar char="•"/>
              <a:tabLst/>
              <a:defRPr/>
            </a:pPr>
            <a:r>
              <a:rPr kumimoji="0" lang="es-CR" sz="2400" b="0" i="0" u="none" strike="noStrike" kern="0" cap="none" spc="0" normalizeH="0" baseline="0" noProof="0" dirty="0" smtClean="0">
                <a:ln>
                  <a:noFill/>
                </a:ln>
                <a:solidFill>
                  <a:srgbClr val="FFFF00"/>
                </a:solidFill>
                <a:effectLst/>
                <a:uLnTx/>
                <a:uFillTx/>
                <a:latin typeface="+mn-lt"/>
                <a:ea typeface="+mn-ea"/>
                <a:cs typeface="+mn-cs"/>
              </a:rPr>
              <a:t>Apoyar la investigación de las Sedes Regionales.</a:t>
            </a:r>
            <a:endParaRPr kumimoji="0" lang="es-ES" sz="2400" b="0" i="0" u="none" strike="noStrike" kern="0" cap="none" spc="0" normalizeH="0" baseline="0" noProof="0" dirty="0">
              <a:ln>
                <a:noFill/>
              </a:ln>
              <a:solidFill>
                <a:srgbClr val="FFFF00"/>
              </a:solidFill>
              <a:effectLst/>
              <a:uLnTx/>
              <a:uFillTx/>
              <a:latin typeface="+mn-lt"/>
              <a:ea typeface="+mn-ea"/>
              <a:cs typeface="+mn-cs"/>
            </a:endParaRPr>
          </a:p>
        </p:txBody>
      </p:sp>
    </p:spTree>
    <p:extLst>
      <p:ext uri="{BB962C8B-B14F-4D97-AF65-F5344CB8AC3E}">
        <p14:creationId xmlns:p14="http://schemas.microsoft.com/office/powerpoint/2010/main" val="336664516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500"/>
                                  </p:stCondLst>
                                  <p:childTnLst>
                                    <p:set>
                                      <p:cBhvr>
                                        <p:cTn id="10" dur="1" fill="hold">
                                          <p:stCondLst>
                                            <p:cond delay="0"/>
                                          </p:stCondLst>
                                        </p:cTn>
                                        <p:tgtEl>
                                          <p:spTgt spid="4">
                                            <p:txEl>
                                              <p:pRg st="1" end="1"/>
                                            </p:txEl>
                                          </p:spTgt>
                                        </p:tgtEl>
                                        <p:attrNameLst>
                                          <p:attrName>style.visibility</p:attrName>
                                        </p:attrNameLst>
                                      </p:cBhvr>
                                      <p:to>
                                        <p:strVal val="visible"/>
                                      </p:to>
                                    </p:set>
                                    <p:animEffect transition="in" filter="fade">
                                      <p:cBhvr>
                                        <p:cTn id="11" dur="500"/>
                                        <p:tgtEl>
                                          <p:spTgt spid="4">
                                            <p:txEl>
                                              <p:pRg st="1" end="1"/>
                                            </p:txEl>
                                          </p:spTgt>
                                        </p:tgtEl>
                                      </p:cBhvr>
                                    </p:animEffect>
                                  </p:childTnLst>
                                </p:cTn>
                              </p:par>
                            </p:childTnLst>
                          </p:cTn>
                        </p:par>
                        <p:par>
                          <p:cTn id="12" fill="hold">
                            <p:stCondLst>
                              <p:cond delay="3000"/>
                            </p:stCondLst>
                            <p:childTnLst>
                              <p:par>
                                <p:cTn id="13" presetID="10" presetClass="entr" presetSubtype="0" fill="hold" nodeType="afterEffect">
                                  <p:stCondLst>
                                    <p:cond delay="1500"/>
                                  </p:stCondLst>
                                  <p:childTnLst>
                                    <p:set>
                                      <p:cBhvr>
                                        <p:cTn id="14" dur="1" fill="hold">
                                          <p:stCondLst>
                                            <p:cond delay="0"/>
                                          </p:stCondLst>
                                        </p:cTn>
                                        <p:tgtEl>
                                          <p:spTgt spid="4">
                                            <p:txEl>
                                              <p:pRg st="2" end="2"/>
                                            </p:txEl>
                                          </p:spTgt>
                                        </p:tgtEl>
                                        <p:attrNameLst>
                                          <p:attrName>style.visibility</p:attrName>
                                        </p:attrNameLst>
                                      </p:cBhvr>
                                      <p:to>
                                        <p:strVal val="visible"/>
                                      </p:to>
                                    </p:set>
                                    <p:animEffect transition="in" filter="fade">
                                      <p:cBhvr>
                                        <p:cTn id="15" dur="500"/>
                                        <p:tgtEl>
                                          <p:spTgt spid="4">
                                            <p:txEl>
                                              <p:pRg st="2" end="2"/>
                                            </p:txEl>
                                          </p:spTgt>
                                        </p:tgtEl>
                                      </p:cBhvr>
                                    </p:animEffect>
                                  </p:childTnLst>
                                </p:cTn>
                              </p:par>
                            </p:childTnLst>
                          </p:cTn>
                        </p:par>
                        <p:par>
                          <p:cTn id="16" fill="hold">
                            <p:stCondLst>
                              <p:cond delay="5000"/>
                            </p:stCondLst>
                            <p:childTnLst>
                              <p:par>
                                <p:cTn id="17" presetID="10" presetClass="entr" presetSubtype="0" fill="hold" nodeType="afterEffect">
                                  <p:stCondLst>
                                    <p:cond delay="1500"/>
                                  </p:stCondLst>
                                  <p:childTnLst>
                                    <p:set>
                                      <p:cBhvr>
                                        <p:cTn id="18" dur="1" fill="hold">
                                          <p:stCondLst>
                                            <p:cond delay="0"/>
                                          </p:stCondLst>
                                        </p:cTn>
                                        <p:tgtEl>
                                          <p:spTgt spid="4">
                                            <p:txEl>
                                              <p:pRg st="3" end="3"/>
                                            </p:txEl>
                                          </p:spTgt>
                                        </p:tgtEl>
                                        <p:attrNameLst>
                                          <p:attrName>style.visibility</p:attrName>
                                        </p:attrNameLst>
                                      </p:cBhvr>
                                      <p:to>
                                        <p:strVal val="visible"/>
                                      </p:to>
                                    </p:set>
                                    <p:animEffect transition="in" filter="fade">
                                      <p:cBhvr>
                                        <p:cTn id="19"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7" descr="power point_azul"/>
          <p:cNvPicPr>
            <a:picLocks noChangeAspect="1" noChangeArrowheads="1"/>
          </p:cNvPicPr>
          <p:nvPr/>
        </p:nvPicPr>
        <p:blipFill>
          <a:blip r:embed="rId3" cstate="print"/>
          <a:srcRect/>
          <a:stretch>
            <a:fillRect/>
          </a:stretch>
        </p:blipFill>
        <p:spPr bwMode="auto">
          <a:xfrm>
            <a:off x="-36513" y="-26988"/>
            <a:ext cx="9180513" cy="6884988"/>
          </a:xfrm>
          <a:prstGeom prst="rect">
            <a:avLst/>
          </a:prstGeom>
          <a:noFill/>
          <a:ln w="9525">
            <a:noFill/>
            <a:miter lim="800000"/>
            <a:headEnd/>
            <a:tailEnd/>
          </a:ln>
        </p:spPr>
      </p:pic>
      <p:pic>
        <p:nvPicPr>
          <p:cNvPr id="5" name="Picture 7" descr="power point_azul"/>
          <p:cNvPicPr>
            <a:picLocks noChangeAspect="1" noChangeArrowheads="1"/>
          </p:cNvPicPr>
          <p:nvPr/>
        </p:nvPicPr>
        <p:blipFill>
          <a:blip r:embed="rId3" cstate="print"/>
          <a:srcRect l="29714" t="1316" r="24009" b="85486"/>
          <a:stretch>
            <a:fillRect/>
          </a:stretch>
        </p:blipFill>
        <p:spPr bwMode="auto">
          <a:xfrm>
            <a:off x="107504" y="116632"/>
            <a:ext cx="4248472" cy="908720"/>
          </a:xfrm>
          <a:prstGeom prst="rect">
            <a:avLst/>
          </a:prstGeom>
          <a:noFill/>
          <a:ln w="9525">
            <a:noFill/>
            <a:miter lim="800000"/>
            <a:headEnd/>
            <a:tailEnd/>
          </a:ln>
        </p:spPr>
      </p:pic>
      <p:graphicFrame>
        <p:nvGraphicFramePr>
          <p:cNvPr id="16386" name="Object 14"/>
          <p:cNvGraphicFramePr>
            <a:graphicFrameLocks noChangeAspect="1"/>
          </p:cNvGraphicFramePr>
          <p:nvPr/>
        </p:nvGraphicFramePr>
        <p:xfrm>
          <a:off x="1" y="155204"/>
          <a:ext cx="9036496" cy="6648350"/>
        </p:xfrm>
        <a:graphic>
          <a:graphicData uri="http://schemas.openxmlformats.org/presentationml/2006/ole">
            <mc:AlternateContent xmlns:mc="http://schemas.openxmlformats.org/markup-compatibility/2006">
              <mc:Choice xmlns:v="urn:schemas-microsoft-com:vml" Requires="v">
                <p:oleObj spid="_x0000_s22539" name="Visio" r:id="rId4" imgW="10018776" imgH="6777533" progId="">
                  <p:embed/>
                </p:oleObj>
              </mc:Choice>
              <mc:Fallback>
                <p:oleObj name="Visio" r:id="rId4" imgW="10018776" imgH="6777533" progId="">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55204"/>
                        <a:ext cx="9036496" cy="66483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95310905"/>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7" descr="power point_azul"/>
          <p:cNvPicPr>
            <a:picLocks noChangeAspect="1" noChangeArrowheads="1"/>
          </p:cNvPicPr>
          <p:nvPr/>
        </p:nvPicPr>
        <p:blipFill>
          <a:blip r:embed="rId2" cstate="print"/>
          <a:srcRect/>
          <a:stretch>
            <a:fillRect/>
          </a:stretch>
        </p:blipFill>
        <p:spPr bwMode="auto">
          <a:xfrm>
            <a:off x="-36513" y="-26988"/>
            <a:ext cx="9180513" cy="6884988"/>
          </a:xfrm>
          <a:prstGeom prst="rect">
            <a:avLst/>
          </a:prstGeom>
          <a:noFill/>
          <a:ln w="9525">
            <a:noFill/>
            <a:miter lim="800000"/>
            <a:headEnd/>
            <a:tailEnd/>
          </a:ln>
        </p:spPr>
      </p:pic>
      <p:sp>
        <p:nvSpPr>
          <p:cNvPr id="3" name="Rectangle 2"/>
          <p:cNvSpPr txBox="1">
            <a:spLocks noChangeArrowheads="1"/>
          </p:cNvSpPr>
          <p:nvPr/>
        </p:nvSpPr>
        <p:spPr bwMode="auto">
          <a:xfrm>
            <a:off x="827584" y="980728"/>
            <a:ext cx="725011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4000" b="1" i="0" u="none" strike="noStrike" kern="0" cap="none" spc="0" normalizeH="0" baseline="0" noProof="0" dirty="0" smtClean="0">
                <a:ln>
                  <a:noFill/>
                </a:ln>
                <a:solidFill>
                  <a:srgbClr val="FFFF00"/>
                </a:solidFill>
                <a:effectLst/>
                <a:uLnTx/>
                <a:uFillTx/>
                <a:latin typeface="Arial" charset="0"/>
                <a:ea typeface="+mj-ea"/>
                <a:cs typeface="+mj-cs"/>
              </a:rPr>
              <a:t>Estructura Interna</a:t>
            </a:r>
            <a:endParaRPr kumimoji="0" lang="en-US" sz="4000" b="1" i="0" u="none" strike="noStrike" kern="0" cap="none" spc="0" normalizeH="0" baseline="0" noProof="0" dirty="0">
              <a:ln>
                <a:noFill/>
              </a:ln>
              <a:solidFill>
                <a:srgbClr val="FFFF00"/>
              </a:solidFill>
              <a:effectLst/>
              <a:uLnTx/>
              <a:uFillTx/>
              <a:latin typeface="+mj-lt"/>
              <a:ea typeface="+mj-ea"/>
              <a:cs typeface="+mj-cs"/>
            </a:endParaRPr>
          </a:p>
        </p:txBody>
      </p:sp>
      <p:sp>
        <p:nvSpPr>
          <p:cNvPr id="4" name="Rectangle 3"/>
          <p:cNvSpPr txBox="1">
            <a:spLocks noChangeArrowheads="1"/>
          </p:cNvSpPr>
          <p:nvPr/>
        </p:nvSpPr>
        <p:spPr bwMode="auto">
          <a:xfrm>
            <a:off x="683568" y="2564904"/>
            <a:ext cx="7777162" cy="366742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marR="0" lvl="0" indent="-342900" algn="just" defTabSz="914400" rtl="0" eaLnBrk="0" fontAlgn="base" latinLnBrk="0" hangingPunct="0">
              <a:lnSpc>
                <a:spcPct val="12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La Dirección de Gestión de la Investigación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tiene</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a:t>
            </a:r>
            <a:r>
              <a:rPr lang="en-US" sz="2000" kern="0" dirty="0" smtClean="0">
                <a:solidFill>
                  <a:srgbClr val="FFFF00"/>
                </a:solidFill>
                <a:effectLst>
                  <a:outerShdw blurRad="38100" dist="38100" dir="2700000" algn="tl">
                    <a:srgbClr val="000000"/>
                  </a:outerShdw>
                </a:effectLst>
              </a:rPr>
              <a:t>a</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su</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cargo la coordinación de </a:t>
            </a:r>
            <a:r>
              <a:rPr kumimoji="0" lang="es-CR"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la promoción, el desarrollo, el seguimiento y la evaluación de la investigación.</a:t>
            </a:r>
          </a:p>
          <a:p>
            <a:pPr marL="342900" marR="0" lvl="0" indent="-342900" algn="just" defTabSz="914400" rtl="0" eaLnBrk="0" fontAlgn="base" latinLnBrk="0" hangingPunct="0">
              <a:lnSpc>
                <a:spcPct val="120000"/>
              </a:lnSpc>
              <a:spcBef>
                <a:spcPct val="20000"/>
              </a:spcBef>
              <a:spcAft>
                <a:spcPct val="0"/>
              </a:spcAft>
              <a:buClrTx/>
              <a:buSzTx/>
              <a:buFontTx/>
              <a:buChar char="•"/>
              <a:tabLst/>
              <a:defRPr/>
            </a:pPr>
            <a:endParaRPr kumimoji="0" lang="es-CR" sz="2000" b="0" i="0" u="none" strike="noStrike" kern="0" cap="none" spc="0" normalizeH="0" baseline="0" noProof="0" dirty="0" smtClean="0">
              <a:ln>
                <a:noFill/>
              </a:ln>
              <a:solidFill>
                <a:srgbClr val="FFFF00"/>
              </a:solidFill>
              <a:effectLst/>
              <a:uLnTx/>
              <a:uFillTx/>
              <a:latin typeface="+mn-lt"/>
              <a:ea typeface="+mn-ea"/>
              <a:cs typeface="+mn-cs"/>
            </a:endParaRPr>
          </a:p>
          <a:p>
            <a:pPr marL="342900" marR="0" lvl="0" indent="-342900" algn="just" defTabSz="914400" rtl="0" eaLnBrk="0" fontAlgn="base" latinLnBrk="0" hangingPunct="0">
              <a:lnSpc>
                <a:spcPct val="120000"/>
              </a:lnSpc>
              <a:spcBef>
                <a:spcPct val="20000"/>
              </a:spcBef>
              <a:spcAft>
                <a:spcPct val="0"/>
              </a:spcAft>
              <a:buClrTx/>
              <a:buSzTx/>
              <a:buFontTx/>
              <a:buChar char="•"/>
              <a:tabLst/>
              <a:defRPr/>
            </a:pP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Esta</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Dirección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coordina</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las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Unidades</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de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Promoción</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Unidad</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de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Proyectos</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y la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Unidad</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de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Calidad</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y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Evaluación</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Completan</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el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funcionamiento</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de la Vicerrectoría, la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Dirección</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de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Gestión</a:t>
            </a:r>
            <a:r>
              <a:rPr kumimoji="0" lang="en-US" sz="2000" b="0" i="0" u="none" strike="noStrike" kern="0" cap="none" spc="0" normalizeH="0" noProof="0" dirty="0" smtClean="0">
                <a:ln>
                  <a:noFill/>
                </a:ln>
                <a:solidFill>
                  <a:srgbClr val="FFFF00"/>
                </a:solidFill>
                <a:effectLst>
                  <a:outerShdw blurRad="38100" dist="38100" dir="2700000" algn="tl">
                    <a:srgbClr val="000000"/>
                  </a:outerShdw>
                </a:effectLst>
                <a:uLnTx/>
                <a:uFillTx/>
                <a:latin typeface="Arial" charset="0"/>
                <a:ea typeface="+mn-ea"/>
                <a:cs typeface="+mn-cs"/>
              </a:rPr>
              <a:t>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Administrativa</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a:t>
            </a:r>
            <a:r>
              <a:rPr lang="en-US" sz="2000" kern="0" dirty="0" smtClean="0">
                <a:solidFill>
                  <a:srgbClr val="FFFF00"/>
                </a:solidFill>
                <a:effectLst>
                  <a:outerShdw blurRad="38100" dist="38100" dir="2700000" algn="tl">
                    <a:srgbClr val="000000"/>
                  </a:outerShdw>
                </a:effectLst>
              </a:rPr>
              <a:t>DGA</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la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Unidad</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de Gestión y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Transferencia</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del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Conocimiento</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(PROINNOVA), y </a:t>
            </a:r>
            <a:r>
              <a:rPr kumimoji="0" lang="en-US" sz="2000" b="0" i="0" u="none" strike="noStrike" kern="0" cap="none" spc="0" normalizeH="0" baseline="0" noProof="0" dirty="0" err="1" smtClean="0">
                <a:ln>
                  <a:noFill/>
                </a:ln>
                <a:solidFill>
                  <a:srgbClr val="FFFF00"/>
                </a:solidFill>
                <a:effectLst>
                  <a:outerShdw blurRad="38100" dist="38100" dir="2700000" algn="tl">
                    <a:srgbClr val="000000"/>
                  </a:outerShdw>
                </a:effectLst>
                <a:uLnTx/>
                <a:uFillTx/>
                <a:latin typeface="Arial" charset="0"/>
                <a:ea typeface="+mn-ea"/>
                <a:cs typeface="+mn-cs"/>
              </a:rPr>
              <a:t>Asesoría</a:t>
            </a:r>
            <a:r>
              <a:rPr kumimoji="0" lang="en-US" sz="2000" b="0" i="0" u="none" strike="noStrike" kern="0" cap="none" spc="0" normalizeH="0" baseline="0" noProof="0" dirty="0" smtClean="0">
                <a:ln>
                  <a:noFill/>
                </a:ln>
                <a:solidFill>
                  <a:srgbClr val="FFFF00"/>
                </a:solidFill>
                <a:effectLst>
                  <a:outerShdw blurRad="38100" dist="38100" dir="2700000" algn="tl">
                    <a:srgbClr val="000000"/>
                  </a:outerShdw>
                </a:effectLst>
                <a:uLnTx/>
                <a:uFillTx/>
                <a:latin typeface="Arial" charset="0"/>
                <a:ea typeface="+mn-ea"/>
                <a:cs typeface="+mn-cs"/>
              </a:rPr>
              <a:t> Legal.</a:t>
            </a:r>
            <a:endParaRPr kumimoji="0" lang="en-US" sz="2000" b="0" i="0" u="none" strike="noStrike" kern="0" cap="none" spc="0" normalizeH="0" baseline="0" noProof="0" dirty="0">
              <a:ln>
                <a:noFill/>
              </a:ln>
              <a:solidFill>
                <a:srgbClr val="FFFF00"/>
              </a:solidFill>
              <a:effectLst>
                <a:outerShdw blurRad="38100" dist="38100" dir="2700000" algn="tl">
                  <a:srgbClr val="000000"/>
                </a:outerShdw>
              </a:effectLst>
              <a:uLnTx/>
              <a:uFillTx/>
              <a:latin typeface="Arial" charset="0"/>
              <a:ea typeface="+mn-ea"/>
              <a:cs typeface="+mn-cs"/>
            </a:endParaRPr>
          </a:p>
        </p:txBody>
      </p:sp>
    </p:spTree>
    <p:extLst>
      <p:ext uri="{BB962C8B-B14F-4D97-AF65-F5344CB8AC3E}">
        <p14:creationId xmlns:p14="http://schemas.microsoft.com/office/powerpoint/2010/main" val="1524397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50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par>
                          <p:cTn id="7" fill="hold">
                            <p:stCondLst>
                              <p:cond delay="500"/>
                            </p:stCondLst>
                            <p:childTnLst>
                              <p:par>
                                <p:cTn id="8" presetID="1" presetClass="entr" presetSubtype="0" fill="hold" nodeType="afterEffect">
                                  <p:stCondLst>
                                    <p:cond delay="1500"/>
                                  </p:stCondLst>
                                  <p:childTnLst>
                                    <p:set>
                                      <p:cBhvr>
                                        <p:cTn id="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6147" name="Rectangle 2"/>
          <p:cNvSpPr txBox="1">
            <a:spLocks noChangeArrowheads="1"/>
          </p:cNvSpPr>
          <p:nvPr/>
        </p:nvSpPr>
        <p:spPr bwMode="auto">
          <a:xfrm>
            <a:off x="468313" y="1052513"/>
            <a:ext cx="8143875" cy="525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lnSpc>
                <a:spcPct val="80000"/>
              </a:lnSpc>
              <a:spcBef>
                <a:spcPct val="20000"/>
              </a:spcBef>
              <a:buClr>
                <a:srgbClr val="FFFF66"/>
              </a:buClr>
              <a:buFont typeface="Wingdings" pitchFamily="2" charset="2"/>
              <a:buNone/>
            </a:pPr>
            <a:endParaRPr lang="es-CR" sz="1000" dirty="0">
              <a:solidFill>
                <a:srgbClr val="FFFF00"/>
              </a:solidFill>
              <a:latin typeface="Calibri" pitchFamily="34" charset="0"/>
            </a:endParaRPr>
          </a:p>
          <a:p>
            <a:pPr eaLnBrk="1" hangingPunct="1">
              <a:lnSpc>
                <a:spcPct val="80000"/>
              </a:lnSpc>
              <a:spcBef>
                <a:spcPct val="20000"/>
              </a:spcBef>
              <a:buClr>
                <a:srgbClr val="FFFF66"/>
              </a:buClr>
              <a:buFont typeface="Wingdings" pitchFamily="2" charset="2"/>
              <a:buChar char="v"/>
            </a:pPr>
            <a:r>
              <a:rPr kumimoji="1" lang="es-CR" sz="2600" dirty="0">
                <a:solidFill>
                  <a:srgbClr val="FFFF00"/>
                </a:solidFill>
                <a:latin typeface="Calibri" pitchFamily="34" charset="0"/>
              </a:rPr>
              <a:t>Unidades que dieron sus primeros aportes a la investigación:</a:t>
            </a:r>
          </a:p>
          <a:p>
            <a:pPr eaLnBrk="1" hangingPunct="1">
              <a:lnSpc>
                <a:spcPct val="80000"/>
              </a:lnSpc>
              <a:spcBef>
                <a:spcPct val="20000"/>
              </a:spcBef>
              <a:buClr>
                <a:srgbClr val="FF3300"/>
              </a:buClr>
              <a:buFont typeface="Wingdings" pitchFamily="2" charset="2"/>
              <a:buNone/>
            </a:pPr>
            <a:endParaRPr kumimoji="1" lang="es-CR" sz="1400" dirty="0">
              <a:solidFill>
                <a:srgbClr val="FFFF00"/>
              </a:solidFill>
              <a:latin typeface="Calibri" pitchFamily="34" charset="0"/>
            </a:endParaRPr>
          </a:p>
          <a:p>
            <a:pPr eaLnBrk="1" hangingPunct="1">
              <a:lnSpc>
                <a:spcPct val="80000"/>
              </a:lnSpc>
              <a:spcBef>
                <a:spcPct val="20000"/>
              </a:spcBef>
              <a:buClr>
                <a:srgbClr val="FFFF66"/>
              </a:buClr>
              <a:buFont typeface="Wingdings" pitchFamily="2" charset="2"/>
              <a:buNone/>
            </a:pPr>
            <a:r>
              <a:rPr kumimoji="1" lang="es-CR" sz="2600" dirty="0">
                <a:solidFill>
                  <a:srgbClr val="FFFF00"/>
                </a:solidFill>
                <a:latin typeface="Calibri" pitchFamily="34" charset="0"/>
              </a:rPr>
              <a:t>		- Instituto de Investigaciones Psicológicas (desde 	1957):conformado inicialmente como un centro de 	estudios y de discusión.</a:t>
            </a:r>
          </a:p>
          <a:p>
            <a:pPr eaLnBrk="1" hangingPunct="1">
              <a:lnSpc>
                <a:spcPct val="80000"/>
              </a:lnSpc>
              <a:spcBef>
                <a:spcPct val="20000"/>
              </a:spcBef>
              <a:buClr>
                <a:srgbClr val="FFFF66"/>
              </a:buClr>
              <a:buFont typeface="Wingdings" pitchFamily="2" charset="2"/>
              <a:buNone/>
            </a:pPr>
            <a:endParaRPr kumimoji="1" lang="es-CR" sz="1400" dirty="0">
              <a:solidFill>
                <a:srgbClr val="FFFF00"/>
              </a:solidFill>
              <a:latin typeface="Calibri" pitchFamily="34" charset="0"/>
            </a:endParaRPr>
          </a:p>
          <a:p>
            <a:pPr eaLnBrk="1" hangingPunct="1">
              <a:lnSpc>
                <a:spcPct val="80000"/>
              </a:lnSpc>
              <a:spcBef>
                <a:spcPct val="20000"/>
              </a:spcBef>
              <a:buClr>
                <a:srgbClr val="FFFF66"/>
              </a:buClr>
              <a:buFont typeface="Wingdings" pitchFamily="2" charset="2"/>
              <a:buNone/>
            </a:pPr>
            <a:r>
              <a:rPr kumimoji="1" lang="es-CR" sz="2600" dirty="0">
                <a:solidFill>
                  <a:srgbClr val="FFFF00"/>
                </a:solidFill>
                <a:latin typeface="Calibri" pitchFamily="34" charset="0"/>
              </a:rPr>
              <a:t>		- Instituto Clodomiro Picado: Tiene su origen en una 	campaña antiofídica entre 1904-1905.  Años 	después se firma un convenio con el Ministerio de 	Salud para que el ICP forme parte de la UCR.</a:t>
            </a:r>
          </a:p>
          <a:p>
            <a:pPr eaLnBrk="1" hangingPunct="1">
              <a:lnSpc>
                <a:spcPct val="80000"/>
              </a:lnSpc>
              <a:spcBef>
                <a:spcPct val="20000"/>
              </a:spcBef>
              <a:buClr>
                <a:srgbClr val="FFFF66"/>
              </a:buClr>
              <a:buFont typeface="Wingdings" pitchFamily="2" charset="2"/>
              <a:buNone/>
            </a:pPr>
            <a:endParaRPr kumimoji="1" lang="es-CR" sz="1400" dirty="0">
              <a:solidFill>
                <a:srgbClr val="FFFF00"/>
              </a:solidFill>
              <a:latin typeface="Calibri" pitchFamily="34" charset="0"/>
            </a:endParaRPr>
          </a:p>
          <a:p>
            <a:pPr eaLnBrk="1" hangingPunct="1">
              <a:lnSpc>
                <a:spcPct val="80000"/>
              </a:lnSpc>
              <a:spcBef>
                <a:spcPct val="20000"/>
              </a:spcBef>
              <a:buClr>
                <a:srgbClr val="FFFF66"/>
              </a:buClr>
              <a:buFont typeface="Wingdings" pitchFamily="2" charset="2"/>
              <a:buNone/>
            </a:pPr>
            <a:r>
              <a:rPr kumimoji="1" lang="es-CR" sz="2600" dirty="0">
                <a:solidFill>
                  <a:srgbClr val="FFFF00"/>
                </a:solidFill>
                <a:latin typeface="Calibri" pitchFamily="34" charset="0"/>
              </a:rPr>
              <a:t>		- Estación Experimental Fabio </a:t>
            </a:r>
            <a:r>
              <a:rPr kumimoji="1" lang="es-CR" sz="2600" dirty="0" err="1">
                <a:solidFill>
                  <a:srgbClr val="FFFF00"/>
                </a:solidFill>
                <a:latin typeface="Calibri" pitchFamily="34" charset="0"/>
              </a:rPr>
              <a:t>Baudrit</a:t>
            </a:r>
            <a:r>
              <a:rPr kumimoji="1" lang="es-CR" sz="2600" dirty="0">
                <a:solidFill>
                  <a:srgbClr val="FFFF00"/>
                </a:solidFill>
                <a:latin typeface="Calibri" pitchFamily="34" charset="0"/>
              </a:rPr>
              <a:t>: Inicia su 	gestión en 1956, dedicada a la investigación de las   	Ciencias Agroalimentarias.</a:t>
            </a:r>
            <a:endParaRPr kumimoji="1" lang="es-ES" sz="2600" dirty="0">
              <a:solidFill>
                <a:srgbClr val="FFFF00"/>
              </a:solidFill>
              <a:latin typeface="Calibri" pitchFamily="34" charset="0"/>
            </a:endParaRPr>
          </a:p>
          <a:p>
            <a:pPr eaLnBrk="1" hangingPunct="1">
              <a:lnSpc>
                <a:spcPct val="80000"/>
              </a:lnSpc>
              <a:spcBef>
                <a:spcPct val="20000"/>
              </a:spcBef>
              <a:buClr>
                <a:srgbClr val="FFFF66"/>
              </a:buClr>
              <a:buFont typeface="Wingdings" pitchFamily="2" charset="2"/>
              <a:buNone/>
            </a:pPr>
            <a:endParaRPr kumimoji="1" lang="es-ES" sz="2200" dirty="0">
              <a:solidFill>
                <a:srgbClr val="FFFF00"/>
              </a:solidFill>
              <a:latin typeface="Calibri" pitchFamily="34" charset="0"/>
            </a:endParaRPr>
          </a:p>
        </p:txBody>
      </p:sp>
    </p:spTree>
    <p:extLst>
      <p:ext uri="{BB962C8B-B14F-4D97-AF65-F5344CB8AC3E}">
        <p14:creationId xmlns:p14="http://schemas.microsoft.com/office/powerpoint/2010/main" val="162273402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6147">
                                            <p:txEl>
                                              <p:pRg st="3" end="3"/>
                                            </p:txEl>
                                          </p:spTgt>
                                        </p:tgtEl>
                                        <p:attrNameLst>
                                          <p:attrName>style.visibility</p:attrName>
                                        </p:attrNameLst>
                                      </p:cBhvr>
                                      <p:to>
                                        <p:strVal val="visible"/>
                                      </p:to>
                                    </p:set>
                                    <p:animEffect transition="in" filter="fade">
                                      <p:cBhvr>
                                        <p:cTn id="7" dur="500"/>
                                        <p:tgtEl>
                                          <p:spTgt spid="6147">
                                            <p:txEl>
                                              <p:pRg st="3" end="3"/>
                                            </p:txEl>
                                          </p:spTgt>
                                        </p:tgtEl>
                                      </p:cBhvr>
                                    </p:animEffect>
                                  </p:childTnLst>
                                </p:cTn>
                              </p:par>
                            </p:childTnLst>
                          </p:cTn>
                        </p:par>
                        <p:par>
                          <p:cTn id="8" fill="hold">
                            <p:stCondLst>
                              <p:cond delay="1000"/>
                            </p:stCondLst>
                            <p:childTnLst>
                              <p:par>
                                <p:cTn id="9" presetID="10" presetClass="entr" presetSubtype="0" fill="hold" nodeType="afterEffect">
                                  <p:stCondLst>
                                    <p:cond delay="1500"/>
                                  </p:stCondLst>
                                  <p:childTnLst>
                                    <p:set>
                                      <p:cBhvr>
                                        <p:cTn id="10" dur="1" fill="hold">
                                          <p:stCondLst>
                                            <p:cond delay="0"/>
                                          </p:stCondLst>
                                        </p:cTn>
                                        <p:tgtEl>
                                          <p:spTgt spid="6147">
                                            <p:txEl>
                                              <p:pRg st="5" end="5"/>
                                            </p:txEl>
                                          </p:spTgt>
                                        </p:tgtEl>
                                        <p:attrNameLst>
                                          <p:attrName>style.visibility</p:attrName>
                                        </p:attrNameLst>
                                      </p:cBhvr>
                                      <p:to>
                                        <p:strVal val="visible"/>
                                      </p:to>
                                    </p:set>
                                    <p:animEffect transition="in" filter="fade">
                                      <p:cBhvr>
                                        <p:cTn id="11" dur="500"/>
                                        <p:tgtEl>
                                          <p:spTgt spid="6147">
                                            <p:txEl>
                                              <p:pRg st="5" end="5"/>
                                            </p:txEl>
                                          </p:spTgt>
                                        </p:tgtEl>
                                      </p:cBhvr>
                                    </p:animEffect>
                                  </p:childTnLst>
                                </p:cTn>
                              </p:par>
                            </p:childTnLst>
                          </p:cTn>
                        </p:par>
                        <p:par>
                          <p:cTn id="12" fill="hold">
                            <p:stCondLst>
                              <p:cond delay="3000"/>
                            </p:stCondLst>
                            <p:childTnLst>
                              <p:par>
                                <p:cTn id="13" presetID="10" presetClass="entr" presetSubtype="0" fill="hold" nodeType="afterEffect">
                                  <p:stCondLst>
                                    <p:cond delay="1500"/>
                                  </p:stCondLst>
                                  <p:childTnLst>
                                    <p:set>
                                      <p:cBhvr>
                                        <p:cTn id="14" dur="1" fill="hold">
                                          <p:stCondLst>
                                            <p:cond delay="0"/>
                                          </p:stCondLst>
                                        </p:cTn>
                                        <p:tgtEl>
                                          <p:spTgt spid="6147">
                                            <p:txEl>
                                              <p:pRg st="7" end="7"/>
                                            </p:txEl>
                                          </p:spTgt>
                                        </p:tgtEl>
                                        <p:attrNameLst>
                                          <p:attrName>style.visibility</p:attrName>
                                        </p:attrNameLst>
                                      </p:cBhvr>
                                      <p:to>
                                        <p:strVal val="visible"/>
                                      </p:to>
                                    </p:set>
                                    <p:animEffect transition="in" filter="fade">
                                      <p:cBhvr>
                                        <p:cTn id="15" dur="500"/>
                                        <p:tgtEl>
                                          <p:spTgt spid="61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7" descr="power point_azul"/>
          <p:cNvPicPr>
            <a:picLocks noChangeAspect="1" noChangeArrowheads="1"/>
          </p:cNvPicPr>
          <p:nvPr/>
        </p:nvPicPr>
        <p:blipFill>
          <a:blip r:embed="rId2" cstate="print"/>
          <a:srcRect/>
          <a:stretch>
            <a:fillRect/>
          </a:stretch>
        </p:blipFill>
        <p:spPr bwMode="auto">
          <a:xfrm>
            <a:off x="-36513" y="-27384"/>
            <a:ext cx="9180513" cy="6884988"/>
          </a:xfrm>
          <a:prstGeom prst="rect">
            <a:avLst/>
          </a:prstGeom>
          <a:noFill/>
          <a:ln w="9525">
            <a:noFill/>
            <a:miter lim="800000"/>
            <a:headEnd/>
            <a:tailEnd/>
          </a:ln>
        </p:spPr>
      </p:pic>
      <p:sp>
        <p:nvSpPr>
          <p:cNvPr id="7171" name="Text Box 4"/>
          <p:cNvSpPr txBox="1">
            <a:spLocks noChangeArrowheads="1"/>
          </p:cNvSpPr>
          <p:nvPr/>
        </p:nvSpPr>
        <p:spPr bwMode="auto">
          <a:xfrm>
            <a:off x="395288" y="1341438"/>
            <a:ext cx="7993062" cy="415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spcBef>
                <a:spcPct val="50000"/>
              </a:spcBef>
              <a:buClr>
                <a:srgbClr val="FFFF00"/>
              </a:buClr>
              <a:buFont typeface="Wingdings" pitchFamily="2" charset="2"/>
              <a:buChar char="v"/>
            </a:pPr>
            <a:r>
              <a:rPr lang="es-ES" sz="2400" b="1" dirty="0">
                <a:solidFill>
                  <a:srgbClr val="FFFF00"/>
                </a:solidFill>
                <a:latin typeface="Calibri" pitchFamily="34" charset="0"/>
              </a:rPr>
              <a:t> La Vicerrectoría de Investigación se creó en 1974, en el III      </a:t>
            </a:r>
            <a:r>
              <a:rPr lang="es-ES" sz="2400" b="1" dirty="0" smtClean="0">
                <a:solidFill>
                  <a:srgbClr val="FFFF00"/>
                </a:solidFill>
                <a:latin typeface="Calibri" pitchFamily="34" charset="0"/>
              </a:rPr>
              <a:t>Congreso </a:t>
            </a:r>
            <a:r>
              <a:rPr lang="es-ES" sz="2400" b="1" dirty="0">
                <a:solidFill>
                  <a:srgbClr val="FFFF00"/>
                </a:solidFill>
                <a:latin typeface="Calibri" pitchFamily="34" charset="0"/>
              </a:rPr>
              <a:t>Universitario 1972 -1973, como el ente responsable de supervisar, coordinar y estimular la investigación.</a:t>
            </a:r>
          </a:p>
          <a:p>
            <a:pPr eaLnBrk="1" hangingPunct="1">
              <a:spcBef>
                <a:spcPct val="50000"/>
              </a:spcBef>
              <a:buClr>
                <a:srgbClr val="FFFF00"/>
              </a:buClr>
              <a:buFont typeface="Wingdings" pitchFamily="2" charset="2"/>
              <a:buNone/>
            </a:pPr>
            <a:endParaRPr lang="es-ES" sz="2400" b="1" dirty="0">
              <a:solidFill>
                <a:srgbClr val="FFFF00"/>
              </a:solidFill>
              <a:latin typeface="Calibri" pitchFamily="34" charset="0"/>
            </a:endParaRPr>
          </a:p>
          <a:p>
            <a:pPr eaLnBrk="1" hangingPunct="1">
              <a:spcBef>
                <a:spcPct val="50000"/>
              </a:spcBef>
              <a:buClr>
                <a:srgbClr val="FFFF00"/>
              </a:buClr>
              <a:buFont typeface="Wingdings" pitchFamily="2" charset="2"/>
              <a:buChar char="v"/>
            </a:pPr>
            <a:r>
              <a:rPr lang="es-CR" sz="2400" b="1" dirty="0">
                <a:solidFill>
                  <a:srgbClr val="FFFF00"/>
                </a:solidFill>
                <a:latin typeface="Calibri" pitchFamily="34" charset="0"/>
              </a:rPr>
              <a:t> Su marco de referencia lo conforman: </a:t>
            </a:r>
          </a:p>
          <a:p>
            <a:pPr eaLnBrk="1" hangingPunct="1"/>
            <a:r>
              <a:rPr lang="es-CR" sz="2400" b="1" dirty="0">
                <a:solidFill>
                  <a:srgbClr val="FFFF00"/>
                </a:solidFill>
                <a:latin typeface="Calibri" pitchFamily="34" charset="0"/>
              </a:rPr>
              <a:t>	- El Estatuto Orgánico (Artículos 51 y 59).</a:t>
            </a:r>
          </a:p>
          <a:p>
            <a:pPr eaLnBrk="1" hangingPunct="1"/>
            <a:r>
              <a:rPr lang="es-CR" sz="2400" b="1" dirty="0">
                <a:solidFill>
                  <a:srgbClr val="FFFF00"/>
                </a:solidFill>
                <a:latin typeface="Calibri" pitchFamily="34" charset="0"/>
              </a:rPr>
              <a:t>	- Normas para la Investigación de la UCR (1977).</a:t>
            </a:r>
          </a:p>
          <a:p>
            <a:pPr eaLnBrk="1" hangingPunct="1"/>
            <a:r>
              <a:rPr lang="es-CR" sz="2400" b="1" dirty="0">
                <a:solidFill>
                  <a:srgbClr val="FFFF00"/>
                </a:solidFill>
                <a:latin typeface="Calibri" pitchFamily="34" charset="0"/>
              </a:rPr>
              <a:t>	- Acuerdos del Consejo Universitario.</a:t>
            </a:r>
          </a:p>
          <a:p>
            <a:pPr eaLnBrk="1" hangingPunct="1"/>
            <a:r>
              <a:rPr lang="es-CR" sz="2400" b="1" dirty="0">
                <a:solidFill>
                  <a:srgbClr val="FFFF00"/>
                </a:solidFill>
                <a:latin typeface="Calibri" pitchFamily="34" charset="0"/>
              </a:rPr>
              <a:t>	- Disposiciones del Consejo de Rectoría. </a:t>
            </a:r>
          </a:p>
          <a:p>
            <a:pPr eaLnBrk="1" hangingPunct="1"/>
            <a:r>
              <a:rPr lang="es-CR" sz="2400" b="1" dirty="0">
                <a:solidFill>
                  <a:srgbClr val="FFFF00"/>
                </a:solidFill>
                <a:latin typeface="Calibri" pitchFamily="34" charset="0"/>
              </a:rPr>
              <a:t>	- Criterios del Consejo de Investigación.</a:t>
            </a:r>
            <a:endParaRPr lang="es-ES" sz="2400" b="1" dirty="0">
              <a:solidFill>
                <a:srgbClr val="FFFF00"/>
              </a:solidFill>
              <a:latin typeface="Calibri" pitchFamily="34" charset="0"/>
            </a:endParaRPr>
          </a:p>
        </p:txBody>
      </p:sp>
    </p:spTree>
    <p:extLst>
      <p:ext uri="{BB962C8B-B14F-4D97-AF65-F5344CB8AC3E}">
        <p14:creationId xmlns:p14="http://schemas.microsoft.com/office/powerpoint/2010/main" val="19726186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171">
                                            <p:txEl>
                                              <p:pRg st="0" end="0"/>
                                            </p:txEl>
                                          </p:spTgt>
                                        </p:tgtEl>
                                        <p:attrNameLst>
                                          <p:attrName>style.visibility</p:attrName>
                                        </p:attrNameLst>
                                      </p:cBhvr>
                                      <p:to>
                                        <p:strVal val="visible"/>
                                      </p:to>
                                    </p:set>
                                    <p:animEffect transition="in" filter="fade">
                                      <p:cBhvr>
                                        <p:cTn id="7" dur="500"/>
                                        <p:tgtEl>
                                          <p:spTgt spid="7171">
                                            <p:txEl>
                                              <p:pRg st="0" end="0"/>
                                            </p:txEl>
                                          </p:spTgt>
                                        </p:tgtEl>
                                      </p:cBhvr>
                                    </p:animEffec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7171">
                                            <p:txEl>
                                              <p:pRg st="2" end="2"/>
                                            </p:txEl>
                                          </p:spTgt>
                                        </p:tgtEl>
                                        <p:attrNameLst>
                                          <p:attrName>style.visibility</p:attrName>
                                        </p:attrNameLst>
                                      </p:cBhvr>
                                      <p:to>
                                        <p:strVal val="visible"/>
                                      </p:to>
                                    </p:set>
                                    <p:animEffect transition="in" filter="fade">
                                      <p:cBhvr>
                                        <p:cTn id="11" dur="500"/>
                                        <p:tgtEl>
                                          <p:spTgt spid="7171">
                                            <p:txEl>
                                              <p:pRg st="2" end="2"/>
                                            </p:txEl>
                                          </p:spTgt>
                                        </p:tgtEl>
                                      </p:cBhvr>
                                    </p:animEffect>
                                  </p:childTnLst>
                                </p:cTn>
                              </p:par>
                            </p:childTnLst>
                          </p:cTn>
                        </p:par>
                        <p:par>
                          <p:cTn id="12" fill="hold">
                            <p:stCondLst>
                              <p:cond delay="2500"/>
                            </p:stCondLst>
                            <p:childTnLst>
                              <p:par>
                                <p:cTn id="13" presetID="10" presetClass="entr" presetSubtype="0" fill="hold" nodeType="afterEffect">
                                  <p:stCondLst>
                                    <p:cond delay="1000"/>
                                  </p:stCondLst>
                                  <p:childTnLst>
                                    <p:set>
                                      <p:cBhvr>
                                        <p:cTn id="14" dur="1" fill="hold">
                                          <p:stCondLst>
                                            <p:cond delay="0"/>
                                          </p:stCondLst>
                                        </p:cTn>
                                        <p:tgtEl>
                                          <p:spTgt spid="7171">
                                            <p:txEl>
                                              <p:pRg st="3" end="3"/>
                                            </p:txEl>
                                          </p:spTgt>
                                        </p:tgtEl>
                                        <p:attrNameLst>
                                          <p:attrName>style.visibility</p:attrName>
                                        </p:attrNameLst>
                                      </p:cBhvr>
                                      <p:to>
                                        <p:strVal val="visible"/>
                                      </p:to>
                                    </p:set>
                                    <p:animEffect transition="in" filter="fade">
                                      <p:cBhvr>
                                        <p:cTn id="15" dur="500"/>
                                        <p:tgtEl>
                                          <p:spTgt spid="7171">
                                            <p:txEl>
                                              <p:pRg st="3" end="3"/>
                                            </p:txEl>
                                          </p:spTgt>
                                        </p:tgtEl>
                                      </p:cBhvr>
                                    </p:animEffect>
                                  </p:childTnLst>
                                </p:cTn>
                              </p:par>
                            </p:childTnLst>
                          </p:cTn>
                        </p:par>
                        <p:par>
                          <p:cTn id="16" fill="hold">
                            <p:stCondLst>
                              <p:cond delay="4000"/>
                            </p:stCondLst>
                            <p:childTnLst>
                              <p:par>
                                <p:cTn id="17" presetID="10" presetClass="entr" presetSubtype="0" fill="hold" nodeType="afterEffect">
                                  <p:stCondLst>
                                    <p:cond delay="1000"/>
                                  </p:stCondLst>
                                  <p:childTnLst>
                                    <p:set>
                                      <p:cBhvr>
                                        <p:cTn id="18" dur="1" fill="hold">
                                          <p:stCondLst>
                                            <p:cond delay="0"/>
                                          </p:stCondLst>
                                        </p:cTn>
                                        <p:tgtEl>
                                          <p:spTgt spid="7171">
                                            <p:txEl>
                                              <p:pRg st="4" end="4"/>
                                            </p:txEl>
                                          </p:spTgt>
                                        </p:tgtEl>
                                        <p:attrNameLst>
                                          <p:attrName>style.visibility</p:attrName>
                                        </p:attrNameLst>
                                      </p:cBhvr>
                                      <p:to>
                                        <p:strVal val="visible"/>
                                      </p:to>
                                    </p:set>
                                    <p:animEffect transition="in" filter="fade">
                                      <p:cBhvr>
                                        <p:cTn id="19" dur="500"/>
                                        <p:tgtEl>
                                          <p:spTgt spid="7171">
                                            <p:txEl>
                                              <p:pRg st="4" end="4"/>
                                            </p:txEl>
                                          </p:spTgt>
                                        </p:tgtEl>
                                      </p:cBhvr>
                                    </p:animEffect>
                                  </p:childTnLst>
                                </p:cTn>
                              </p:par>
                            </p:childTnLst>
                          </p:cTn>
                        </p:par>
                        <p:par>
                          <p:cTn id="20" fill="hold">
                            <p:stCondLst>
                              <p:cond delay="5500"/>
                            </p:stCondLst>
                            <p:childTnLst>
                              <p:par>
                                <p:cTn id="21" presetID="10" presetClass="entr" presetSubtype="0" fill="hold" nodeType="afterEffect">
                                  <p:stCondLst>
                                    <p:cond delay="1000"/>
                                  </p:stCondLst>
                                  <p:childTnLst>
                                    <p:set>
                                      <p:cBhvr>
                                        <p:cTn id="22" dur="1" fill="hold">
                                          <p:stCondLst>
                                            <p:cond delay="0"/>
                                          </p:stCondLst>
                                        </p:cTn>
                                        <p:tgtEl>
                                          <p:spTgt spid="7171">
                                            <p:txEl>
                                              <p:pRg st="5" end="5"/>
                                            </p:txEl>
                                          </p:spTgt>
                                        </p:tgtEl>
                                        <p:attrNameLst>
                                          <p:attrName>style.visibility</p:attrName>
                                        </p:attrNameLst>
                                      </p:cBhvr>
                                      <p:to>
                                        <p:strVal val="visible"/>
                                      </p:to>
                                    </p:set>
                                    <p:animEffect transition="in" filter="fade">
                                      <p:cBhvr>
                                        <p:cTn id="23" dur="500"/>
                                        <p:tgtEl>
                                          <p:spTgt spid="7171">
                                            <p:txEl>
                                              <p:pRg st="5" end="5"/>
                                            </p:txEl>
                                          </p:spTgt>
                                        </p:tgtEl>
                                      </p:cBhvr>
                                    </p:animEffect>
                                  </p:childTnLst>
                                </p:cTn>
                              </p:par>
                            </p:childTnLst>
                          </p:cTn>
                        </p:par>
                        <p:par>
                          <p:cTn id="24" fill="hold">
                            <p:stCondLst>
                              <p:cond delay="7000"/>
                            </p:stCondLst>
                            <p:childTnLst>
                              <p:par>
                                <p:cTn id="25" presetID="10" presetClass="entr" presetSubtype="0" fill="hold" nodeType="afterEffect">
                                  <p:stCondLst>
                                    <p:cond delay="1000"/>
                                  </p:stCondLst>
                                  <p:childTnLst>
                                    <p:set>
                                      <p:cBhvr>
                                        <p:cTn id="26" dur="1" fill="hold">
                                          <p:stCondLst>
                                            <p:cond delay="0"/>
                                          </p:stCondLst>
                                        </p:cTn>
                                        <p:tgtEl>
                                          <p:spTgt spid="7171">
                                            <p:txEl>
                                              <p:pRg st="6" end="6"/>
                                            </p:txEl>
                                          </p:spTgt>
                                        </p:tgtEl>
                                        <p:attrNameLst>
                                          <p:attrName>style.visibility</p:attrName>
                                        </p:attrNameLst>
                                      </p:cBhvr>
                                      <p:to>
                                        <p:strVal val="visible"/>
                                      </p:to>
                                    </p:set>
                                    <p:animEffect transition="in" filter="fade">
                                      <p:cBhvr>
                                        <p:cTn id="27" dur="500"/>
                                        <p:tgtEl>
                                          <p:spTgt spid="7171">
                                            <p:txEl>
                                              <p:pRg st="6" end="6"/>
                                            </p:txEl>
                                          </p:spTgt>
                                        </p:tgtEl>
                                      </p:cBhvr>
                                    </p:animEffect>
                                  </p:childTnLst>
                                </p:cTn>
                              </p:par>
                            </p:childTnLst>
                          </p:cTn>
                        </p:par>
                        <p:par>
                          <p:cTn id="28" fill="hold">
                            <p:stCondLst>
                              <p:cond delay="8500"/>
                            </p:stCondLst>
                            <p:childTnLst>
                              <p:par>
                                <p:cTn id="29" presetID="10" presetClass="entr" presetSubtype="0" fill="hold" nodeType="afterEffect">
                                  <p:stCondLst>
                                    <p:cond delay="1000"/>
                                  </p:stCondLst>
                                  <p:childTnLst>
                                    <p:set>
                                      <p:cBhvr>
                                        <p:cTn id="30" dur="1" fill="hold">
                                          <p:stCondLst>
                                            <p:cond delay="0"/>
                                          </p:stCondLst>
                                        </p:cTn>
                                        <p:tgtEl>
                                          <p:spTgt spid="7171">
                                            <p:txEl>
                                              <p:pRg st="7" end="7"/>
                                            </p:txEl>
                                          </p:spTgt>
                                        </p:tgtEl>
                                        <p:attrNameLst>
                                          <p:attrName>style.visibility</p:attrName>
                                        </p:attrNameLst>
                                      </p:cBhvr>
                                      <p:to>
                                        <p:strVal val="visible"/>
                                      </p:to>
                                    </p:set>
                                    <p:animEffect transition="in" filter="fade">
                                      <p:cBhvr>
                                        <p:cTn id="31" dur="500"/>
                                        <p:tgtEl>
                                          <p:spTgt spid="7171">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iseño predeterminado">
  <a:themeElements>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811</TotalTime>
  <Words>1718</Words>
  <Application>Microsoft Office PowerPoint</Application>
  <PresentationFormat>Presentación en pantalla (4:3)</PresentationFormat>
  <Paragraphs>526</Paragraphs>
  <Slides>37</Slides>
  <Notes>0</Notes>
  <HiddenSlides>0</HiddenSlides>
  <MMClips>0</MMClips>
  <ScaleCrop>false</ScaleCrop>
  <HeadingPairs>
    <vt:vector size="6" baseType="variant">
      <vt:variant>
        <vt:lpstr>Tema</vt:lpstr>
      </vt:variant>
      <vt:variant>
        <vt:i4>1</vt:i4>
      </vt:variant>
      <vt:variant>
        <vt:lpstr>Servidores OLE incrustados</vt:lpstr>
      </vt:variant>
      <vt:variant>
        <vt:i4>4</vt:i4>
      </vt:variant>
      <vt:variant>
        <vt:lpstr>Títulos de diapositiva</vt:lpstr>
      </vt:variant>
      <vt:variant>
        <vt:i4>37</vt:i4>
      </vt:variant>
    </vt:vector>
  </HeadingPairs>
  <TitlesOfParts>
    <vt:vector size="42" baseType="lpstr">
      <vt:lpstr>Diseño predeterminado</vt:lpstr>
      <vt:lpstr>Visio</vt:lpstr>
      <vt:lpstr>Imagen de mapa de bits</vt:lpstr>
      <vt:lpstr>Worksheet</vt:lpstr>
      <vt:lpstr>Gráfico</vt:lpstr>
      <vt:lpstr>Presentación de PowerPoint</vt:lpstr>
      <vt:lpstr>Presentación de PowerPoint</vt:lpstr>
      <vt:lpstr>Presentación de PowerPoint</vt:lpstr>
      <vt:lpstr>Presentación de PowerPoint</vt:lpstr>
      <vt:lpstr>Objetivos de la Vicerrectoría de Investigación</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Medios de Comunicación</vt:lpstr>
      <vt:lpstr>Presentación de PowerPoint</vt:lpstr>
      <vt:lpstr>Sistema de apoyo a la investigación</vt:lpstr>
      <vt:lpstr>Centros e Institutos de Investigación  por Área Académica</vt:lpstr>
      <vt:lpstr>Ciencias Sociales</vt:lpstr>
      <vt:lpstr>Presentación de PowerPoint</vt:lpstr>
      <vt:lpstr>Ciencias Agroalimentarias</vt:lpstr>
      <vt:lpstr>Ciencias Básicas</vt:lpstr>
      <vt:lpstr>Ciencias Básicas</vt:lpstr>
      <vt:lpstr>Número de Proyectos por Sub-actividad  2010 </vt:lpstr>
      <vt:lpstr>Número de Proyectos por Sub-actividad    2010</vt:lpstr>
      <vt:lpstr>Número de Investigadores  por Grado y Género   2010</vt:lpstr>
      <vt:lpstr>Algunos logros institucionales</vt:lpstr>
      <vt:lpstr>Presentación de PowerPoint</vt:lpstr>
    </vt:vector>
  </TitlesOfParts>
  <Company>eldomo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Lorem ipsum dolor</dc:title>
  <dc:creator>arte02</dc:creator>
  <cp:lastModifiedBy>Armando Marín Miranda</cp:lastModifiedBy>
  <cp:revision>72</cp:revision>
  <dcterms:created xsi:type="dcterms:W3CDTF">2010-03-10T17:46:46Z</dcterms:created>
  <dcterms:modified xsi:type="dcterms:W3CDTF">2011-03-14T16:24:56Z</dcterms:modified>
</cp:coreProperties>
</file>