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8" r:id="rId3"/>
    <p:sldId id="257" r:id="rId4"/>
    <p:sldId id="259" r:id="rId5"/>
    <p:sldId id="271" r:id="rId6"/>
    <p:sldId id="272" r:id="rId7"/>
    <p:sldId id="260" r:id="rId8"/>
    <p:sldId id="261" r:id="rId9"/>
    <p:sldId id="262" r:id="rId10"/>
    <p:sldId id="263" r:id="rId11"/>
    <p:sldId id="264" r:id="rId12"/>
    <p:sldId id="265" r:id="rId13"/>
    <p:sldId id="266" r:id="rId14"/>
    <p:sldId id="273" r:id="rId15"/>
    <p:sldId id="267" r:id="rId16"/>
    <p:sldId id="274" r:id="rId17"/>
    <p:sldId id="268" r:id="rId18"/>
    <p:sldId id="269"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7" d="100"/>
          <a:sy n="77" d="100"/>
        </p:scale>
        <p:origin x="-108" y="-5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BCA46E-33A7-4873-A827-378CBCBD291B}" type="datetimeFigureOut">
              <a:rPr lang="fr-FR" smtClean="0"/>
              <a:pPr/>
              <a:t>11/08/2014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7C0A0C-E436-4130-9BB4-73755E535257}" type="slidenum">
              <a:rPr lang="fr-FR" smtClean="0"/>
              <a:pPr/>
              <a:t>‹Nº›</a:t>
            </a:fld>
            <a:endParaRPr lang="fr-FR"/>
          </a:p>
        </p:txBody>
      </p:sp>
    </p:spTree>
    <p:extLst>
      <p:ext uri="{BB962C8B-B14F-4D97-AF65-F5344CB8AC3E}">
        <p14:creationId xmlns:p14="http://schemas.microsoft.com/office/powerpoint/2010/main" val="2350828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37C0A0C-E436-4130-9BB4-73755E535257}"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5FA3D98-6867-4CF8-953A-56D84BAE3196}" type="datetime1">
              <a:rPr lang="fr-FR" smtClean="0"/>
              <a:pPr/>
              <a:t>11/08/2014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FCCB9E-B5EB-45BD-90AC-2B793BC074B2}" type="slidenum">
              <a:rPr lang="fr-FR" smtClean="0"/>
              <a:pPr/>
              <a:t>‹Nº›</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F7E646-9F9E-401F-9FFF-AE9D22FA6E3F}" type="datetime1">
              <a:rPr lang="fr-FR" smtClean="0"/>
              <a:pPr/>
              <a:t>11/08/2014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FCCB9E-B5EB-45BD-90AC-2B793BC074B2}" type="slidenum">
              <a:rPr lang="fr-FR" smtClean="0"/>
              <a:pPr/>
              <a:t>‹Nº›</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1BA2CC-7A37-449C-B224-20304D372A77}" type="datetime1">
              <a:rPr lang="fr-FR" smtClean="0"/>
              <a:pPr/>
              <a:t>11/08/2014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FCCB9E-B5EB-45BD-90AC-2B793BC074B2}" type="slidenum">
              <a:rPr lang="fr-FR" smtClean="0"/>
              <a:pPr/>
              <a:t>‹Nº›</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382D74-8817-4204-ACBD-360427E9DFFC}" type="datetime1">
              <a:rPr lang="fr-FR" smtClean="0"/>
              <a:pPr/>
              <a:t>11/08/2014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FCCB9E-B5EB-45BD-90AC-2B793BC074B2}" type="slidenum">
              <a:rPr lang="fr-FR" smtClean="0"/>
              <a:pPr/>
              <a:t>‹Nº›</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95910D8-C2EC-4B28-A8B0-70688DA316E1}" type="datetime1">
              <a:rPr lang="fr-FR" smtClean="0"/>
              <a:pPr/>
              <a:t>11/08/2014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FCCB9E-B5EB-45BD-90AC-2B793BC074B2}" type="slidenum">
              <a:rPr lang="fr-FR" smtClean="0"/>
              <a:pPr/>
              <a:t>‹Nº›</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9B4C572-CB41-4C45-8DA4-81697F528012}" type="datetime1">
              <a:rPr lang="fr-FR" smtClean="0"/>
              <a:pPr/>
              <a:t>11/08/2014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FCCB9E-B5EB-45BD-90AC-2B793BC074B2}" type="slidenum">
              <a:rPr lang="fr-FR" smtClean="0"/>
              <a:pPr/>
              <a:t>‹Nº›</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34B6631-2AD3-4354-8D45-63138A8F4309}" type="datetime1">
              <a:rPr lang="fr-FR" smtClean="0"/>
              <a:pPr/>
              <a:t>11/08/2014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6FCCB9E-B5EB-45BD-90AC-2B793BC074B2}" type="slidenum">
              <a:rPr lang="fr-FR" smtClean="0"/>
              <a:pPr/>
              <a:t>‹Nº›</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025B8CD-60E8-4390-864D-FBEE78F75CAC}" type="datetime1">
              <a:rPr lang="fr-FR" smtClean="0"/>
              <a:pPr/>
              <a:t>11/08/2014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6FCCB9E-B5EB-45BD-90AC-2B793BC074B2}" type="slidenum">
              <a:rPr lang="fr-FR" smtClean="0"/>
              <a:pPr/>
              <a:t>‹Nº›</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008577A-940E-4F3A-9034-86F57F77AC59}" type="datetime1">
              <a:rPr lang="fr-FR" smtClean="0"/>
              <a:pPr/>
              <a:t>11/08/2014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6FCCB9E-B5EB-45BD-90AC-2B793BC074B2}" type="slidenum">
              <a:rPr lang="fr-FR" smtClean="0"/>
              <a:pPr/>
              <a:t>‹Nº›</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E126E67-8760-4FD7-8534-E7604CD97C65}" type="datetime1">
              <a:rPr lang="fr-FR" smtClean="0"/>
              <a:pPr/>
              <a:t>11/08/2014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FCCB9E-B5EB-45BD-90AC-2B793BC074B2}" type="slidenum">
              <a:rPr lang="fr-FR" smtClean="0"/>
              <a:pPr/>
              <a:t>‹Nº›</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BCEEBC1-E49E-434F-9853-8C96DB183521}" type="datetime1">
              <a:rPr lang="fr-FR" smtClean="0"/>
              <a:pPr/>
              <a:t>11/08/2014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FCCB9E-B5EB-45BD-90AC-2B793BC074B2}" type="slidenum">
              <a:rPr lang="fr-FR" smtClean="0"/>
              <a:pPr/>
              <a:t>‹Nº›</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69716-E579-4DA4-9CF0-514CFBBB494C}" type="datetime1">
              <a:rPr lang="fr-FR" smtClean="0"/>
              <a:pPr/>
              <a:t>11/08/2014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FCCB9E-B5EB-45BD-90AC-2B793BC074B2}" type="slidenum">
              <a:rPr lang="fr-FR" smtClean="0"/>
              <a:pPr/>
              <a:t>‹Nº›</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en-US" sz="3600" b="1" dirty="0" smtClean="0"/>
              <a:t>Key elements to optimize the formulation of R&amp;D collaborative projects in the frame of H2020</a:t>
            </a:r>
            <a:endParaRPr lang="en-US" sz="3600" b="1" dirty="0"/>
          </a:p>
        </p:txBody>
      </p:sp>
      <p:sp>
        <p:nvSpPr>
          <p:cNvPr id="3" name="ZoneTexte 2"/>
          <p:cNvSpPr txBox="1"/>
          <p:nvPr/>
        </p:nvSpPr>
        <p:spPr>
          <a:xfrm>
            <a:off x="1214414" y="6211669"/>
            <a:ext cx="6572264" cy="646331"/>
          </a:xfrm>
          <a:prstGeom prst="rect">
            <a:avLst/>
          </a:prstGeom>
          <a:noFill/>
        </p:spPr>
        <p:txBody>
          <a:bodyPr wrap="square" rtlCol="0">
            <a:spAutoFit/>
          </a:bodyPr>
          <a:lstStyle/>
          <a:p>
            <a:pPr algn="ctr"/>
            <a:r>
              <a:rPr lang="es-CR" b="1" smtClean="0"/>
              <a:t>Taller de formulacion de proyectos colaborativos internacionales </a:t>
            </a:r>
          </a:p>
          <a:p>
            <a:pPr algn="ctr"/>
            <a:r>
              <a:rPr lang="es-CR" b="1" smtClean="0"/>
              <a:t> 11 a 14 de agosto 2014 – Universidad de Costa Rica</a:t>
            </a:r>
            <a:endParaRPr lang="es-CR" b="1"/>
          </a:p>
        </p:txBody>
      </p:sp>
      <p:pic>
        <p:nvPicPr>
          <p:cNvPr id="4" name="Picture 33"/>
          <p:cNvPicPr>
            <a:picLocks noChangeAspect="1" noChangeArrowheads="1"/>
          </p:cNvPicPr>
          <p:nvPr/>
        </p:nvPicPr>
        <p:blipFill>
          <a:blip r:embed="rId3">
            <a:clrChange>
              <a:clrFrom>
                <a:srgbClr val="FCF9F5"/>
              </a:clrFrom>
              <a:clrTo>
                <a:srgbClr val="FCF9F5">
                  <a:alpha val="0"/>
                </a:srgbClr>
              </a:clrTo>
            </a:clrChange>
          </a:blip>
          <a:srcRect/>
          <a:stretch>
            <a:fillRect/>
          </a:stretch>
        </p:blipFill>
        <p:spPr bwMode="auto">
          <a:xfrm>
            <a:off x="7500959" y="0"/>
            <a:ext cx="1643042" cy="1720712"/>
          </a:xfrm>
          <a:prstGeom prst="rect">
            <a:avLst/>
          </a:prstGeom>
          <a:noFill/>
          <a:ln w="9525">
            <a:noFill/>
            <a:miter lim="800000"/>
            <a:headEnd/>
            <a:tailEnd/>
          </a:ln>
        </p:spPr>
      </p:pic>
      <p:graphicFrame>
        <p:nvGraphicFramePr>
          <p:cNvPr id="5" name="Object 1"/>
          <p:cNvGraphicFramePr>
            <a:graphicFrameLocks noChangeAspect="1"/>
          </p:cNvGraphicFramePr>
          <p:nvPr/>
        </p:nvGraphicFramePr>
        <p:xfrm>
          <a:off x="0" y="0"/>
          <a:ext cx="3282591" cy="785794"/>
        </p:xfrm>
        <a:graphic>
          <a:graphicData uri="http://schemas.openxmlformats.org/presentationml/2006/ole">
            <mc:AlternateContent xmlns:mc="http://schemas.openxmlformats.org/markup-compatibility/2006">
              <mc:Choice xmlns:v="urn:schemas-microsoft-com:vml" Requires="v">
                <p:oleObj spid="_x0000_s1027" name="Image bitmap" r:id="rId4" imgW="4486901" imgH="1095528" progId="PBrush">
                  <p:embed/>
                </p:oleObj>
              </mc:Choice>
              <mc:Fallback>
                <p:oleObj name="Image bitmap" r:id="rId4" imgW="4486901" imgH="1095528" progId="PBrush">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3282591" cy="7857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Espace réservé du numéro de diapositive 5"/>
          <p:cNvSpPr>
            <a:spLocks noGrp="1"/>
          </p:cNvSpPr>
          <p:nvPr>
            <p:ph type="sldNum" sz="quarter" idx="12"/>
          </p:nvPr>
        </p:nvSpPr>
        <p:spPr/>
        <p:txBody>
          <a:bodyPr/>
          <a:lstStyle/>
          <a:p>
            <a:fld id="{16FCCB9E-B5EB-45BD-90AC-2B793BC074B2}"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571480"/>
          </a:xfrm>
        </p:spPr>
        <p:txBody>
          <a:bodyPr>
            <a:normAutofit fontScale="90000"/>
          </a:bodyPr>
          <a:lstStyle/>
          <a:p>
            <a:r>
              <a:rPr lang="en-US" sz="2000" b="1" dirty="0" smtClean="0"/>
              <a:t>LCE 11 – 2014/2015  </a:t>
            </a:r>
            <a:br>
              <a:rPr lang="en-US" sz="2000" b="1" dirty="0" smtClean="0"/>
            </a:br>
            <a:endParaRPr lang="en-US" sz="2000" b="1" dirty="0"/>
          </a:p>
        </p:txBody>
      </p:sp>
      <p:sp>
        <p:nvSpPr>
          <p:cNvPr id="9" name="Rectangle à coins arrondis 8"/>
          <p:cNvSpPr/>
          <p:nvPr/>
        </p:nvSpPr>
        <p:spPr>
          <a:xfrm>
            <a:off x="285720" y="500018"/>
            <a:ext cx="8572560" cy="635798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just"/>
            <a:r>
              <a:rPr lang="en-US" sz="1600" b="1" dirty="0"/>
              <a:t>Scope: </a:t>
            </a:r>
            <a:r>
              <a:rPr lang="en-US" sz="1600" dirty="0"/>
              <a:t>Proposals focusing on the long-term perspective should aim at developing the next wave of alternative and sustainable fuels by moving technologies from TRL 3-4 to TRL 4-5 (please see part G of the General Annexes). In each case, they should address sub-challenge a) or b) and sub-challenge c) described above. </a:t>
            </a:r>
          </a:p>
          <a:p>
            <a:pPr algn="just"/>
            <a:r>
              <a:rPr lang="en-US" sz="1600" b="1" dirty="0"/>
              <a:t>Environment, health and safety issues, regional and social dimension</a:t>
            </a:r>
            <a:r>
              <a:rPr lang="en-US" sz="1600" dirty="0"/>
              <a:t>, shall be considered in all developments and appropriately addressed. </a:t>
            </a:r>
            <a:r>
              <a:rPr lang="en-US" sz="1600" b="1" dirty="0"/>
              <a:t>An assessment of alternative uses of the used </a:t>
            </a:r>
            <a:r>
              <a:rPr lang="en-US" sz="1600" b="1" dirty="0" err="1"/>
              <a:t>feedstocks</a:t>
            </a:r>
            <a:r>
              <a:rPr lang="en-US" sz="1600" b="1" dirty="0"/>
              <a:t> outside the </a:t>
            </a:r>
            <a:r>
              <a:rPr lang="en-US" sz="1600" b="1" dirty="0" err="1"/>
              <a:t>bioenergy</a:t>
            </a:r>
            <a:r>
              <a:rPr lang="en-US" sz="1600" b="1" dirty="0"/>
              <a:t> sector </a:t>
            </a:r>
            <a:r>
              <a:rPr lang="en-US" sz="1600" dirty="0"/>
              <a:t>should also be done. </a:t>
            </a:r>
          </a:p>
          <a:p>
            <a:pPr algn="just"/>
            <a:r>
              <a:rPr lang="en-US" sz="1600" b="1" dirty="0" err="1"/>
              <a:t>Biofuels</a:t>
            </a:r>
            <a:r>
              <a:rPr lang="en-US" sz="1600" b="1" dirty="0"/>
              <a:t> produced from starch, sugar and oil fractions of food/feed crops are excluded. </a:t>
            </a:r>
          </a:p>
          <a:p>
            <a:pPr algn="just"/>
            <a:r>
              <a:rPr lang="en-US" sz="1600" dirty="0"/>
              <a:t>An important element will be an increased </a:t>
            </a:r>
            <a:r>
              <a:rPr lang="en-US" sz="1600" b="1" dirty="0"/>
              <a:t>understanding of risks </a:t>
            </a:r>
            <a:r>
              <a:rPr lang="en-US" sz="1600" dirty="0"/>
              <a:t>(whether technological, in business processes, for particular business cases, or otherwise in each area), risk ownership, </a:t>
            </a:r>
            <a:r>
              <a:rPr lang="en-US" sz="1600" b="1" dirty="0"/>
              <a:t>and possible risk mitigation</a:t>
            </a:r>
            <a:r>
              <a:rPr lang="en-US" sz="1600" dirty="0"/>
              <a:t>. Proposals shall therefore include appropriate work packages on this matter. </a:t>
            </a:r>
          </a:p>
          <a:p>
            <a:pPr algn="just"/>
            <a:r>
              <a:rPr lang="en-US" sz="1600" dirty="0"/>
              <a:t>Proposals shall explicitly address </a:t>
            </a:r>
            <a:r>
              <a:rPr lang="en-US" sz="1600" b="1" dirty="0"/>
              <a:t>performance and cost targets </a:t>
            </a:r>
            <a:r>
              <a:rPr lang="en-US" sz="1600" dirty="0"/>
              <a:t>together with relevant performance indicators, expected impacts, as well as provide explicit exploitation plans. Proposals should also indicate the current Manufacturing Readiness Level (MRL, see Appendix to this work </a:t>
            </a:r>
            <a:r>
              <a:rPr lang="en-US" sz="1600" dirty="0" err="1"/>
              <a:t>programme</a:t>
            </a:r>
            <a:r>
              <a:rPr lang="en-US" sz="1600" dirty="0"/>
              <a:t>) and the activities needed to keep the MRL aligned with the advances in the TRL that will be undertaken in the proposal to ensure the potential for exploitation. </a:t>
            </a:r>
          </a:p>
          <a:p>
            <a:pPr algn="just"/>
            <a:r>
              <a:rPr lang="en-US" sz="1600" dirty="0"/>
              <a:t>Opening the project's test sites and pilot facilities, or research infrastructures for practice oriented education, training or knowledge exchange is encouraged. </a:t>
            </a:r>
            <a:endParaRPr lang="en-US" sz="1600" dirty="0" smtClean="0"/>
          </a:p>
          <a:p>
            <a:pPr algn="just"/>
            <a:r>
              <a:rPr lang="en-US" sz="1600" dirty="0"/>
              <a:t>The Commission considers that proposals requesting a contribution from the EU of between EUR 3 to 6 million would allow this specific challenge to be addressed appropriately. Nonetheless, this does not preclude submission and selection of proposals requesting other amounts.</a:t>
            </a:r>
          </a:p>
        </p:txBody>
      </p:sp>
      <p:sp>
        <p:nvSpPr>
          <p:cNvPr id="10" name="Rectangle à coins arrondis 9"/>
          <p:cNvSpPr/>
          <p:nvPr/>
        </p:nvSpPr>
        <p:spPr>
          <a:xfrm>
            <a:off x="642910" y="5857892"/>
            <a:ext cx="1857388" cy="35719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p:nvSpPr>
        <p:spPr>
          <a:xfrm>
            <a:off x="642910" y="785794"/>
            <a:ext cx="7858180" cy="92869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numéro de diapositive 5"/>
          <p:cNvSpPr>
            <a:spLocks noGrp="1"/>
          </p:cNvSpPr>
          <p:nvPr>
            <p:ph type="sldNum" sz="quarter" idx="12"/>
          </p:nvPr>
        </p:nvSpPr>
        <p:spPr/>
        <p:txBody>
          <a:bodyPr/>
          <a:lstStyle/>
          <a:p>
            <a:fld id="{16FCCB9E-B5EB-45BD-90AC-2B793BC074B2}" type="slidenum">
              <a:rPr lang="fr-FR" smtClean="0"/>
              <a:pPr/>
              <a:t>10</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normAutofit/>
          </a:bodyPr>
          <a:lstStyle/>
          <a:p>
            <a:r>
              <a:rPr lang="en-US" sz="2000" b="1" dirty="0" smtClean="0"/>
              <a:t>LCE 11 – 2014/2015 </a:t>
            </a:r>
            <a:br>
              <a:rPr lang="en-US" sz="2000" b="1" dirty="0" smtClean="0"/>
            </a:br>
            <a:endParaRPr lang="en-US" sz="2000" b="1" dirty="0"/>
          </a:p>
        </p:txBody>
      </p:sp>
      <p:sp>
        <p:nvSpPr>
          <p:cNvPr id="9" name="Rectangle à coins arrondis 8"/>
          <p:cNvSpPr/>
          <p:nvPr/>
        </p:nvSpPr>
        <p:spPr>
          <a:xfrm>
            <a:off x="428596" y="1285860"/>
            <a:ext cx="8143932" cy="485778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just"/>
            <a:r>
              <a:rPr lang="en-GB" b="1" dirty="0" smtClean="0"/>
              <a:t>Expected impact: </a:t>
            </a:r>
            <a:r>
              <a:rPr lang="en-GB" dirty="0" smtClean="0"/>
              <a:t>The new developed technology pathways should permit the use of new feedstock sources that do not compete directly or indirectly with food or feed production for resources, or a more efficient conversion of the current ones. A favourable energy balance is expected, as well as a significant potential for cost reduction, which would permit these fuels to eventually compete favourably with fossil or older-generation equivalent fuels. The development of new technologies will permit robust and reliable assessment of the environmental and social benefits with respect to current technologies, notably in terms of GHG performance, energy balance, efficient use of natural resources, decentralised energy production, and job creation in rural areas, as well as secure and affordable energy supply in Europe or worldwide. </a:t>
            </a:r>
          </a:p>
          <a:p>
            <a:pPr algn="just"/>
            <a:endParaRPr lang="en-GB" dirty="0" smtClean="0"/>
          </a:p>
          <a:p>
            <a:pPr algn="just"/>
            <a:r>
              <a:rPr lang="en-GB" b="1" dirty="0" smtClean="0"/>
              <a:t>Type of action: </a:t>
            </a:r>
            <a:r>
              <a:rPr lang="en-GB" dirty="0" smtClean="0"/>
              <a:t>Research &amp; Innovation Actions </a:t>
            </a:r>
          </a:p>
          <a:p>
            <a:pPr algn="just"/>
            <a:r>
              <a:rPr lang="en-GB" dirty="0" smtClean="0"/>
              <a:t>The conditions related to this topic are provided at the end of this call and in the General Annexes. </a:t>
            </a:r>
            <a:endParaRPr lang="en-GB" dirty="0"/>
          </a:p>
        </p:txBody>
      </p:sp>
      <p:sp>
        <p:nvSpPr>
          <p:cNvPr id="10" name="Rectangle à coins arrondis 9"/>
          <p:cNvSpPr/>
          <p:nvPr/>
        </p:nvSpPr>
        <p:spPr>
          <a:xfrm>
            <a:off x="714348" y="2214554"/>
            <a:ext cx="3786214" cy="2857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à coins arrondis 12"/>
          <p:cNvSpPr/>
          <p:nvPr/>
        </p:nvSpPr>
        <p:spPr>
          <a:xfrm>
            <a:off x="4857752" y="2214554"/>
            <a:ext cx="3429024" cy="2857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p:nvSpPr>
        <p:spPr>
          <a:xfrm>
            <a:off x="1428728" y="2000240"/>
            <a:ext cx="6786610" cy="21431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à coins arrondis 7"/>
          <p:cNvSpPr/>
          <p:nvPr/>
        </p:nvSpPr>
        <p:spPr>
          <a:xfrm>
            <a:off x="714348" y="2500306"/>
            <a:ext cx="1285884" cy="2857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à coins arrondis 10"/>
          <p:cNvSpPr/>
          <p:nvPr/>
        </p:nvSpPr>
        <p:spPr>
          <a:xfrm>
            <a:off x="2285984" y="2500306"/>
            <a:ext cx="2571768" cy="2857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à coins arrondis 11"/>
          <p:cNvSpPr/>
          <p:nvPr/>
        </p:nvSpPr>
        <p:spPr>
          <a:xfrm>
            <a:off x="2071670" y="2786058"/>
            <a:ext cx="1428760" cy="2857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à coins arrondis 13"/>
          <p:cNvSpPr/>
          <p:nvPr/>
        </p:nvSpPr>
        <p:spPr>
          <a:xfrm>
            <a:off x="714348" y="3071810"/>
            <a:ext cx="7072362" cy="2857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à coins arrondis 14"/>
          <p:cNvSpPr/>
          <p:nvPr/>
        </p:nvSpPr>
        <p:spPr>
          <a:xfrm>
            <a:off x="2643174" y="3857628"/>
            <a:ext cx="5643602" cy="2857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à coins arrondis 15"/>
          <p:cNvSpPr/>
          <p:nvPr/>
        </p:nvSpPr>
        <p:spPr>
          <a:xfrm>
            <a:off x="714348" y="4143380"/>
            <a:ext cx="7572428" cy="57150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à coins arrondis 16"/>
          <p:cNvSpPr/>
          <p:nvPr/>
        </p:nvSpPr>
        <p:spPr>
          <a:xfrm>
            <a:off x="5214942" y="4857760"/>
            <a:ext cx="2357454" cy="2857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Means 100% funding </a:t>
            </a:r>
            <a:endParaRPr lang="en-US" b="1" dirty="0">
              <a:solidFill>
                <a:srgbClr val="FF0000"/>
              </a:solidFill>
            </a:endParaRPr>
          </a:p>
        </p:txBody>
      </p:sp>
      <p:sp>
        <p:nvSpPr>
          <p:cNvPr id="18" name="Espace réservé du numéro de diapositive 17"/>
          <p:cNvSpPr>
            <a:spLocks noGrp="1"/>
          </p:cNvSpPr>
          <p:nvPr>
            <p:ph type="sldNum" sz="quarter" idx="12"/>
          </p:nvPr>
        </p:nvSpPr>
        <p:spPr/>
        <p:txBody>
          <a:bodyPr/>
          <a:lstStyle/>
          <a:p>
            <a:fld id="{16FCCB9E-B5EB-45BD-90AC-2B793BC074B2}" type="slidenum">
              <a:rPr lang="fr-FR" smtClean="0"/>
              <a:pPr/>
              <a:t>11</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7" grpId="0" animBg="1"/>
      <p:bldP spid="8" grpId="0" animBg="1"/>
      <p:bldP spid="11" grpId="0" animBg="1"/>
      <p:bldP spid="12" grpId="0" animBg="1"/>
      <p:bldP spid="14" grpId="0" animBg="1"/>
      <p:bldP spid="15" grpId="0" animBg="1"/>
      <p:bldP spid="16"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143000"/>
          </a:xfrm>
        </p:spPr>
        <p:txBody>
          <a:bodyPr>
            <a:normAutofit fontScale="90000"/>
          </a:bodyPr>
          <a:lstStyle/>
          <a:p>
            <a:r>
              <a:rPr lang="en-US" sz="2400" b="1" dirty="0" smtClean="0"/>
              <a:t>Example  LCE 11 – 2014/2015</a:t>
            </a:r>
            <a:br>
              <a:rPr lang="en-US" sz="2400" b="1" dirty="0" smtClean="0"/>
            </a:br>
            <a:r>
              <a:rPr lang="en-US" sz="2700" b="1" dirty="0" smtClean="0"/>
              <a:t>Rephrasing the call to clearly highlight the essential requirements</a:t>
            </a:r>
            <a:r>
              <a:rPr lang="en-US" sz="2400" b="1" dirty="0" smtClean="0"/>
              <a:t/>
            </a:r>
            <a:br>
              <a:rPr lang="en-US" sz="2400" b="1" dirty="0" smtClean="0"/>
            </a:br>
            <a:endParaRPr lang="fr-FR" sz="2400" dirty="0"/>
          </a:p>
        </p:txBody>
      </p:sp>
      <p:sp>
        <p:nvSpPr>
          <p:cNvPr id="3" name="Espace réservé du contenu 2"/>
          <p:cNvSpPr>
            <a:spLocks noGrp="1"/>
          </p:cNvSpPr>
          <p:nvPr>
            <p:ph idx="1"/>
          </p:nvPr>
        </p:nvSpPr>
        <p:spPr>
          <a:xfrm>
            <a:off x="457200" y="928670"/>
            <a:ext cx="8229600" cy="5197493"/>
          </a:xfrm>
        </p:spPr>
        <p:txBody>
          <a:bodyPr>
            <a:normAutofit/>
          </a:bodyPr>
          <a:lstStyle/>
          <a:p>
            <a:pPr algn="just">
              <a:buFont typeface="Wingdings" pitchFamily="2" charset="2"/>
              <a:buChar char="q"/>
            </a:pPr>
            <a:r>
              <a:rPr lang="en-US" sz="1600" dirty="0" smtClean="0"/>
              <a:t>The call addresses the development of </a:t>
            </a:r>
            <a:r>
              <a:rPr lang="en-US" sz="1600" b="1" dirty="0" smtClean="0"/>
              <a:t>alternative fuels &amp; sustainable </a:t>
            </a:r>
            <a:r>
              <a:rPr lang="en-GB" sz="1600" b="1" dirty="0" err="1" smtClean="0"/>
              <a:t>biofuels</a:t>
            </a:r>
            <a:r>
              <a:rPr lang="en-US" sz="1600" b="1" dirty="0" smtClean="0"/>
              <a:t> for transport </a:t>
            </a:r>
            <a:r>
              <a:rPr lang="en-US" sz="1600" dirty="0" smtClean="0"/>
              <a:t>obtained </a:t>
            </a:r>
            <a:r>
              <a:rPr lang="en-US" sz="1600" b="1" dirty="0" smtClean="0"/>
              <a:t>from biomass </a:t>
            </a:r>
            <a:r>
              <a:rPr lang="en-US" sz="1600" b="1" dirty="0" err="1" smtClean="0"/>
              <a:t>feedstocks</a:t>
            </a:r>
            <a:r>
              <a:rPr lang="en-US" sz="1600" b="1" dirty="0" smtClean="0"/>
              <a:t> or non-biomass non-fossil sources </a:t>
            </a:r>
            <a:r>
              <a:rPr lang="en-US" sz="1600" dirty="0" smtClean="0"/>
              <a:t>(1st generation </a:t>
            </a:r>
            <a:r>
              <a:rPr lang="en-US" sz="1600" dirty="0" err="1" smtClean="0"/>
              <a:t>biofuels</a:t>
            </a:r>
            <a:r>
              <a:rPr lang="en-US" sz="1600" dirty="0" smtClean="0"/>
              <a:t> from food/feed products excluded).</a:t>
            </a:r>
          </a:p>
          <a:p>
            <a:pPr algn="just">
              <a:buFont typeface="Wingdings" pitchFamily="2" charset="2"/>
              <a:buChar char="q"/>
            </a:pPr>
            <a:r>
              <a:rPr lang="en-US" sz="1600" dirty="0" smtClean="0"/>
              <a:t>The stage of development corresponds to </a:t>
            </a:r>
            <a:r>
              <a:rPr lang="en-US" sz="1600" b="1" dirty="0" smtClean="0"/>
              <a:t>long-term applications with maturity moving from TRL 3-4 to TRL  4-5</a:t>
            </a:r>
            <a:r>
              <a:rPr lang="en-US" sz="1600" dirty="0" smtClean="0"/>
              <a:t> (i.e. from minimum experimental proof of concept to maximum pilot scale in relevant environment) =&gt; Research and Innovation action (100% funded)</a:t>
            </a:r>
          </a:p>
          <a:p>
            <a:pPr algn="just">
              <a:buFont typeface="Wingdings" pitchFamily="2" charset="2"/>
              <a:buChar char="q"/>
            </a:pPr>
            <a:r>
              <a:rPr lang="en-US" sz="1600" b="1" dirty="0" smtClean="0"/>
              <a:t>Objectives  to address: 1 or 2 and 3</a:t>
            </a:r>
          </a:p>
          <a:p>
            <a:pPr marL="800100" lvl="1" indent="-342900" algn="just">
              <a:buFont typeface="+mj-lt"/>
              <a:buAutoNum type="arabicPeriod"/>
            </a:pPr>
            <a:r>
              <a:rPr lang="en-US" sz="1600" dirty="0" smtClean="0"/>
              <a:t>Improve conversion efficiency of non-food biomasses to </a:t>
            </a:r>
            <a:r>
              <a:rPr lang="en-US" sz="1600" dirty="0" err="1" smtClean="0"/>
              <a:t>biofuel</a:t>
            </a:r>
            <a:r>
              <a:rPr lang="en-US" sz="1600" dirty="0" smtClean="0"/>
              <a:t> (≥ 2G generation </a:t>
            </a:r>
            <a:r>
              <a:rPr lang="en-US" sz="1600" dirty="0" err="1" smtClean="0"/>
              <a:t>biofuels</a:t>
            </a:r>
            <a:r>
              <a:rPr lang="en-US" sz="1600" dirty="0" smtClean="0"/>
              <a:t>) and/or enlarging the biomass feedstock basis (find new </a:t>
            </a:r>
            <a:r>
              <a:rPr lang="en-US" sz="1600" dirty="0" err="1" smtClean="0"/>
              <a:t>feedstocks</a:t>
            </a:r>
            <a:r>
              <a:rPr lang="en-US" sz="1600" dirty="0" smtClean="0"/>
              <a:t> or improve uses of current ones)</a:t>
            </a:r>
          </a:p>
          <a:p>
            <a:pPr marL="800100" lvl="1" indent="-342900" algn="just">
              <a:buFont typeface="+mj-lt"/>
              <a:buAutoNum type="arabicPeriod"/>
            </a:pPr>
            <a:r>
              <a:rPr lang="en-US" sz="1600" dirty="0" smtClean="0"/>
              <a:t>Develop alternative fuels from non-biomass non-fossil sources.</a:t>
            </a:r>
          </a:p>
          <a:p>
            <a:pPr marL="800100" lvl="1" indent="-342900" algn="just">
              <a:buFont typeface="+mj-lt"/>
              <a:buAutoNum type="arabicPeriod"/>
            </a:pPr>
            <a:r>
              <a:rPr lang="en-US" sz="1600" dirty="0" smtClean="0"/>
              <a:t>Improve economic, environmental and social benefits relative to fossil fuels and currently available 1G </a:t>
            </a:r>
            <a:r>
              <a:rPr lang="en-US" sz="1600" dirty="0" err="1" smtClean="0"/>
              <a:t>biofuels</a:t>
            </a:r>
            <a:endParaRPr lang="en-US" sz="1600" dirty="0" smtClean="0"/>
          </a:p>
          <a:p>
            <a:pPr algn="just">
              <a:buFont typeface="Wingdings" pitchFamily="2" charset="2"/>
              <a:buChar char="q"/>
            </a:pPr>
            <a:r>
              <a:rPr lang="en-US" sz="1600" b="1" dirty="0" smtClean="0"/>
              <a:t>Expected performances</a:t>
            </a:r>
            <a:r>
              <a:rPr lang="en-US" sz="1600" dirty="0" smtClean="0"/>
              <a:t>:</a:t>
            </a:r>
          </a:p>
          <a:p>
            <a:pPr lvl="1" algn="just">
              <a:buFont typeface="Wingdings" pitchFamily="2" charset="2"/>
              <a:buChar char="ü"/>
            </a:pPr>
            <a:r>
              <a:rPr lang="en-US" sz="1600" dirty="0" smtClean="0"/>
              <a:t>For biomass feedstock improve production yields and the use of  diversified </a:t>
            </a:r>
            <a:r>
              <a:rPr lang="en-US" sz="1600" dirty="0" err="1" smtClean="0"/>
              <a:t>feedstocks</a:t>
            </a:r>
            <a:endParaRPr lang="en-US" sz="1600" dirty="0" smtClean="0"/>
          </a:p>
          <a:p>
            <a:pPr lvl="1" algn="just">
              <a:buFont typeface="Wingdings" pitchFamily="2" charset="2"/>
              <a:buChar char="ü"/>
            </a:pPr>
            <a:r>
              <a:rPr lang="en-US" sz="1600" dirty="0" smtClean="0"/>
              <a:t>Relative to fossil fuels and currently available 1G </a:t>
            </a:r>
            <a:r>
              <a:rPr lang="en-US" sz="1600" dirty="0" err="1" smtClean="0"/>
              <a:t>biofuels</a:t>
            </a:r>
            <a:r>
              <a:rPr lang="en-US" sz="1600" dirty="0" smtClean="0"/>
              <a:t>: 1) reduce production costs, 2) increase energy efficiency, 3) reduce GHG emission, 4) minimize demand on natural resources, 5) improve social benefits (develop rural areas, </a:t>
            </a:r>
            <a:r>
              <a:rPr lang="en-US" sz="1600" dirty="0" err="1" smtClean="0"/>
              <a:t>decentralised</a:t>
            </a:r>
            <a:r>
              <a:rPr lang="en-US" sz="1600" dirty="0" smtClean="0"/>
              <a:t> energy production, job creation…)</a:t>
            </a:r>
          </a:p>
          <a:p>
            <a:pPr lvl="1" algn="just">
              <a:buFont typeface="Wingdings" pitchFamily="2" charset="2"/>
              <a:buChar char="q"/>
            </a:pPr>
            <a:endParaRPr lang="en-US" sz="1400" dirty="0" smtClean="0"/>
          </a:p>
          <a:p>
            <a:pPr algn="just">
              <a:buFont typeface="Wingdings" pitchFamily="2" charset="2"/>
              <a:buChar char="q"/>
            </a:pPr>
            <a:endParaRPr lang="en-US" sz="1800" dirty="0"/>
          </a:p>
        </p:txBody>
      </p:sp>
      <p:sp>
        <p:nvSpPr>
          <p:cNvPr id="4" name="Rectangle à coins arrondis 3"/>
          <p:cNvSpPr/>
          <p:nvPr/>
        </p:nvSpPr>
        <p:spPr>
          <a:xfrm>
            <a:off x="4143372" y="1000108"/>
            <a:ext cx="1428760" cy="214314"/>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5" name="Rectangle à coins arrondis 4"/>
          <p:cNvSpPr/>
          <p:nvPr/>
        </p:nvSpPr>
        <p:spPr>
          <a:xfrm>
            <a:off x="4357686" y="1214422"/>
            <a:ext cx="2857520" cy="285752"/>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6" name="Rectangle à coins arrondis 5"/>
          <p:cNvSpPr/>
          <p:nvPr/>
        </p:nvSpPr>
        <p:spPr>
          <a:xfrm>
            <a:off x="4572000" y="1785926"/>
            <a:ext cx="2071702" cy="214314"/>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7" name="Rectangle à coins arrondis 6"/>
          <p:cNvSpPr/>
          <p:nvPr/>
        </p:nvSpPr>
        <p:spPr>
          <a:xfrm>
            <a:off x="2071670" y="3643314"/>
            <a:ext cx="4500594" cy="214314"/>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8" name="Rectangle à coins arrondis 7"/>
          <p:cNvSpPr/>
          <p:nvPr/>
        </p:nvSpPr>
        <p:spPr>
          <a:xfrm>
            <a:off x="3857620" y="5286388"/>
            <a:ext cx="1928826" cy="214314"/>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9" name="Rectangle à coins arrondis 8"/>
          <p:cNvSpPr/>
          <p:nvPr/>
        </p:nvSpPr>
        <p:spPr>
          <a:xfrm>
            <a:off x="500034" y="6072206"/>
            <a:ext cx="8286808" cy="5715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t>My project idea answers the specifications and requirements of the call?</a:t>
            </a:r>
            <a:endParaRPr lang="en-US" b="1" dirty="0"/>
          </a:p>
        </p:txBody>
      </p:sp>
      <p:sp>
        <p:nvSpPr>
          <p:cNvPr id="10" name="Espace réservé du numéro de diapositive 9"/>
          <p:cNvSpPr>
            <a:spLocks noGrp="1"/>
          </p:cNvSpPr>
          <p:nvPr>
            <p:ph type="sldNum" sz="quarter" idx="12"/>
          </p:nvPr>
        </p:nvSpPr>
        <p:spPr/>
        <p:txBody>
          <a:bodyPr/>
          <a:lstStyle/>
          <a:p>
            <a:fld id="{16FCCB9E-B5EB-45BD-90AC-2B793BC074B2}" type="slidenum">
              <a:rPr lang="fr-FR" smtClean="0"/>
              <a:pPr/>
              <a:t>12</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normAutofit/>
          </a:bodyPr>
          <a:lstStyle/>
          <a:p>
            <a:r>
              <a:rPr lang="en-US" sz="2400" b="1" dirty="0" smtClean="0"/>
              <a:t>Additional investigation for a full understanding of the call and evaluation that my project idea can address the call</a:t>
            </a:r>
            <a:endParaRPr lang="en-US" sz="2400" b="1" dirty="0"/>
          </a:p>
        </p:txBody>
      </p:sp>
      <p:sp>
        <p:nvSpPr>
          <p:cNvPr id="3" name="Espace réservé du contenu 2"/>
          <p:cNvSpPr>
            <a:spLocks noGrp="1"/>
          </p:cNvSpPr>
          <p:nvPr>
            <p:ph idx="1"/>
          </p:nvPr>
        </p:nvSpPr>
        <p:spPr>
          <a:xfrm>
            <a:off x="428596" y="1142984"/>
            <a:ext cx="8229600" cy="4525963"/>
          </a:xfrm>
        </p:spPr>
        <p:txBody>
          <a:bodyPr>
            <a:normAutofit lnSpcReduction="10000"/>
          </a:bodyPr>
          <a:lstStyle/>
          <a:p>
            <a:pPr>
              <a:buFont typeface="Wingdings" pitchFamily="2" charset="2"/>
              <a:buChar char="q"/>
            </a:pPr>
            <a:r>
              <a:rPr lang="en-US" sz="1800" dirty="0" smtClean="0"/>
              <a:t>Find additional information about EU policies and objectives with new generation </a:t>
            </a:r>
            <a:r>
              <a:rPr lang="en-US" sz="1800" dirty="0" err="1" smtClean="0"/>
              <a:t>biofuels</a:t>
            </a:r>
            <a:r>
              <a:rPr lang="en-US" sz="1800" dirty="0" smtClean="0"/>
              <a:t> for transport:</a:t>
            </a:r>
          </a:p>
          <a:p>
            <a:pPr lvl="1">
              <a:buFont typeface="Wingdings" pitchFamily="2" charset="2"/>
              <a:buChar char="q"/>
            </a:pPr>
            <a:r>
              <a:rPr lang="en-US" sz="1600" dirty="0" smtClean="0"/>
              <a:t>The European Industrial </a:t>
            </a:r>
            <a:r>
              <a:rPr lang="en-US" sz="1600" dirty="0" err="1" smtClean="0"/>
              <a:t>Bioenergy</a:t>
            </a:r>
            <a:r>
              <a:rPr lang="en-US" sz="1600" dirty="0" smtClean="0"/>
              <a:t> Initiative (EIBI)</a:t>
            </a:r>
          </a:p>
          <a:p>
            <a:pPr lvl="1">
              <a:buFont typeface="Wingdings" pitchFamily="2" charset="2"/>
              <a:buChar char="q"/>
            </a:pPr>
            <a:r>
              <a:rPr lang="en-US" sz="1600" dirty="0" smtClean="0"/>
              <a:t>Technology map of the European Strategic Energy Technology Plan (SET-PLAN) – </a:t>
            </a:r>
            <a:r>
              <a:rPr lang="en-US" sz="1600" dirty="0" err="1" smtClean="0"/>
              <a:t>Biofuels</a:t>
            </a:r>
            <a:r>
              <a:rPr lang="en-US" sz="1600" dirty="0" smtClean="0"/>
              <a:t> for the transport sector</a:t>
            </a:r>
          </a:p>
          <a:p>
            <a:pPr lvl="1">
              <a:buFont typeface="Wingdings" pitchFamily="2" charset="2"/>
              <a:buChar char="q"/>
            </a:pPr>
            <a:r>
              <a:rPr lang="en-US" sz="1600" dirty="0" smtClean="0"/>
              <a:t>RED (Renewable Energy Directive)  2009/28/EC on the promotion of the use of energy from renewable sources </a:t>
            </a:r>
          </a:p>
          <a:p>
            <a:pPr>
              <a:buNone/>
            </a:pPr>
            <a:endParaRPr lang="en-US" sz="1800" dirty="0" smtClean="0"/>
          </a:p>
          <a:p>
            <a:pPr>
              <a:buFont typeface="Wingdings" pitchFamily="2" charset="2"/>
              <a:buChar char="ü"/>
            </a:pPr>
            <a:r>
              <a:rPr lang="en-US" sz="1600" b="1" dirty="0" smtClean="0"/>
              <a:t>Short-medium term perspectives </a:t>
            </a:r>
            <a:r>
              <a:rPr lang="en-US" sz="1600" dirty="0" smtClean="0"/>
              <a:t>for new </a:t>
            </a:r>
            <a:r>
              <a:rPr lang="en-US" sz="1600" dirty="0" err="1" smtClean="0"/>
              <a:t>biofuel</a:t>
            </a:r>
            <a:r>
              <a:rPr lang="en-US" sz="1600" dirty="0" smtClean="0"/>
              <a:t> technologies: commercial readiness from nom to 2020 (TRL8 and 9) to achieve 6 M tons production (2%  EU transportation energy needs)</a:t>
            </a:r>
          </a:p>
          <a:p>
            <a:pPr>
              <a:buFont typeface="Wingdings" pitchFamily="2" charset="2"/>
              <a:buChar char="ü"/>
            </a:pPr>
            <a:r>
              <a:rPr lang="en-US" sz="1600" b="1" dirty="0" smtClean="0"/>
              <a:t>Long-term perspectives: commercial readiness after 2020, can be ready for TRL 6-7 in 2020</a:t>
            </a:r>
            <a:r>
              <a:rPr lang="en-US" sz="1600" dirty="0" smtClean="0"/>
              <a:t>. </a:t>
            </a:r>
          </a:p>
          <a:p>
            <a:pPr>
              <a:buFont typeface="Wingdings" pitchFamily="2" charset="2"/>
              <a:buChar char="ü"/>
            </a:pPr>
            <a:r>
              <a:rPr lang="en-US" sz="1600" b="1" dirty="0" smtClean="0"/>
              <a:t>Alternative fuels </a:t>
            </a:r>
            <a:r>
              <a:rPr lang="en-US" sz="1600" dirty="0" smtClean="0"/>
              <a:t>: 1) </a:t>
            </a:r>
            <a:r>
              <a:rPr lang="en-US" sz="1600" b="1" dirty="0" smtClean="0"/>
              <a:t>2G liquid (ethanol, biodiesel) and gaseous (CH4, H2) </a:t>
            </a:r>
            <a:r>
              <a:rPr lang="en-US" sz="1600" b="1" dirty="0" err="1" smtClean="0"/>
              <a:t>biofuels</a:t>
            </a:r>
            <a:r>
              <a:rPr lang="en-US" sz="1600" b="1" dirty="0" smtClean="0"/>
              <a:t> </a:t>
            </a:r>
            <a:r>
              <a:rPr lang="en-US" sz="1600" dirty="0" smtClean="0"/>
              <a:t>from non-food competing </a:t>
            </a:r>
            <a:r>
              <a:rPr lang="en-US" sz="1600" dirty="0" err="1" smtClean="0"/>
              <a:t>lignocellulosic</a:t>
            </a:r>
            <a:r>
              <a:rPr lang="en-US" sz="1600" dirty="0" smtClean="0"/>
              <a:t> and wet biomasses  (organic waste, manure etc.) through hydrolysis/fermentation, anaerobic digestion, gasification, </a:t>
            </a:r>
            <a:r>
              <a:rPr lang="en-US" sz="1600" dirty="0" err="1" smtClean="0"/>
              <a:t>pyrolisis</a:t>
            </a:r>
            <a:r>
              <a:rPr lang="en-US" sz="1600" dirty="0" smtClean="0"/>
              <a:t> etc. and 2) </a:t>
            </a:r>
            <a:r>
              <a:rPr lang="en-US" sz="1600" b="1" dirty="0" smtClean="0"/>
              <a:t>3G liquid and gaseous </a:t>
            </a:r>
            <a:r>
              <a:rPr lang="en-US" sz="1600" b="1" dirty="0" err="1" smtClean="0"/>
              <a:t>biofuels</a:t>
            </a:r>
            <a:r>
              <a:rPr lang="en-US" sz="1600" b="1" dirty="0" smtClean="0"/>
              <a:t>  from algae</a:t>
            </a:r>
            <a:r>
              <a:rPr lang="en-US" sz="1600" dirty="0" smtClean="0"/>
              <a:t>.</a:t>
            </a:r>
          </a:p>
          <a:p>
            <a:pPr>
              <a:buFont typeface="Wingdings" pitchFamily="2" charset="2"/>
              <a:buChar char="ü"/>
            </a:pPr>
            <a:r>
              <a:rPr lang="en-US" sz="1600" b="1" dirty="0" smtClean="0"/>
              <a:t>Reduction of GHG emissions</a:t>
            </a:r>
            <a:r>
              <a:rPr lang="en-US" sz="1600" dirty="0" smtClean="0"/>
              <a:t>: 60% saving on GHG emission from fossil fuels for plants built after 2017 =&gt; </a:t>
            </a:r>
            <a:r>
              <a:rPr lang="en-US" sz="1600" b="1" dirty="0" smtClean="0"/>
              <a:t>maximum 30 </a:t>
            </a:r>
            <a:r>
              <a:rPr lang="en-US" sz="1600" b="1" dirty="0" err="1" smtClean="0"/>
              <a:t>gequivalent</a:t>
            </a:r>
            <a:r>
              <a:rPr lang="en-US" sz="1600" b="1" dirty="0" smtClean="0"/>
              <a:t> CO2 emission /MJ produced.</a:t>
            </a:r>
            <a:endParaRPr lang="en-US" sz="1600" b="1" dirty="0"/>
          </a:p>
        </p:txBody>
      </p:sp>
      <p:sp>
        <p:nvSpPr>
          <p:cNvPr id="4" name="Rectangle à coins arrondis 3"/>
          <p:cNvSpPr/>
          <p:nvPr/>
        </p:nvSpPr>
        <p:spPr>
          <a:xfrm>
            <a:off x="500034" y="5643578"/>
            <a:ext cx="8286808" cy="5715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t>Am I sure my project idea answers </a:t>
            </a:r>
          </a:p>
          <a:p>
            <a:pPr algn="ctr"/>
            <a:r>
              <a:rPr lang="en-US" b="1" dirty="0" smtClean="0"/>
              <a:t>the specifications and requirements of the call?</a:t>
            </a:r>
            <a:endParaRPr lang="en-US" b="1" dirty="0"/>
          </a:p>
        </p:txBody>
      </p:sp>
      <p:sp>
        <p:nvSpPr>
          <p:cNvPr id="5" name="Espace réservé du numéro de diapositive 4"/>
          <p:cNvSpPr>
            <a:spLocks noGrp="1"/>
          </p:cNvSpPr>
          <p:nvPr>
            <p:ph type="sldNum" sz="quarter" idx="12"/>
          </p:nvPr>
        </p:nvSpPr>
        <p:spPr/>
        <p:txBody>
          <a:bodyPr/>
          <a:lstStyle/>
          <a:p>
            <a:fld id="{16FCCB9E-B5EB-45BD-90AC-2B793BC074B2}" type="slidenum">
              <a:rPr lang="fr-FR" smtClean="0"/>
              <a:pPr/>
              <a:t>13</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ctrTitle"/>
          </p:nvPr>
        </p:nvSpPr>
        <p:spPr/>
        <p:txBody>
          <a:bodyPr>
            <a:normAutofit fontScale="90000"/>
          </a:bodyPr>
          <a:lstStyle/>
          <a:p>
            <a:r>
              <a:rPr lang="en-US" b="1" dirty="0" smtClean="0">
                <a:solidFill>
                  <a:srgbClr val="C00000"/>
                </a:solidFill>
              </a:rPr>
              <a:t>Identification of the required and needed skills</a:t>
            </a:r>
            <a:br>
              <a:rPr lang="en-US" b="1" dirty="0" smtClean="0">
                <a:solidFill>
                  <a:srgbClr val="C00000"/>
                </a:solidFill>
              </a:rPr>
            </a:br>
            <a:r>
              <a:rPr lang="en-US" b="1" dirty="0" smtClean="0">
                <a:solidFill>
                  <a:srgbClr val="C00000"/>
                </a:solidFill>
              </a:rPr>
              <a:t> Key element 2</a:t>
            </a:r>
            <a:endParaRPr lang="en-US" b="1" dirty="0">
              <a:solidFill>
                <a:srgbClr val="C00000"/>
              </a:solidFill>
            </a:endParaRPr>
          </a:p>
        </p:txBody>
      </p:sp>
      <p:sp>
        <p:nvSpPr>
          <p:cNvPr id="3" name="Espace réservé du numéro de diapositive 2"/>
          <p:cNvSpPr>
            <a:spLocks noGrp="1"/>
          </p:cNvSpPr>
          <p:nvPr>
            <p:ph type="sldNum" sz="quarter" idx="12"/>
          </p:nvPr>
        </p:nvSpPr>
        <p:spPr/>
        <p:txBody>
          <a:bodyPr/>
          <a:lstStyle/>
          <a:p>
            <a:fld id="{16FCCB9E-B5EB-45BD-90AC-2B793BC074B2}"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76"/>
            <a:ext cx="9144000" cy="1143000"/>
          </a:xfrm>
        </p:spPr>
        <p:txBody>
          <a:bodyPr>
            <a:normAutofit/>
          </a:bodyPr>
          <a:lstStyle/>
          <a:p>
            <a:r>
              <a:rPr lang="en-US" sz="2400" b="1" dirty="0" smtClean="0"/>
              <a:t>Skills required for the project – Value chain analysis</a:t>
            </a:r>
            <a:endParaRPr lang="en-US" sz="2400" b="1" dirty="0"/>
          </a:p>
        </p:txBody>
      </p:sp>
      <p:sp>
        <p:nvSpPr>
          <p:cNvPr id="6" name="Chevron 5"/>
          <p:cNvSpPr/>
          <p:nvPr/>
        </p:nvSpPr>
        <p:spPr>
          <a:xfrm>
            <a:off x="1857356" y="1785926"/>
            <a:ext cx="1571636" cy="714380"/>
          </a:xfrm>
          <a:prstGeom prst="chevro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b="1" smtClean="0">
                <a:solidFill>
                  <a:schemeClr val="bg1"/>
                </a:solidFill>
              </a:rPr>
              <a:t>Step 1</a:t>
            </a:r>
            <a:endParaRPr lang="en-US" sz="1600" b="1">
              <a:solidFill>
                <a:schemeClr val="bg1"/>
              </a:solidFill>
            </a:endParaRPr>
          </a:p>
        </p:txBody>
      </p:sp>
      <p:sp>
        <p:nvSpPr>
          <p:cNvPr id="7" name="Chevron 6"/>
          <p:cNvSpPr/>
          <p:nvPr/>
        </p:nvSpPr>
        <p:spPr>
          <a:xfrm>
            <a:off x="3143240" y="1785926"/>
            <a:ext cx="1571636" cy="714380"/>
          </a:xfrm>
          <a:prstGeom prst="chevro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b="1" smtClean="0">
                <a:solidFill>
                  <a:schemeClr val="bg1"/>
                </a:solidFill>
              </a:rPr>
              <a:t>Step 2</a:t>
            </a:r>
            <a:endParaRPr lang="en-US" sz="1600" b="1">
              <a:solidFill>
                <a:schemeClr val="bg1"/>
              </a:solidFill>
            </a:endParaRPr>
          </a:p>
        </p:txBody>
      </p:sp>
      <p:sp>
        <p:nvSpPr>
          <p:cNvPr id="8" name="Chevron 7"/>
          <p:cNvSpPr/>
          <p:nvPr/>
        </p:nvSpPr>
        <p:spPr>
          <a:xfrm>
            <a:off x="4429124" y="1785926"/>
            <a:ext cx="1571636" cy="714380"/>
          </a:xfrm>
          <a:prstGeom prst="chevro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b="1" smtClean="0">
                <a:solidFill>
                  <a:schemeClr val="bg1"/>
                </a:solidFill>
              </a:rPr>
              <a:t>Step 3</a:t>
            </a:r>
            <a:endParaRPr lang="en-US" sz="1600" b="1">
              <a:solidFill>
                <a:schemeClr val="bg1"/>
              </a:solidFill>
            </a:endParaRPr>
          </a:p>
        </p:txBody>
      </p:sp>
      <p:sp>
        <p:nvSpPr>
          <p:cNvPr id="9" name="Chevron 8"/>
          <p:cNvSpPr/>
          <p:nvPr/>
        </p:nvSpPr>
        <p:spPr>
          <a:xfrm>
            <a:off x="5715008" y="1785926"/>
            <a:ext cx="1571636" cy="714380"/>
          </a:xfrm>
          <a:prstGeom prst="chevro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b="1" smtClean="0">
                <a:solidFill>
                  <a:schemeClr val="bg1"/>
                </a:solidFill>
              </a:rPr>
              <a:t>Step 4</a:t>
            </a:r>
            <a:endParaRPr lang="en-US" sz="1600" b="1">
              <a:solidFill>
                <a:schemeClr val="bg1"/>
              </a:solidFill>
            </a:endParaRPr>
          </a:p>
        </p:txBody>
      </p:sp>
      <p:sp>
        <p:nvSpPr>
          <p:cNvPr id="10" name="Ellipse 9"/>
          <p:cNvSpPr/>
          <p:nvPr/>
        </p:nvSpPr>
        <p:spPr>
          <a:xfrm>
            <a:off x="142844" y="1714488"/>
            <a:ext cx="1785950" cy="78581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b="1" dirty="0" smtClean="0">
                <a:solidFill>
                  <a:schemeClr val="bg1"/>
                </a:solidFill>
              </a:rPr>
              <a:t>Raw materials</a:t>
            </a:r>
            <a:endParaRPr lang="en-US" sz="1600" b="1" dirty="0">
              <a:solidFill>
                <a:schemeClr val="bg1"/>
              </a:solidFill>
            </a:endParaRPr>
          </a:p>
        </p:txBody>
      </p:sp>
      <p:sp>
        <p:nvSpPr>
          <p:cNvPr id="12" name="Ellipse 11"/>
          <p:cNvSpPr/>
          <p:nvPr/>
        </p:nvSpPr>
        <p:spPr>
          <a:xfrm>
            <a:off x="7358082" y="1714488"/>
            <a:ext cx="1571636" cy="928694"/>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smtClean="0">
                <a:solidFill>
                  <a:schemeClr val="bg1"/>
                </a:solidFill>
              </a:rPr>
              <a:t>End products</a:t>
            </a:r>
            <a:endParaRPr lang="en-US" sz="1600" b="1" dirty="0">
              <a:solidFill>
                <a:schemeClr val="bg1"/>
              </a:solidFill>
            </a:endParaRPr>
          </a:p>
        </p:txBody>
      </p:sp>
      <p:sp>
        <p:nvSpPr>
          <p:cNvPr id="14" name="Rectangle à coins arrondis 13"/>
          <p:cNvSpPr/>
          <p:nvPr/>
        </p:nvSpPr>
        <p:spPr>
          <a:xfrm>
            <a:off x="1857356" y="1643050"/>
            <a:ext cx="2857520" cy="1071570"/>
          </a:xfrm>
          <a:prstGeom prst="roundRect">
            <a:avLst/>
          </a:prstGeom>
          <a:noFill/>
          <a:ln w="38100">
            <a:prstDash val="sysDash"/>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15" name="Rectangle à coins arrondis 14"/>
          <p:cNvSpPr/>
          <p:nvPr/>
        </p:nvSpPr>
        <p:spPr>
          <a:xfrm>
            <a:off x="1857356" y="2928934"/>
            <a:ext cx="2857520" cy="50006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dirty="0" smtClean="0"/>
              <a:t>Process development TRLs</a:t>
            </a:r>
            <a:endParaRPr lang="en-US" sz="1600" dirty="0"/>
          </a:p>
        </p:txBody>
      </p:sp>
      <p:sp>
        <p:nvSpPr>
          <p:cNvPr id="16" name="Rectangle à coins arrondis 15"/>
          <p:cNvSpPr/>
          <p:nvPr/>
        </p:nvSpPr>
        <p:spPr>
          <a:xfrm>
            <a:off x="214282" y="2928934"/>
            <a:ext cx="1571636" cy="50006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t>Raw material supply</a:t>
            </a:r>
            <a:endParaRPr lang="en-US" sz="1600" dirty="0"/>
          </a:p>
        </p:txBody>
      </p:sp>
      <p:sp>
        <p:nvSpPr>
          <p:cNvPr id="18" name="Rectangle à coins arrondis 17"/>
          <p:cNvSpPr/>
          <p:nvPr/>
        </p:nvSpPr>
        <p:spPr>
          <a:xfrm>
            <a:off x="7358082" y="3500438"/>
            <a:ext cx="1571636" cy="57150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dirty="0" smtClean="0"/>
              <a:t>End products characterization</a:t>
            </a:r>
            <a:endParaRPr lang="en-US" sz="1600" dirty="0"/>
          </a:p>
        </p:txBody>
      </p:sp>
      <p:sp>
        <p:nvSpPr>
          <p:cNvPr id="19" name="Rectangle à coins arrondis 18"/>
          <p:cNvSpPr/>
          <p:nvPr/>
        </p:nvSpPr>
        <p:spPr>
          <a:xfrm>
            <a:off x="214282" y="4214818"/>
            <a:ext cx="8715436" cy="50006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smtClean="0"/>
              <a:t>Production design engineering and economic evaluation over the whole </a:t>
            </a:r>
            <a:r>
              <a:rPr lang="en-US" sz="1600" smtClean="0"/>
              <a:t>value chain</a:t>
            </a:r>
            <a:endParaRPr lang="en-US" sz="1600" dirty="0"/>
          </a:p>
        </p:txBody>
      </p:sp>
      <p:sp>
        <p:nvSpPr>
          <p:cNvPr id="20" name="Rectangle à coins arrondis 19"/>
          <p:cNvSpPr/>
          <p:nvPr/>
        </p:nvSpPr>
        <p:spPr>
          <a:xfrm>
            <a:off x="214282" y="4857760"/>
            <a:ext cx="8715436" cy="50006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smtClean="0"/>
              <a:t>Life Cycle Assessment (LCA) and environmental evaluation over the whole value chain</a:t>
            </a:r>
            <a:endParaRPr lang="en-US" sz="1600" dirty="0"/>
          </a:p>
        </p:txBody>
      </p:sp>
      <p:sp>
        <p:nvSpPr>
          <p:cNvPr id="21" name="Rectangle à coins arrondis 20"/>
          <p:cNvSpPr/>
          <p:nvPr/>
        </p:nvSpPr>
        <p:spPr>
          <a:xfrm>
            <a:off x="214282" y="5500702"/>
            <a:ext cx="8715436" cy="5000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smtClean="0"/>
              <a:t>Risks analysis (identification, prevention and mitigation) over the whole value chain</a:t>
            </a:r>
            <a:endParaRPr lang="en-US" sz="1600" dirty="0"/>
          </a:p>
        </p:txBody>
      </p:sp>
      <p:sp>
        <p:nvSpPr>
          <p:cNvPr id="22" name="Rectangle à coins arrondis 21"/>
          <p:cNvSpPr/>
          <p:nvPr/>
        </p:nvSpPr>
        <p:spPr>
          <a:xfrm>
            <a:off x="1857356" y="3571876"/>
            <a:ext cx="5429288" cy="428628"/>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dirty="0" smtClean="0"/>
              <a:t>Intermediary products characterization</a:t>
            </a:r>
            <a:endParaRPr lang="en-US" sz="1600" dirty="0"/>
          </a:p>
        </p:txBody>
      </p:sp>
      <p:sp>
        <p:nvSpPr>
          <p:cNvPr id="23" name="Rectangle à coins arrondis 22"/>
          <p:cNvSpPr/>
          <p:nvPr/>
        </p:nvSpPr>
        <p:spPr>
          <a:xfrm>
            <a:off x="214282" y="3500438"/>
            <a:ext cx="1571668" cy="57150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dirty="0" smtClean="0"/>
              <a:t>Raw material characterization</a:t>
            </a:r>
            <a:endParaRPr lang="en-US" sz="1600" dirty="0"/>
          </a:p>
        </p:txBody>
      </p:sp>
      <p:sp>
        <p:nvSpPr>
          <p:cNvPr id="24" name="Rectangle à coins arrondis 23"/>
          <p:cNvSpPr/>
          <p:nvPr/>
        </p:nvSpPr>
        <p:spPr>
          <a:xfrm>
            <a:off x="214282" y="6143644"/>
            <a:ext cx="4286280" cy="50006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t>Dissemination of the results</a:t>
            </a:r>
            <a:endParaRPr lang="en-US" sz="1600" dirty="0"/>
          </a:p>
        </p:txBody>
      </p:sp>
      <p:sp>
        <p:nvSpPr>
          <p:cNvPr id="25" name="Rectangle avec flèche vers le bas 24"/>
          <p:cNvSpPr/>
          <p:nvPr/>
        </p:nvSpPr>
        <p:spPr>
          <a:xfrm>
            <a:off x="1785918" y="642918"/>
            <a:ext cx="2928958" cy="785818"/>
          </a:xfrm>
          <a:prstGeom prst="downArrow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smtClean="0"/>
              <a:t>Technology/equipment/reagents development / supply MRLs</a:t>
            </a:r>
            <a:endParaRPr lang="en-US" sz="1600" dirty="0"/>
          </a:p>
        </p:txBody>
      </p:sp>
      <p:sp>
        <p:nvSpPr>
          <p:cNvPr id="26" name="Rectangle 25"/>
          <p:cNvSpPr/>
          <p:nvPr/>
        </p:nvSpPr>
        <p:spPr>
          <a:xfrm>
            <a:off x="214282" y="571480"/>
            <a:ext cx="1500198" cy="571504"/>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dirty="0" smtClean="0"/>
              <a:t>≈ 12</a:t>
            </a:r>
          </a:p>
          <a:p>
            <a:pPr algn="ctr"/>
            <a:r>
              <a:rPr lang="en-US" dirty="0" smtClean="0"/>
              <a:t>skills</a:t>
            </a:r>
            <a:endParaRPr lang="en-US" dirty="0"/>
          </a:p>
        </p:txBody>
      </p:sp>
      <p:sp>
        <p:nvSpPr>
          <p:cNvPr id="27" name="Rectangle à coins arrondis 26"/>
          <p:cNvSpPr/>
          <p:nvPr/>
        </p:nvSpPr>
        <p:spPr>
          <a:xfrm>
            <a:off x="4643438" y="6143644"/>
            <a:ext cx="4286280" cy="50006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t>Management of the project</a:t>
            </a:r>
            <a:endParaRPr lang="en-US" sz="1600" dirty="0"/>
          </a:p>
        </p:txBody>
      </p:sp>
      <p:sp>
        <p:nvSpPr>
          <p:cNvPr id="28" name="Rectangle avec flèche vers le bas 27"/>
          <p:cNvSpPr/>
          <p:nvPr/>
        </p:nvSpPr>
        <p:spPr>
          <a:xfrm>
            <a:off x="7429520" y="642918"/>
            <a:ext cx="1419236" cy="714380"/>
          </a:xfrm>
          <a:prstGeom prst="downArrow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dirty="0" smtClean="0"/>
              <a:t>End-uses</a:t>
            </a:r>
            <a:endParaRPr lang="en-US" sz="1600" dirty="0"/>
          </a:p>
        </p:txBody>
      </p:sp>
      <p:sp>
        <p:nvSpPr>
          <p:cNvPr id="29" name="Rectangle avec flèche vers le bas 28"/>
          <p:cNvSpPr/>
          <p:nvPr/>
        </p:nvSpPr>
        <p:spPr>
          <a:xfrm>
            <a:off x="4786314" y="642918"/>
            <a:ext cx="2500330" cy="785818"/>
          </a:xfrm>
          <a:prstGeom prst="downArrow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dirty="0" smtClean="0"/>
              <a:t>Production unit operation</a:t>
            </a:r>
            <a:endParaRPr lang="en-US" sz="1600" dirty="0"/>
          </a:p>
        </p:txBody>
      </p:sp>
      <p:sp>
        <p:nvSpPr>
          <p:cNvPr id="30" name="Espace réservé du numéro de diapositive 29"/>
          <p:cNvSpPr>
            <a:spLocks noGrp="1"/>
          </p:cNvSpPr>
          <p:nvPr>
            <p:ph type="sldNum" sz="quarter" idx="12"/>
          </p:nvPr>
        </p:nvSpPr>
        <p:spPr/>
        <p:txBody>
          <a:bodyPr/>
          <a:lstStyle/>
          <a:p>
            <a:fld id="{16FCCB9E-B5EB-45BD-90AC-2B793BC074B2}" type="slidenum">
              <a:rPr lang="fr-FR" smtClean="0"/>
              <a:pPr/>
              <a:t>15</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additive="base">
                                        <p:cTn id="39" dur="500" fill="hold"/>
                                        <p:tgtEl>
                                          <p:spTgt spid="25"/>
                                        </p:tgtEl>
                                        <p:attrNameLst>
                                          <p:attrName>ppt_x</p:attrName>
                                        </p:attrNameLst>
                                      </p:cBhvr>
                                      <p:tavLst>
                                        <p:tav tm="0">
                                          <p:val>
                                            <p:strVal val="#ppt_x"/>
                                          </p:val>
                                        </p:tav>
                                        <p:tav tm="100000">
                                          <p:val>
                                            <p:strVal val="#ppt_x"/>
                                          </p:val>
                                        </p:tav>
                                      </p:tavLst>
                                    </p:anim>
                                    <p:anim calcmode="lin" valueType="num">
                                      <p:cBhvr additive="base">
                                        <p:cTn id="40" dur="500" fill="hold"/>
                                        <p:tgtEl>
                                          <p:spTgt spid="2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additive="base">
                                        <p:cTn id="47" dur="500" fill="hold"/>
                                        <p:tgtEl>
                                          <p:spTgt spid="28"/>
                                        </p:tgtEl>
                                        <p:attrNameLst>
                                          <p:attrName>ppt_x</p:attrName>
                                        </p:attrNameLst>
                                      </p:cBhvr>
                                      <p:tavLst>
                                        <p:tav tm="0">
                                          <p:val>
                                            <p:strVal val="#ppt_x"/>
                                          </p:val>
                                        </p:tav>
                                        <p:tav tm="100000">
                                          <p:val>
                                            <p:strVal val="#ppt_x"/>
                                          </p:val>
                                        </p:tav>
                                      </p:tavLst>
                                    </p:anim>
                                    <p:anim calcmode="lin" valueType="num">
                                      <p:cBhvr additive="base">
                                        <p:cTn id="4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ppt_x"/>
                                          </p:val>
                                        </p:tav>
                                        <p:tav tm="100000">
                                          <p:val>
                                            <p:strVal val="#ppt_x"/>
                                          </p:val>
                                        </p:tav>
                                      </p:tavLst>
                                    </p:anim>
                                    <p:anim calcmode="lin" valueType="num">
                                      <p:cBhvr additive="base">
                                        <p:cTn id="5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anim calcmode="lin" valueType="num">
                                      <p:cBhvr additive="base">
                                        <p:cTn id="63" dur="500" fill="hold"/>
                                        <p:tgtEl>
                                          <p:spTgt spid="23"/>
                                        </p:tgtEl>
                                        <p:attrNameLst>
                                          <p:attrName>ppt_x</p:attrName>
                                        </p:attrNameLst>
                                      </p:cBhvr>
                                      <p:tavLst>
                                        <p:tav tm="0">
                                          <p:val>
                                            <p:strVal val="#ppt_x"/>
                                          </p:val>
                                        </p:tav>
                                        <p:tav tm="100000">
                                          <p:val>
                                            <p:strVal val="#ppt_x"/>
                                          </p:val>
                                        </p:tav>
                                      </p:tavLst>
                                    </p:anim>
                                    <p:anim calcmode="lin" valueType="num">
                                      <p:cBhvr additive="base">
                                        <p:cTn id="64" dur="500" fill="hold"/>
                                        <p:tgtEl>
                                          <p:spTgt spid="23"/>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additive="base">
                                        <p:cTn id="67" dur="500" fill="hold"/>
                                        <p:tgtEl>
                                          <p:spTgt spid="22"/>
                                        </p:tgtEl>
                                        <p:attrNameLst>
                                          <p:attrName>ppt_x</p:attrName>
                                        </p:attrNameLst>
                                      </p:cBhvr>
                                      <p:tavLst>
                                        <p:tav tm="0">
                                          <p:val>
                                            <p:strVal val="#ppt_x"/>
                                          </p:val>
                                        </p:tav>
                                        <p:tav tm="100000">
                                          <p:val>
                                            <p:strVal val="#ppt_x"/>
                                          </p:val>
                                        </p:tav>
                                      </p:tavLst>
                                    </p:anim>
                                    <p:anim calcmode="lin" valueType="num">
                                      <p:cBhvr additive="base">
                                        <p:cTn id="68" dur="500" fill="hold"/>
                                        <p:tgtEl>
                                          <p:spTgt spid="22"/>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ppt_x"/>
                                          </p:val>
                                        </p:tav>
                                        <p:tav tm="100000">
                                          <p:val>
                                            <p:strVal val="#ppt_x"/>
                                          </p:val>
                                        </p:tav>
                                      </p:tavLst>
                                    </p:anim>
                                    <p:anim calcmode="lin" valueType="num">
                                      <p:cBhvr additive="base">
                                        <p:cTn id="7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additive="base">
                                        <p:cTn id="77" dur="500" fill="hold"/>
                                        <p:tgtEl>
                                          <p:spTgt spid="19"/>
                                        </p:tgtEl>
                                        <p:attrNameLst>
                                          <p:attrName>ppt_x</p:attrName>
                                        </p:attrNameLst>
                                      </p:cBhvr>
                                      <p:tavLst>
                                        <p:tav tm="0">
                                          <p:val>
                                            <p:strVal val="#ppt_x"/>
                                          </p:val>
                                        </p:tav>
                                        <p:tav tm="100000">
                                          <p:val>
                                            <p:strVal val="#ppt_x"/>
                                          </p:val>
                                        </p:tav>
                                      </p:tavLst>
                                    </p:anim>
                                    <p:anim calcmode="lin" valueType="num">
                                      <p:cBhvr additive="base">
                                        <p:cTn id="7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0"/>
                                        </p:tgtEl>
                                        <p:attrNameLst>
                                          <p:attrName>style.visibility</p:attrName>
                                        </p:attrNameLst>
                                      </p:cBhvr>
                                      <p:to>
                                        <p:strVal val="visible"/>
                                      </p:to>
                                    </p:set>
                                    <p:anim calcmode="lin" valueType="num">
                                      <p:cBhvr additive="base">
                                        <p:cTn id="83" dur="500" fill="hold"/>
                                        <p:tgtEl>
                                          <p:spTgt spid="20"/>
                                        </p:tgtEl>
                                        <p:attrNameLst>
                                          <p:attrName>ppt_x</p:attrName>
                                        </p:attrNameLst>
                                      </p:cBhvr>
                                      <p:tavLst>
                                        <p:tav tm="0">
                                          <p:val>
                                            <p:strVal val="#ppt_x"/>
                                          </p:val>
                                        </p:tav>
                                        <p:tav tm="100000">
                                          <p:val>
                                            <p:strVal val="#ppt_x"/>
                                          </p:val>
                                        </p:tav>
                                      </p:tavLst>
                                    </p:anim>
                                    <p:anim calcmode="lin" valueType="num">
                                      <p:cBhvr additive="base">
                                        <p:cTn id="8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1"/>
                                        </p:tgtEl>
                                        <p:attrNameLst>
                                          <p:attrName>style.visibility</p:attrName>
                                        </p:attrNameLst>
                                      </p:cBhvr>
                                      <p:to>
                                        <p:strVal val="visible"/>
                                      </p:to>
                                    </p:set>
                                    <p:anim calcmode="lin" valueType="num">
                                      <p:cBhvr additive="base">
                                        <p:cTn id="89" dur="500" fill="hold"/>
                                        <p:tgtEl>
                                          <p:spTgt spid="21"/>
                                        </p:tgtEl>
                                        <p:attrNameLst>
                                          <p:attrName>ppt_x</p:attrName>
                                        </p:attrNameLst>
                                      </p:cBhvr>
                                      <p:tavLst>
                                        <p:tav tm="0">
                                          <p:val>
                                            <p:strVal val="#ppt_x"/>
                                          </p:val>
                                        </p:tav>
                                        <p:tav tm="100000">
                                          <p:val>
                                            <p:strVal val="#ppt_x"/>
                                          </p:val>
                                        </p:tav>
                                      </p:tavLst>
                                    </p:anim>
                                    <p:anim calcmode="lin" valueType="num">
                                      <p:cBhvr additive="base">
                                        <p:cTn id="9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24"/>
                                        </p:tgtEl>
                                        <p:attrNameLst>
                                          <p:attrName>style.visibility</p:attrName>
                                        </p:attrNameLst>
                                      </p:cBhvr>
                                      <p:to>
                                        <p:strVal val="visible"/>
                                      </p:to>
                                    </p:set>
                                    <p:anim calcmode="lin" valueType="num">
                                      <p:cBhvr additive="base">
                                        <p:cTn id="95" dur="500" fill="hold"/>
                                        <p:tgtEl>
                                          <p:spTgt spid="24"/>
                                        </p:tgtEl>
                                        <p:attrNameLst>
                                          <p:attrName>ppt_x</p:attrName>
                                        </p:attrNameLst>
                                      </p:cBhvr>
                                      <p:tavLst>
                                        <p:tav tm="0">
                                          <p:val>
                                            <p:strVal val="#ppt_x"/>
                                          </p:val>
                                        </p:tav>
                                        <p:tav tm="100000">
                                          <p:val>
                                            <p:strVal val="#ppt_x"/>
                                          </p:val>
                                        </p:tav>
                                      </p:tavLst>
                                    </p:anim>
                                    <p:anim calcmode="lin" valueType="num">
                                      <p:cBhvr additive="base">
                                        <p:cTn id="96" dur="500" fill="hold"/>
                                        <p:tgtEl>
                                          <p:spTgt spid="24"/>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additive="base">
                                        <p:cTn id="99" dur="500" fill="hold"/>
                                        <p:tgtEl>
                                          <p:spTgt spid="27"/>
                                        </p:tgtEl>
                                        <p:attrNameLst>
                                          <p:attrName>ppt_x</p:attrName>
                                        </p:attrNameLst>
                                      </p:cBhvr>
                                      <p:tavLst>
                                        <p:tav tm="0">
                                          <p:val>
                                            <p:strVal val="#ppt_x"/>
                                          </p:val>
                                        </p:tav>
                                        <p:tav tm="100000">
                                          <p:val>
                                            <p:strVal val="#ppt_x"/>
                                          </p:val>
                                        </p:tav>
                                      </p:tavLst>
                                    </p:anim>
                                    <p:anim calcmode="lin" valueType="num">
                                      <p:cBhvr additive="base">
                                        <p:cTn id="10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26"/>
                                        </p:tgtEl>
                                        <p:attrNameLst>
                                          <p:attrName>style.visibility</p:attrName>
                                        </p:attrNameLst>
                                      </p:cBhvr>
                                      <p:to>
                                        <p:strVal val="visible"/>
                                      </p:to>
                                    </p:set>
                                    <p:anim calcmode="lin" valueType="num">
                                      <p:cBhvr additive="base">
                                        <p:cTn id="105" dur="500" fill="hold"/>
                                        <p:tgtEl>
                                          <p:spTgt spid="26"/>
                                        </p:tgtEl>
                                        <p:attrNameLst>
                                          <p:attrName>ppt_x</p:attrName>
                                        </p:attrNameLst>
                                      </p:cBhvr>
                                      <p:tavLst>
                                        <p:tav tm="0">
                                          <p:val>
                                            <p:strVal val="#ppt_x"/>
                                          </p:val>
                                        </p:tav>
                                        <p:tav tm="100000">
                                          <p:val>
                                            <p:strVal val="#ppt_x"/>
                                          </p:val>
                                        </p:tav>
                                      </p:tavLst>
                                    </p:anim>
                                    <p:anim calcmode="lin" valueType="num">
                                      <p:cBhvr additive="base">
                                        <p:cTn id="10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animBg="1"/>
      <p:bldP spid="14" grpId="0" animBg="1"/>
      <p:bldP spid="15" grpId="0" animBg="1"/>
      <p:bldP spid="16"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a:p>
        </p:txBody>
      </p:sp>
      <p:sp>
        <p:nvSpPr>
          <p:cNvPr id="4" name="Titre 1"/>
          <p:cNvSpPr>
            <a:spLocks noGrp="1"/>
          </p:cNvSpPr>
          <p:nvPr>
            <p:ph type="ctrTitle"/>
          </p:nvPr>
        </p:nvSpPr>
        <p:spPr/>
        <p:txBody>
          <a:bodyPr>
            <a:normAutofit fontScale="90000"/>
          </a:bodyPr>
          <a:lstStyle/>
          <a:p>
            <a:r>
              <a:rPr lang="en-US" b="1" dirty="0" smtClean="0">
                <a:solidFill>
                  <a:srgbClr val="C00000"/>
                </a:solidFill>
              </a:rPr>
              <a:t>Formulation of the </a:t>
            </a:r>
            <a:br>
              <a:rPr lang="en-US" b="1" dirty="0" smtClean="0">
                <a:solidFill>
                  <a:srgbClr val="C00000"/>
                </a:solidFill>
              </a:rPr>
            </a:br>
            <a:r>
              <a:rPr lang="en-US" b="1" dirty="0" smtClean="0">
                <a:solidFill>
                  <a:srgbClr val="C00000"/>
                </a:solidFill>
              </a:rPr>
              <a:t>Excellence of the project</a:t>
            </a:r>
            <a:br>
              <a:rPr lang="en-US" b="1" dirty="0" smtClean="0">
                <a:solidFill>
                  <a:srgbClr val="C00000"/>
                </a:solidFill>
              </a:rPr>
            </a:br>
            <a:r>
              <a:rPr lang="en-US" b="1" dirty="0" smtClean="0">
                <a:solidFill>
                  <a:srgbClr val="C00000"/>
                </a:solidFill>
              </a:rPr>
              <a:t> Key element 3</a:t>
            </a:r>
            <a:endParaRPr lang="en-US" b="1" dirty="0">
              <a:solidFill>
                <a:srgbClr val="C00000"/>
              </a:solidFill>
            </a:endParaRPr>
          </a:p>
        </p:txBody>
      </p:sp>
      <p:sp>
        <p:nvSpPr>
          <p:cNvPr id="5" name="Espace réservé du numéro de diapositive 4"/>
          <p:cNvSpPr>
            <a:spLocks noGrp="1"/>
          </p:cNvSpPr>
          <p:nvPr>
            <p:ph type="sldNum" sz="quarter" idx="12"/>
          </p:nvPr>
        </p:nvSpPr>
        <p:spPr/>
        <p:txBody>
          <a:bodyPr/>
          <a:lstStyle/>
          <a:p>
            <a:fld id="{16FCCB9E-B5EB-45BD-90AC-2B793BC074B2}"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normAutofit/>
          </a:bodyPr>
          <a:lstStyle/>
          <a:p>
            <a:r>
              <a:rPr lang="en-US" sz="2400" b="1" dirty="0" smtClean="0"/>
              <a:t>The project proposal</a:t>
            </a:r>
            <a:endParaRPr lang="en-US" sz="2400" b="1" dirty="0"/>
          </a:p>
        </p:txBody>
      </p:sp>
      <p:sp>
        <p:nvSpPr>
          <p:cNvPr id="3" name="Espace réservé du contenu 2"/>
          <p:cNvSpPr>
            <a:spLocks noGrp="1"/>
          </p:cNvSpPr>
          <p:nvPr>
            <p:ph idx="1"/>
          </p:nvPr>
        </p:nvSpPr>
        <p:spPr/>
        <p:txBody>
          <a:bodyPr>
            <a:normAutofit/>
          </a:bodyPr>
          <a:lstStyle/>
          <a:p>
            <a:pPr>
              <a:buFont typeface="Wingdings" pitchFamily="2" charset="2"/>
              <a:buChar char="q"/>
            </a:pPr>
            <a:r>
              <a:rPr lang="en-US" sz="2000" dirty="0" smtClean="0"/>
              <a:t>Write a document of maximum 70 pages following a precise template (part B):</a:t>
            </a:r>
          </a:p>
          <a:p>
            <a:pPr marL="800100" lvl="1" indent="-342900">
              <a:buFont typeface="+mj-lt"/>
              <a:buAutoNum type="arabicPeriod"/>
            </a:pPr>
            <a:r>
              <a:rPr lang="en-US" sz="2000" dirty="0" smtClean="0"/>
              <a:t>Excellence</a:t>
            </a:r>
          </a:p>
          <a:p>
            <a:pPr marL="800100" lvl="1" indent="-342900">
              <a:buFont typeface="+mj-lt"/>
              <a:buAutoNum type="arabicPeriod"/>
            </a:pPr>
            <a:r>
              <a:rPr lang="en-US" sz="2000" dirty="0" smtClean="0"/>
              <a:t>Impact</a:t>
            </a:r>
          </a:p>
          <a:p>
            <a:pPr marL="800100" lvl="1" indent="-342900">
              <a:buFont typeface="+mj-lt"/>
              <a:buAutoNum type="arabicPeriod"/>
            </a:pPr>
            <a:r>
              <a:rPr lang="en-US" sz="2000" dirty="0" smtClean="0"/>
              <a:t>Implementation</a:t>
            </a:r>
          </a:p>
          <a:p>
            <a:pPr>
              <a:buFont typeface="Wingdings" pitchFamily="2" charset="2"/>
              <a:buChar char="q"/>
            </a:pPr>
            <a:r>
              <a:rPr lang="en-US" sz="2000" dirty="0" smtClean="0"/>
              <a:t>Provide all the requested administration data for each partner (part A)</a:t>
            </a:r>
          </a:p>
          <a:p>
            <a:pPr>
              <a:buFont typeface="Wingdings" pitchFamily="2" charset="2"/>
              <a:buChar char="q"/>
            </a:pPr>
            <a:r>
              <a:rPr lang="en-US" sz="2000" dirty="0" smtClean="0"/>
              <a:t>Build each partner detailed budget</a:t>
            </a:r>
          </a:p>
          <a:p>
            <a:pPr marL="800100" lvl="1" indent="-342900">
              <a:buFont typeface="+mj-lt"/>
              <a:buAutoNum type="arabicPeriod"/>
            </a:pPr>
            <a:endParaRPr lang="en-US" sz="2000" dirty="0"/>
          </a:p>
        </p:txBody>
      </p:sp>
      <p:sp>
        <p:nvSpPr>
          <p:cNvPr id="4" name="Rectangle à coins arrondis 3"/>
          <p:cNvSpPr/>
          <p:nvPr/>
        </p:nvSpPr>
        <p:spPr>
          <a:xfrm>
            <a:off x="928662" y="2285992"/>
            <a:ext cx="1571636" cy="3571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à coins arrondis 4"/>
          <p:cNvSpPr/>
          <p:nvPr/>
        </p:nvSpPr>
        <p:spPr>
          <a:xfrm>
            <a:off x="5929322" y="3143248"/>
            <a:ext cx="2000264" cy="2857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The coordinator</a:t>
            </a:r>
            <a:endParaRPr lang="en-US">
              <a:solidFill>
                <a:schemeClr val="tx1"/>
              </a:solidFill>
            </a:endParaRPr>
          </a:p>
        </p:txBody>
      </p:sp>
      <p:sp>
        <p:nvSpPr>
          <p:cNvPr id="6" name="Rectangle à coins arrondis 5"/>
          <p:cNvSpPr/>
          <p:nvPr/>
        </p:nvSpPr>
        <p:spPr>
          <a:xfrm>
            <a:off x="4572000" y="3786190"/>
            <a:ext cx="2500330" cy="3571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Present global budget</a:t>
            </a:r>
            <a:endParaRPr lang="en-US" dirty="0">
              <a:solidFill>
                <a:schemeClr val="tx1"/>
              </a:solidFill>
            </a:endParaRPr>
          </a:p>
        </p:txBody>
      </p:sp>
      <p:sp>
        <p:nvSpPr>
          <p:cNvPr id="7" name="Rectangle à coins arrondis 6"/>
          <p:cNvSpPr/>
          <p:nvPr/>
        </p:nvSpPr>
        <p:spPr>
          <a:xfrm>
            <a:off x="3857620" y="2285992"/>
            <a:ext cx="1571636" cy="3571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For stage 1</a:t>
            </a:r>
            <a:endParaRPr lang="fr-FR" dirty="0">
              <a:solidFill>
                <a:schemeClr val="tx1"/>
              </a:solidFill>
            </a:endParaRPr>
          </a:p>
        </p:txBody>
      </p:sp>
      <p:sp>
        <p:nvSpPr>
          <p:cNvPr id="8" name="Espace réservé du numéro de diapositive 7"/>
          <p:cNvSpPr>
            <a:spLocks noGrp="1"/>
          </p:cNvSpPr>
          <p:nvPr>
            <p:ph type="sldNum" sz="quarter" idx="12"/>
          </p:nvPr>
        </p:nvSpPr>
        <p:spPr/>
        <p:txBody>
          <a:bodyPr/>
          <a:lstStyle/>
          <a:p>
            <a:fld id="{16FCCB9E-B5EB-45BD-90AC-2B793BC074B2}" type="slidenum">
              <a:rPr lang="fr-FR" smtClean="0"/>
              <a:pPr/>
              <a:t>17</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ppt_x"/>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 fill="hold"/>
                                        <p:tgtEl>
                                          <p:spTgt spid="6"/>
                                        </p:tgtEl>
                                        <p:attrNameLst>
                                          <p:attrName>ppt_x</p:attrName>
                                        </p:attrNameLst>
                                      </p:cBhvr>
                                      <p:tavLst>
                                        <p:tav tm="0">
                                          <p:val>
                                            <p:strVal val="#ppt_x"/>
                                          </p:val>
                                        </p:tav>
                                        <p:tav tm="100000">
                                          <p:val>
                                            <p:strVal val="#ppt_x"/>
                                          </p:val>
                                        </p:tav>
                                      </p:tavLst>
                                    </p:anim>
                                    <p:anim calcmode="lin" valueType="num">
                                      <p:cBhvr additive="base">
                                        <p:cTn id="5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338"/>
            <a:ext cx="8229600" cy="1143000"/>
          </a:xfrm>
        </p:spPr>
        <p:txBody>
          <a:bodyPr>
            <a:normAutofit/>
          </a:bodyPr>
          <a:lstStyle/>
          <a:p>
            <a:r>
              <a:rPr lang="en-US" sz="2400" b="1" dirty="0" smtClean="0"/>
              <a:t>Formulating the Excellence of the project</a:t>
            </a:r>
            <a:endParaRPr lang="en-US" sz="2400" b="1" dirty="0"/>
          </a:p>
        </p:txBody>
      </p:sp>
      <p:sp>
        <p:nvSpPr>
          <p:cNvPr id="3" name="Espace réservé du contenu 2"/>
          <p:cNvSpPr>
            <a:spLocks noGrp="1"/>
          </p:cNvSpPr>
          <p:nvPr>
            <p:ph idx="1"/>
          </p:nvPr>
        </p:nvSpPr>
        <p:spPr>
          <a:xfrm>
            <a:off x="428596" y="642918"/>
            <a:ext cx="8229600" cy="6215082"/>
          </a:xfrm>
        </p:spPr>
        <p:txBody>
          <a:bodyPr>
            <a:normAutofit fontScale="70000" lnSpcReduction="20000"/>
          </a:bodyPr>
          <a:lstStyle/>
          <a:p>
            <a:pPr algn="just">
              <a:buFont typeface="+mj-lt"/>
              <a:buAutoNum type="arabicPeriod"/>
            </a:pPr>
            <a:r>
              <a:rPr lang="en-US" sz="2300" b="1" dirty="0" smtClean="0"/>
              <a:t>Excellence</a:t>
            </a:r>
          </a:p>
          <a:p>
            <a:pPr lvl="1" algn="just">
              <a:buNone/>
            </a:pPr>
            <a:r>
              <a:rPr lang="en-US" sz="2000" b="1" dirty="0" smtClean="0"/>
              <a:t>1.1 </a:t>
            </a:r>
            <a:r>
              <a:rPr lang="en-GB" sz="2000" b="1" dirty="0" smtClean="0"/>
              <a:t>Objectives </a:t>
            </a:r>
            <a:endParaRPr lang="fr-FR" sz="2000" b="1" dirty="0" smtClean="0"/>
          </a:p>
          <a:p>
            <a:pPr algn="just">
              <a:buNone/>
            </a:pPr>
            <a:r>
              <a:rPr lang="en-GB" sz="2200" dirty="0" smtClean="0"/>
              <a:t> 	</a:t>
            </a:r>
            <a:r>
              <a:rPr lang="en-GB" sz="2200" i="1" dirty="0" smtClean="0"/>
              <a:t>Describe the specific objectives for the project, which should be clear, measurable, realistic and achievable within the duration of the project. Objectives should be consistent with the expected exploitation and impact of the project. </a:t>
            </a:r>
          </a:p>
          <a:p>
            <a:pPr algn="just">
              <a:buNone/>
            </a:pPr>
            <a:endParaRPr lang="en-GB" sz="2200" dirty="0" smtClean="0"/>
          </a:p>
          <a:p>
            <a:pPr lvl="1" algn="just">
              <a:buNone/>
            </a:pPr>
            <a:r>
              <a:rPr lang="en-GB" sz="2200" b="1" dirty="0" smtClean="0"/>
              <a:t>1.2 Relation to the work programme</a:t>
            </a:r>
            <a:endParaRPr lang="fr-FR" sz="2200" b="1" dirty="0" smtClean="0"/>
          </a:p>
          <a:p>
            <a:pPr algn="just">
              <a:buNone/>
            </a:pPr>
            <a:r>
              <a:rPr lang="en-GB" sz="2200" dirty="0" smtClean="0"/>
              <a:t> 	</a:t>
            </a:r>
            <a:r>
              <a:rPr lang="en-GB" sz="2200" i="1" dirty="0" smtClean="0"/>
              <a:t>Indicate the work programme topic to which your proposal relates, and explain how your proposal addresses the specific challenge and scope of that topic, as set out in the work programme.</a:t>
            </a:r>
          </a:p>
          <a:p>
            <a:pPr algn="just">
              <a:buNone/>
            </a:pPr>
            <a:endParaRPr lang="en-GB" sz="2200" dirty="0" smtClean="0"/>
          </a:p>
          <a:p>
            <a:pPr lvl="1" algn="just">
              <a:buNone/>
            </a:pPr>
            <a:r>
              <a:rPr lang="en-GB" sz="2200" b="1" dirty="0" smtClean="0"/>
              <a:t>1.3 Concept and approach</a:t>
            </a:r>
            <a:endParaRPr lang="fr-FR" sz="2200" b="1" dirty="0" smtClean="0"/>
          </a:p>
          <a:p>
            <a:pPr algn="just">
              <a:buNone/>
            </a:pPr>
            <a:r>
              <a:rPr lang="en-GB" sz="2200" dirty="0" smtClean="0"/>
              <a:t> 	</a:t>
            </a:r>
            <a:r>
              <a:rPr lang="en-GB" sz="2200" i="1" dirty="0" smtClean="0"/>
              <a:t>Describe and explain the </a:t>
            </a:r>
            <a:r>
              <a:rPr lang="en-GB" sz="2200" b="1" i="1" dirty="0" smtClean="0"/>
              <a:t>overall concept underpinning the project</a:t>
            </a:r>
            <a:r>
              <a:rPr lang="en-GB" sz="2200" i="1" dirty="0" smtClean="0"/>
              <a:t>. Describe the </a:t>
            </a:r>
            <a:r>
              <a:rPr lang="en-GB" sz="2200" b="1" i="1" dirty="0" smtClean="0"/>
              <a:t>main ideas, models or assumptions</a:t>
            </a:r>
            <a:r>
              <a:rPr lang="en-GB" sz="2200" i="1" dirty="0" smtClean="0"/>
              <a:t> involved. Identify any </a:t>
            </a:r>
            <a:r>
              <a:rPr lang="en-GB" sz="2200" b="1" i="1" dirty="0" smtClean="0"/>
              <a:t>trans-disciplinary considerations</a:t>
            </a:r>
            <a:r>
              <a:rPr lang="en-GB" sz="2200" i="1" dirty="0" smtClean="0"/>
              <a:t>.</a:t>
            </a:r>
          </a:p>
          <a:p>
            <a:pPr algn="just">
              <a:buNone/>
            </a:pPr>
            <a:r>
              <a:rPr lang="en-GB" sz="2200" i="1" dirty="0" smtClean="0"/>
              <a:t>	Describe the positioning of the project e.g. where it is situated in the spectrum from ‘</a:t>
            </a:r>
            <a:r>
              <a:rPr lang="en-GB" sz="2200" b="1" i="1" dirty="0" smtClean="0"/>
              <a:t>idea to application’, or from ‘lab to market’. Refer to  TRLs and MRLs where relevant. </a:t>
            </a:r>
          </a:p>
          <a:p>
            <a:pPr algn="just">
              <a:buNone/>
            </a:pPr>
            <a:r>
              <a:rPr lang="en-GB" sz="2200" i="1" dirty="0" smtClean="0"/>
              <a:t>	Describe any national or international research and innovation activities which will be linked with the project, especially where the outputs from these will feed into the project.</a:t>
            </a:r>
          </a:p>
          <a:p>
            <a:pPr algn="just">
              <a:buNone/>
            </a:pPr>
            <a:r>
              <a:rPr lang="en-GB" sz="2200" i="1" dirty="0" smtClean="0"/>
              <a:t>	Describe and explain the </a:t>
            </a:r>
            <a:r>
              <a:rPr lang="en-GB" sz="2200" b="1" i="1" dirty="0" smtClean="0"/>
              <a:t>overall approach and methodology, </a:t>
            </a:r>
            <a:r>
              <a:rPr lang="en-GB" sz="2200" i="1" dirty="0" smtClean="0"/>
              <a:t>distinguishing, as appropriate, </a:t>
            </a:r>
            <a:r>
              <a:rPr lang="en-GB" sz="2200" b="1" i="1" dirty="0" smtClean="0"/>
              <a:t>activities</a:t>
            </a:r>
            <a:r>
              <a:rPr lang="en-GB" sz="2200" i="1" dirty="0" smtClean="0"/>
              <a:t> indicated in the relevant section of the work programme, e.g. </a:t>
            </a:r>
            <a:r>
              <a:rPr lang="en-GB" sz="2200" b="1" i="1" dirty="0" smtClean="0"/>
              <a:t>for research, demonstration, piloting, first market replication</a:t>
            </a:r>
            <a:r>
              <a:rPr lang="en-GB" sz="2200" i="1" dirty="0" smtClean="0"/>
              <a:t>, etc. </a:t>
            </a:r>
          </a:p>
          <a:p>
            <a:pPr algn="just">
              <a:buNone/>
            </a:pPr>
            <a:endParaRPr lang="en-GB" sz="2200" dirty="0" smtClean="0"/>
          </a:p>
          <a:p>
            <a:pPr lvl="1" algn="just">
              <a:buNone/>
            </a:pPr>
            <a:r>
              <a:rPr lang="en-GB" sz="2200" b="1" dirty="0" smtClean="0"/>
              <a:t>1.4 Ambition</a:t>
            </a:r>
            <a:endParaRPr lang="fr-FR" sz="2200" b="1" dirty="0" smtClean="0"/>
          </a:p>
          <a:p>
            <a:pPr algn="just">
              <a:buNone/>
            </a:pPr>
            <a:r>
              <a:rPr lang="en-GB" sz="2200" dirty="0" smtClean="0"/>
              <a:t> 	</a:t>
            </a:r>
            <a:r>
              <a:rPr lang="en-GB" sz="2200" i="1" dirty="0" smtClean="0"/>
              <a:t>Describe the advance your proposal would provide beyond the state-of-the-art, and the extent the proposed work is ambitious. Your answer could refer to the ground-breaking nature of the objectives, concepts involved, issues and problems to be addressed, and approaches and methods to be used. </a:t>
            </a:r>
          </a:p>
          <a:p>
            <a:pPr algn="just">
              <a:buNone/>
            </a:pPr>
            <a:r>
              <a:rPr lang="en-GB" sz="2200" i="1" dirty="0" smtClean="0"/>
              <a:t>	Describe the innovation potential which the proposal represents. Where relevant, refer to products and services already available on the market. Please refer to the results of any patent search carried out.</a:t>
            </a:r>
            <a:endParaRPr lang="fr-FR" sz="2200" i="1" dirty="0" smtClean="0"/>
          </a:p>
          <a:p>
            <a:pPr algn="just">
              <a:buNone/>
            </a:pPr>
            <a:endParaRPr lang="fr-FR" sz="3600" dirty="0" smtClean="0"/>
          </a:p>
          <a:p>
            <a:pPr algn="just">
              <a:buNone/>
            </a:pPr>
            <a:endParaRPr lang="fr-FR" sz="1600" dirty="0" smtClean="0"/>
          </a:p>
          <a:p>
            <a:pPr algn="just">
              <a:buNone/>
            </a:pPr>
            <a:endParaRPr lang="fr-FR" sz="1600" dirty="0" smtClean="0"/>
          </a:p>
          <a:p>
            <a:pPr algn="just">
              <a:buNone/>
            </a:pPr>
            <a:endParaRPr lang="fr-FR" sz="1600" dirty="0" smtClean="0"/>
          </a:p>
          <a:p>
            <a:pPr algn="just">
              <a:buNone/>
            </a:pPr>
            <a:endParaRPr lang="fr-FR" sz="1500" dirty="0" smtClean="0"/>
          </a:p>
          <a:p>
            <a:pPr algn="just">
              <a:buNone/>
            </a:pPr>
            <a:endParaRPr lang="fr-FR" sz="1500" dirty="0" smtClean="0"/>
          </a:p>
          <a:p>
            <a:pPr marL="800100" lvl="1" indent="-342900" algn="just">
              <a:buNone/>
            </a:pPr>
            <a:endParaRPr lang="en-US" sz="1400" dirty="0"/>
          </a:p>
        </p:txBody>
      </p:sp>
      <p:sp>
        <p:nvSpPr>
          <p:cNvPr id="4" name="Rectangle à coins arrondis 3"/>
          <p:cNvSpPr/>
          <p:nvPr/>
        </p:nvSpPr>
        <p:spPr>
          <a:xfrm>
            <a:off x="785786" y="5286388"/>
            <a:ext cx="7858180" cy="785818"/>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5" name="Rectangle à coins arrondis 4"/>
          <p:cNvSpPr/>
          <p:nvPr/>
        </p:nvSpPr>
        <p:spPr>
          <a:xfrm>
            <a:off x="5072066" y="4714884"/>
            <a:ext cx="3000396" cy="35719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dirty="0" smtClean="0"/>
              <a:t>Need summary work plan (12/08)</a:t>
            </a:r>
            <a:endParaRPr lang="en-US" sz="1400" dirty="0"/>
          </a:p>
        </p:txBody>
      </p:sp>
      <p:sp>
        <p:nvSpPr>
          <p:cNvPr id="6" name="Espace réservé du numéro de diapositive 5"/>
          <p:cNvSpPr>
            <a:spLocks noGrp="1"/>
          </p:cNvSpPr>
          <p:nvPr>
            <p:ph type="sldNum" sz="quarter" idx="12"/>
          </p:nvPr>
        </p:nvSpPr>
        <p:spPr/>
        <p:txBody>
          <a:bodyPr/>
          <a:lstStyle/>
          <a:p>
            <a:fld id="{16FCCB9E-B5EB-45BD-90AC-2B793BC074B2}" type="slidenum">
              <a:rPr lang="fr-FR" smtClean="0"/>
              <a:pPr/>
              <a:t>18</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 calcmode="lin" valueType="num">
                                      <p:cBhvr additive="base">
                                        <p:cTn id="3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 calcmode="lin" valueType="num">
                                      <p:cBhvr additive="base">
                                        <p:cTn id="4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anim calcmode="lin" valueType="num">
                                      <p:cBhvr additive="base">
                                        <p:cTn id="5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anim calcmode="lin" valueType="num">
                                      <p:cBhvr additive="base">
                                        <p:cTn id="5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4"/>
                                        </p:tgtEl>
                                        <p:attrNameLst>
                                          <p:attrName>style.visibility</p:attrName>
                                        </p:attrNameLst>
                                      </p:cBhvr>
                                      <p:to>
                                        <p:strVal val="visible"/>
                                      </p:to>
                                    </p:set>
                                    <p:anim calcmode="lin" valueType="num">
                                      <p:cBhvr additive="base">
                                        <p:cTn id="63" dur="500" fill="hold"/>
                                        <p:tgtEl>
                                          <p:spTgt spid="4"/>
                                        </p:tgtEl>
                                        <p:attrNameLst>
                                          <p:attrName>ppt_x</p:attrName>
                                        </p:attrNameLst>
                                      </p:cBhvr>
                                      <p:tavLst>
                                        <p:tav tm="0">
                                          <p:val>
                                            <p:strVal val="#ppt_x"/>
                                          </p:val>
                                        </p:tav>
                                        <p:tav tm="100000">
                                          <p:val>
                                            <p:strVal val="#ppt_x"/>
                                          </p:val>
                                        </p:tav>
                                      </p:tavLst>
                                    </p:anim>
                                    <p:anim calcmode="lin" valueType="num">
                                      <p:cBhvr additive="base">
                                        <p:cTn id="6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5"/>
                                        </p:tgtEl>
                                        <p:attrNameLst>
                                          <p:attrName>style.visibility</p:attrName>
                                        </p:attrNameLst>
                                      </p:cBhvr>
                                      <p:to>
                                        <p:strVal val="visible"/>
                                      </p:to>
                                    </p:set>
                                    <p:anim calcmode="lin" valueType="num">
                                      <p:cBhvr additive="base">
                                        <p:cTn id="69" dur="500" fill="hold"/>
                                        <p:tgtEl>
                                          <p:spTgt spid="5"/>
                                        </p:tgtEl>
                                        <p:attrNameLst>
                                          <p:attrName>ppt_x</p:attrName>
                                        </p:attrNameLst>
                                      </p:cBhvr>
                                      <p:tavLst>
                                        <p:tav tm="0">
                                          <p:val>
                                            <p:strVal val="#ppt_x"/>
                                          </p:val>
                                        </p:tav>
                                        <p:tav tm="100000">
                                          <p:val>
                                            <p:strVal val="#ppt_x"/>
                                          </p:val>
                                        </p:tav>
                                      </p:tavLst>
                                    </p:anim>
                                    <p:anim calcmode="lin" valueType="num">
                                      <p:cBhvr additive="base">
                                        <p:cTn id="7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852"/>
            <a:ext cx="8229600" cy="1143000"/>
          </a:xfrm>
        </p:spPr>
        <p:txBody>
          <a:bodyPr>
            <a:normAutofit/>
          </a:bodyPr>
          <a:lstStyle/>
          <a:p>
            <a:r>
              <a:rPr lang="en-US" sz="2800" b="1" dirty="0" smtClean="0"/>
              <a:t>1. Starting point or motivation</a:t>
            </a:r>
            <a:endParaRPr lang="en-US" sz="2800" b="1" dirty="0"/>
          </a:p>
        </p:txBody>
      </p:sp>
      <p:sp>
        <p:nvSpPr>
          <p:cNvPr id="4" name="Rectangle à coins arrondis 3"/>
          <p:cNvSpPr/>
          <p:nvPr/>
        </p:nvSpPr>
        <p:spPr>
          <a:xfrm>
            <a:off x="214282" y="1785926"/>
            <a:ext cx="2500330" cy="92869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I am a leader in a particular research field or topic</a:t>
            </a:r>
            <a:endParaRPr lang="en-US" b="1" dirty="0"/>
          </a:p>
        </p:txBody>
      </p:sp>
      <p:sp>
        <p:nvSpPr>
          <p:cNvPr id="6" name="Rectangle à coins arrondis 5"/>
          <p:cNvSpPr/>
          <p:nvPr/>
        </p:nvSpPr>
        <p:spPr>
          <a:xfrm>
            <a:off x="2857488" y="1500174"/>
            <a:ext cx="3214710" cy="150019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My host institution or laboratory has acquired “unique” facilities/equipment for research in a particular field</a:t>
            </a:r>
            <a:endParaRPr lang="en-US" b="1" dirty="0"/>
          </a:p>
        </p:txBody>
      </p:sp>
      <p:sp>
        <p:nvSpPr>
          <p:cNvPr id="7" name="Rectangle à coins arrondis 6"/>
          <p:cNvSpPr/>
          <p:nvPr/>
        </p:nvSpPr>
        <p:spPr>
          <a:xfrm>
            <a:off x="6215074" y="1714488"/>
            <a:ext cx="2500330" cy="92869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I have an idea for a collaborative project</a:t>
            </a:r>
            <a:endParaRPr lang="en-US" b="1" dirty="0"/>
          </a:p>
        </p:txBody>
      </p:sp>
      <p:sp>
        <p:nvSpPr>
          <p:cNvPr id="8" name="Flèche vers le bas 7"/>
          <p:cNvSpPr/>
          <p:nvPr/>
        </p:nvSpPr>
        <p:spPr>
          <a:xfrm>
            <a:off x="4214810" y="3143248"/>
            <a:ext cx="357190" cy="714380"/>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9" name="Flèche vers le bas 8"/>
          <p:cNvSpPr/>
          <p:nvPr/>
        </p:nvSpPr>
        <p:spPr>
          <a:xfrm>
            <a:off x="7286644" y="2857496"/>
            <a:ext cx="357190" cy="2714644"/>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10" name="Flèche vers le bas 9"/>
          <p:cNvSpPr/>
          <p:nvPr/>
        </p:nvSpPr>
        <p:spPr>
          <a:xfrm>
            <a:off x="1214414" y="2857496"/>
            <a:ext cx="357190" cy="500066"/>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14" name="Rectangle à coins arrondis 13"/>
          <p:cNvSpPr/>
          <p:nvPr/>
        </p:nvSpPr>
        <p:spPr>
          <a:xfrm>
            <a:off x="3143240" y="3929066"/>
            <a:ext cx="2500330" cy="92869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I want to share my facilities/equipment with other institutions</a:t>
            </a:r>
            <a:endParaRPr lang="en-US" b="1" dirty="0"/>
          </a:p>
        </p:txBody>
      </p:sp>
      <p:sp>
        <p:nvSpPr>
          <p:cNvPr id="16" name="Rectangle à coins arrondis 15"/>
          <p:cNvSpPr/>
          <p:nvPr/>
        </p:nvSpPr>
        <p:spPr>
          <a:xfrm>
            <a:off x="142844" y="3500438"/>
            <a:ext cx="2500330" cy="135732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I want to develop my knowledge and join a collaborative project where my expertise will be beneficial</a:t>
            </a:r>
            <a:endParaRPr lang="en-US" b="1" dirty="0"/>
          </a:p>
        </p:txBody>
      </p:sp>
      <p:sp>
        <p:nvSpPr>
          <p:cNvPr id="17" name="Rectangle à coins arrondis 16"/>
          <p:cNvSpPr/>
          <p:nvPr/>
        </p:nvSpPr>
        <p:spPr>
          <a:xfrm>
            <a:off x="214282" y="5643578"/>
            <a:ext cx="8572560" cy="92869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smtClean="0"/>
              <a:t>Which funding programmmes and calls are suitable?</a:t>
            </a:r>
            <a:endParaRPr lang="en-US" b="1"/>
          </a:p>
        </p:txBody>
      </p:sp>
      <p:sp>
        <p:nvSpPr>
          <p:cNvPr id="18" name="Flèche vers le bas 17"/>
          <p:cNvSpPr/>
          <p:nvPr/>
        </p:nvSpPr>
        <p:spPr>
          <a:xfrm>
            <a:off x="4214810" y="5000636"/>
            <a:ext cx="357190" cy="571504"/>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19" name="Flèche vers le bas 18"/>
          <p:cNvSpPr/>
          <p:nvPr/>
        </p:nvSpPr>
        <p:spPr>
          <a:xfrm>
            <a:off x="1214414" y="5000636"/>
            <a:ext cx="357190" cy="571504"/>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15" name="Espace réservé du numéro de diapositive 14"/>
          <p:cNvSpPr>
            <a:spLocks noGrp="1"/>
          </p:cNvSpPr>
          <p:nvPr>
            <p:ph type="sldNum" sz="quarter" idx="12"/>
          </p:nvPr>
        </p:nvSpPr>
        <p:spPr/>
        <p:txBody>
          <a:bodyPr/>
          <a:lstStyle/>
          <a:p>
            <a:fld id="{16FCCB9E-B5EB-45BD-90AC-2B793BC074B2}" type="slidenum">
              <a:rPr lang="fr-FR" smtClean="0"/>
              <a:pPr/>
              <a:t>2</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ppt_x"/>
                                          </p:val>
                                        </p:tav>
                                        <p:tav tm="100000">
                                          <p:val>
                                            <p:strVal val="#ppt_x"/>
                                          </p:val>
                                        </p:tav>
                                      </p:tavLst>
                                    </p:anim>
                                    <p:anim calcmode="lin" valueType="num">
                                      <p:cBhvr additive="base">
                                        <p:cTn id="46" dur="500" fill="hold"/>
                                        <p:tgtEl>
                                          <p:spTgt spid="1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4" grpId="0" animBg="1"/>
      <p:bldP spid="16" grpId="0" animBg="1"/>
      <p:bldP spid="17" grpId="0" animBg="1"/>
      <p:bldP spid="18" grpId="0" animBg="1"/>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normAutofit/>
          </a:bodyPr>
          <a:lstStyle/>
          <a:p>
            <a:r>
              <a:rPr lang="en-US" sz="2800" b="1" dirty="0" smtClean="0"/>
              <a:t>2. Finding potential calls</a:t>
            </a:r>
            <a:endParaRPr lang="en-US" sz="2800" b="1" dirty="0"/>
          </a:p>
        </p:txBody>
      </p:sp>
      <p:sp>
        <p:nvSpPr>
          <p:cNvPr id="5" name="Organigramme : Décision 4"/>
          <p:cNvSpPr/>
          <p:nvPr/>
        </p:nvSpPr>
        <p:spPr>
          <a:xfrm>
            <a:off x="3357554" y="1428736"/>
            <a:ext cx="3071834" cy="2357454"/>
          </a:xfrm>
          <a:prstGeom prst="flowChartDecision">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smtClean="0"/>
              <a:t>Screen</a:t>
            </a:r>
          </a:p>
          <a:p>
            <a:pPr algn="ctr"/>
            <a:r>
              <a:rPr lang="en-US" b="1" dirty="0" smtClean="0"/>
              <a:t> Work </a:t>
            </a:r>
            <a:r>
              <a:rPr lang="en-US" b="1" dirty="0" err="1" smtClean="0"/>
              <a:t>programmes</a:t>
            </a:r>
            <a:r>
              <a:rPr lang="en-US" b="1" dirty="0" smtClean="0"/>
              <a:t> to find calls “matching” with my project</a:t>
            </a:r>
            <a:endParaRPr lang="en-US" b="1" dirty="0"/>
          </a:p>
        </p:txBody>
      </p:sp>
      <p:sp>
        <p:nvSpPr>
          <p:cNvPr id="6" name="Flèche à angle droit 5"/>
          <p:cNvSpPr/>
          <p:nvPr/>
        </p:nvSpPr>
        <p:spPr>
          <a:xfrm>
            <a:off x="1643042" y="2571744"/>
            <a:ext cx="1714512" cy="500066"/>
          </a:xfrm>
          <a:prstGeom prst="bentUpArrow">
            <a:avLst/>
          </a:prstGeom>
          <a:scene3d>
            <a:camera prst="orthographicFront">
              <a:rot lat="0" lon="0" rev="10800000"/>
            </a:camera>
            <a:lightRig rig="threePt" dir="t"/>
          </a:scene3d>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8" name="Rectangle à coins arrondis 7"/>
          <p:cNvSpPr/>
          <p:nvPr/>
        </p:nvSpPr>
        <p:spPr>
          <a:xfrm>
            <a:off x="3714744" y="4857760"/>
            <a:ext cx="2357454" cy="5715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smtClean="0"/>
              <a:t>Short list of</a:t>
            </a:r>
          </a:p>
          <a:p>
            <a:pPr algn="ctr"/>
            <a:r>
              <a:rPr lang="en-US" b="1" dirty="0" smtClean="0"/>
              <a:t> potential calls </a:t>
            </a:r>
            <a:endParaRPr lang="en-US" b="1" dirty="0"/>
          </a:p>
        </p:txBody>
      </p:sp>
      <p:sp>
        <p:nvSpPr>
          <p:cNvPr id="13" name="Flèche vers le bas 12"/>
          <p:cNvSpPr/>
          <p:nvPr/>
        </p:nvSpPr>
        <p:spPr>
          <a:xfrm>
            <a:off x="4786314" y="3857628"/>
            <a:ext cx="285752" cy="857256"/>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15" name="Rectangle à coins arrondis 14"/>
          <p:cNvSpPr/>
          <p:nvPr/>
        </p:nvSpPr>
        <p:spPr>
          <a:xfrm>
            <a:off x="428596" y="3143248"/>
            <a:ext cx="2571768" cy="5715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smtClean="0"/>
              <a:t>Did not find</a:t>
            </a:r>
          </a:p>
          <a:p>
            <a:pPr algn="ctr"/>
            <a:r>
              <a:rPr lang="en-US" b="1" dirty="0" smtClean="0"/>
              <a:t> potential calls </a:t>
            </a:r>
            <a:endParaRPr lang="en-US" b="1" dirty="0"/>
          </a:p>
        </p:txBody>
      </p:sp>
      <p:sp>
        <p:nvSpPr>
          <p:cNvPr id="16" name="Rectangle à coins arrondis 15"/>
          <p:cNvSpPr/>
          <p:nvPr/>
        </p:nvSpPr>
        <p:spPr>
          <a:xfrm>
            <a:off x="1142976" y="4572008"/>
            <a:ext cx="1143008" cy="50006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smtClean="0"/>
              <a:t>Wait for next calls</a:t>
            </a:r>
            <a:endParaRPr lang="en-US" b="1" dirty="0"/>
          </a:p>
        </p:txBody>
      </p:sp>
      <p:sp>
        <p:nvSpPr>
          <p:cNvPr id="17" name="Flèche vers le bas 16"/>
          <p:cNvSpPr/>
          <p:nvPr/>
        </p:nvSpPr>
        <p:spPr>
          <a:xfrm>
            <a:off x="1571604" y="3857628"/>
            <a:ext cx="285752" cy="571504"/>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11" name="Rectangle avec flèche vers la gauche 10"/>
          <p:cNvSpPr/>
          <p:nvPr/>
        </p:nvSpPr>
        <p:spPr>
          <a:xfrm>
            <a:off x="6715140" y="2143116"/>
            <a:ext cx="1714512" cy="928694"/>
          </a:xfrm>
          <a:prstGeom prst="leftArrow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b="1" dirty="0" smtClean="0"/>
              <a:t>Up to a few hours job</a:t>
            </a:r>
            <a:endParaRPr lang="en-US" b="1" dirty="0"/>
          </a:p>
        </p:txBody>
      </p:sp>
      <p:sp>
        <p:nvSpPr>
          <p:cNvPr id="12" name="Espace réservé du numéro de diapositive 11"/>
          <p:cNvSpPr>
            <a:spLocks noGrp="1"/>
          </p:cNvSpPr>
          <p:nvPr>
            <p:ph type="sldNum" sz="quarter" idx="12"/>
          </p:nvPr>
        </p:nvSpPr>
        <p:spPr/>
        <p:txBody>
          <a:bodyPr/>
          <a:lstStyle/>
          <a:p>
            <a:fld id="{16FCCB9E-B5EB-45BD-90AC-2B793BC074B2}" type="slidenum">
              <a:rPr lang="fr-FR" smtClean="0"/>
              <a:pPr/>
              <a:t>3</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3" grpId="0" animBg="1"/>
      <p:bldP spid="15" grpId="0" animBg="1"/>
      <p:bldP spid="16" grpId="0" animBg="1"/>
      <p:bldP spid="17"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1143000"/>
          </a:xfrm>
        </p:spPr>
        <p:txBody>
          <a:bodyPr>
            <a:normAutofit/>
          </a:bodyPr>
          <a:lstStyle/>
          <a:p>
            <a:r>
              <a:rPr lang="en-US" sz="2800" b="1" dirty="0" smtClean="0"/>
              <a:t>2. Finalizing the call selection</a:t>
            </a:r>
            <a:endParaRPr lang="en-US" sz="2800" b="1" dirty="0"/>
          </a:p>
        </p:txBody>
      </p:sp>
      <p:sp>
        <p:nvSpPr>
          <p:cNvPr id="4" name="Rectangle à coins arrondis 3"/>
          <p:cNvSpPr/>
          <p:nvPr/>
        </p:nvSpPr>
        <p:spPr>
          <a:xfrm>
            <a:off x="2786050" y="1357298"/>
            <a:ext cx="3786214" cy="61912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b="1" dirty="0" smtClean="0"/>
              <a:t>Short list of potential calls</a:t>
            </a:r>
            <a:endParaRPr lang="en-US" sz="2400" b="1" dirty="0"/>
          </a:p>
        </p:txBody>
      </p:sp>
      <p:sp>
        <p:nvSpPr>
          <p:cNvPr id="7" name="Flèche vers le bas 6"/>
          <p:cNvSpPr/>
          <p:nvPr/>
        </p:nvSpPr>
        <p:spPr>
          <a:xfrm>
            <a:off x="4429124" y="2214554"/>
            <a:ext cx="357190" cy="500066"/>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8" name="Rectangle à coins arrondis 7"/>
          <p:cNvSpPr/>
          <p:nvPr/>
        </p:nvSpPr>
        <p:spPr>
          <a:xfrm>
            <a:off x="3071802" y="2857496"/>
            <a:ext cx="3071834" cy="57150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smtClean="0"/>
              <a:t>Analyze  calls</a:t>
            </a:r>
            <a:endParaRPr lang="en-US" b="1" dirty="0"/>
          </a:p>
        </p:txBody>
      </p:sp>
      <p:sp>
        <p:nvSpPr>
          <p:cNvPr id="10" name="Rectangle à coins arrondis 9"/>
          <p:cNvSpPr/>
          <p:nvPr/>
        </p:nvSpPr>
        <p:spPr>
          <a:xfrm>
            <a:off x="3071802" y="4357694"/>
            <a:ext cx="3071834" cy="50006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smtClean="0"/>
              <a:t>Finalize the call selection</a:t>
            </a:r>
            <a:endParaRPr lang="en-US" b="1" dirty="0"/>
          </a:p>
        </p:txBody>
      </p:sp>
      <p:sp>
        <p:nvSpPr>
          <p:cNvPr id="18" name="Flèche vers le bas 17"/>
          <p:cNvSpPr/>
          <p:nvPr/>
        </p:nvSpPr>
        <p:spPr>
          <a:xfrm>
            <a:off x="4429124" y="3643314"/>
            <a:ext cx="357190" cy="571504"/>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1" name="Rectangle avec flèche vers la gauche 10"/>
          <p:cNvSpPr/>
          <p:nvPr/>
        </p:nvSpPr>
        <p:spPr>
          <a:xfrm>
            <a:off x="6643702" y="2857496"/>
            <a:ext cx="1714512" cy="2000264"/>
          </a:xfrm>
          <a:prstGeom prst="left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Up to 1 or several days job</a:t>
            </a:r>
            <a:endParaRPr lang="en-US" b="1" dirty="0"/>
          </a:p>
        </p:txBody>
      </p:sp>
      <p:sp>
        <p:nvSpPr>
          <p:cNvPr id="14" name="Rectangle avec flèche vers la droite 13"/>
          <p:cNvSpPr/>
          <p:nvPr/>
        </p:nvSpPr>
        <p:spPr>
          <a:xfrm>
            <a:off x="1000100" y="2786058"/>
            <a:ext cx="1785950" cy="714380"/>
          </a:xfrm>
          <a:prstGeom prst="rightArrow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b="1" dirty="0" smtClean="0"/>
              <a:t>Key element 1</a:t>
            </a:r>
            <a:endParaRPr lang="en-US" sz="1600" b="1" dirty="0"/>
          </a:p>
        </p:txBody>
      </p:sp>
      <p:sp>
        <p:nvSpPr>
          <p:cNvPr id="12" name="Espace réservé du numéro de diapositive 11"/>
          <p:cNvSpPr>
            <a:spLocks noGrp="1"/>
          </p:cNvSpPr>
          <p:nvPr>
            <p:ph type="sldNum" sz="quarter" idx="12"/>
          </p:nvPr>
        </p:nvSpPr>
        <p:spPr/>
        <p:txBody>
          <a:bodyPr/>
          <a:lstStyle/>
          <a:p>
            <a:fld id="{16FCCB9E-B5EB-45BD-90AC-2B793BC074B2}" type="slidenum">
              <a:rPr lang="fr-FR" smtClean="0"/>
              <a:pPr/>
              <a:t>4</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500" fill="hold"/>
                                        <p:tgtEl>
                                          <p:spTgt spid="18"/>
                                        </p:tgtEl>
                                        <p:attrNameLst>
                                          <p:attrName>ppt_x</p:attrName>
                                        </p:attrNameLst>
                                      </p:cBhvr>
                                      <p:tavLst>
                                        <p:tav tm="0">
                                          <p:val>
                                            <p:strVal val="#ppt_x"/>
                                          </p:val>
                                        </p:tav>
                                        <p:tav tm="100000">
                                          <p:val>
                                            <p:strVal val="#ppt_x"/>
                                          </p:val>
                                        </p:tav>
                                      </p:tavLst>
                                    </p:anim>
                                    <p:anim calcmode="lin" valueType="num">
                                      <p:cBhvr additive="base">
                                        <p:cTn id="22" dur="500" fill="hold"/>
                                        <p:tgtEl>
                                          <p:spTgt spid="1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10" grpId="0" animBg="1"/>
      <p:bldP spid="18" grpId="0" animBg="1"/>
      <p:bldP spid="11"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85794"/>
          </a:xfrm>
        </p:spPr>
        <p:txBody>
          <a:bodyPr>
            <a:normAutofit/>
          </a:bodyPr>
          <a:lstStyle/>
          <a:p>
            <a:r>
              <a:rPr lang="en-US" sz="2800" b="1" dirty="0" smtClean="0"/>
              <a:t>2. Project formulation</a:t>
            </a:r>
            <a:endParaRPr lang="en-US" sz="2800" b="1" dirty="0"/>
          </a:p>
        </p:txBody>
      </p:sp>
      <p:sp>
        <p:nvSpPr>
          <p:cNvPr id="4" name="Rectangle à coins arrondis 3"/>
          <p:cNvSpPr/>
          <p:nvPr/>
        </p:nvSpPr>
        <p:spPr>
          <a:xfrm>
            <a:off x="1928794" y="714356"/>
            <a:ext cx="4714908" cy="61912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Write project summary (including presentation of current partners)</a:t>
            </a:r>
            <a:endParaRPr lang="en-US" b="1" dirty="0"/>
          </a:p>
        </p:txBody>
      </p:sp>
      <p:sp>
        <p:nvSpPr>
          <p:cNvPr id="7" name="Flèche vers le bas 6"/>
          <p:cNvSpPr/>
          <p:nvPr/>
        </p:nvSpPr>
        <p:spPr>
          <a:xfrm>
            <a:off x="4143372" y="1500173"/>
            <a:ext cx="357190" cy="431091"/>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8" name="Rectangle à coins arrondis 7"/>
          <p:cNvSpPr/>
          <p:nvPr/>
        </p:nvSpPr>
        <p:spPr>
          <a:xfrm>
            <a:off x="1928794" y="1928802"/>
            <a:ext cx="4714908" cy="51731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Identify the requirements and needs </a:t>
            </a:r>
          </a:p>
          <a:p>
            <a:pPr algn="ctr"/>
            <a:r>
              <a:rPr lang="en-US" b="1" dirty="0" smtClean="0"/>
              <a:t>for skills</a:t>
            </a:r>
            <a:endParaRPr lang="en-US" b="1" dirty="0"/>
          </a:p>
        </p:txBody>
      </p:sp>
      <p:sp>
        <p:nvSpPr>
          <p:cNvPr id="10" name="Rectangle à coins arrondis 9"/>
          <p:cNvSpPr/>
          <p:nvPr/>
        </p:nvSpPr>
        <p:spPr>
          <a:xfrm>
            <a:off x="1928794" y="3714752"/>
            <a:ext cx="2000264" cy="64294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Search for partners</a:t>
            </a:r>
            <a:endParaRPr lang="en-US" b="1" dirty="0"/>
          </a:p>
        </p:txBody>
      </p:sp>
      <p:sp>
        <p:nvSpPr>
          <p:cNvPr id="18" name="Flèche vers le bas 17"/>
          <p:cNvSpPr/>
          <p:nvPr/>
        </p:nvSpPr>
        <p:spPr>
          <a:xfrm>
            <a:off x="4143372" y="3500438"/>
            <a:ext cx="357190" cy="428628"/>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11" name="Rectangle avec flèche vers la gauche 10"/>
          <p:cNvSpPr/>
          <p:nvPr/>
        </p:nvSpPr>
        <p:spPr>
          <a:xfrm>
            <a:off x="7215206" y="857232"/>
            <a:ext cx="1714512" cy="2643206"/>
          </a:xfrm>
          <a:prstGeom prst="leftArrow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smtClean="0"/>
              <a:t>Up to 1 to several days job</a:t>
            </a:r>
            <a:endParaRPr lang="en-US" b="1" dirty="0"/>
          </a:p>
        </p:txBody>
      </p:sp>
      <p:sp>
        <p:nvSpPr>
          <p:cNvPr id="12" name="Rectangle à coins arrondis 11"/>
          <p:cNvSpPr/>
          <p:nvPr/>
        </p:nvSpPr>
        <p:spPr>
          <a:xfrm>
            <a:off x="4643438" y="3714752"/>
            <a:ext cx="2000264" cy="8572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Write the “Excellence” of the project</a:t>
            </a:r>
            <a:endParaRPr lang="en-US" b="1" dirty="0"/>
          </a:p>
        </p:txBody>
      </p:sp>
      <p:sp>
        <p:nvSpPr>
          <p:cNvPr id="14" name="Rectangle à coins arrondis 13"/>
          <p:cNvSpPr/>
          <p:nvPr/>
        </p:nvSpPr>
        <p:spPr>
          <a:xfrm>
            <a:off x="4643438" y="5715016"/>
            <a:ext cx="2000264" cy="8572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Write the “Impact” of the project</a:t>
            </a:r>
            <a:endParaRPr lang="en-US" b="1" dirty="0"/>
          </a:p>
        </p:txBody>
      </p:sp>
      <p:sp>
        <p:nvSpPr>
          <p:cNvPr id="15" name="Rectangle à coins arrondis 14"/>
          <p:cNvSpPr/>
          <p:nvPr/>
        </p:nvSpPr>
        <p:spPr>
          <a:xfrm>
            <a:off x="4643438" y="4714884"/>
            <a:ext cx="2071702" cy="8572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Write the “Implementation” of the project</a:t>
            </a:r>
            <a:endParaRPr lang="en-US" b="1" dirty="0"/>
          </a:p>
        </p:txBody>
      </p:sp>
      <p:sp>
        <p:nvSpPr>
          <p:cNvPr id="16" name="Rectangle avec flèche vers la gauche 15"/>
          <p:cNvSpPr/>
          <p:nvPr/>
        </p:nvSpPr>
        <p:spPr>
          <a:xfrm>
            <a:off x="7215206" y="3714752"/>
            <a:ext cx="1714512" cy="2857520"/>
          </a:xfrm>
          <a:prstGeom prst="leftArrow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b="1" dirty="0" smtClean="0"/>
              <a:t>Up to several months job</a:t>
            </a:r>
            <a:endParaRPr lang="en-US" b="1" dirty="0"/>
          </a:p>
        </p:txBody>
      </p:sp>
      <p:sp>
        <p:nvSpPr>
          <p:cNvPr id="19" name="Rectangle à coins arrondis 18"/>
          <p:cNvSpPr/>
          <p:nvPr/>
        </p:nvSpPr>
        <p:spPr>
          <a:xfrm>
            <a:off x="1928794" y="3000372"/>
            <a:ext cx="4714908" cy="42862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Write partner search profiles</a:t>
            </a:r>
            <a:endParaRPr lang="en-US" b="1" dirty="0"/>
          </a:p>
        </p:txBody>
      </p:sp>
      <p:sp>
        <p:nvSpPr>
          <p:cNvPr id="20" name="Flèche vers le bas 19"/>
          <p:cNvSpPr/>
          <p:nvPr/>
        </p:nvSpPr>
        <p:spPr>
          <a:xfrm>
            <a:off x="4143372" y="2643182"/>
            <a:ext cx="357190" cy="357190"/>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22" name="Rectangle à coins arrondis 21"/>
          <p:cNvSpPr/>
          <p:nvPr/>
        </p:nvSpPr>
        <p:spPr>
          <a:xfrm>
            <a:off x="1142976" y="4429132"/>
            <a:ext cx="857256" cy="428628"/>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600" dirty="0" smtClean="0"/>
              <a:t>13/08</a:t>
            </a:r>
            <a:endParaRPr lang="fr-FR" sz="1600" dirty="0"/>
          </a:p>
        </p:txBody>
      </p:sp>
      <p:sp>
        <p:nvSpPr>
          <p:cNvPr id="23" name="Rectangle à coins arrondis 22"/>
          <p:cNvSpPr/>
          <p:nvPr/>
        </p:nvSpPr>
        <p:spPr>
          <a:xfrm>
            <a:off x="6715140" y="5429264"/>
            <a:ext cx="785818" cy="428628"/>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600" dirty="0" smtClean="0"/>
              <a:t>12/08</a:t>
            </a:r>
            <a:endParaRPr lang="fr-FR" sz="1600" dirty="0"/>
          </a:p>
        </p:txBody>
      </p:sp>
      <p:sp>
        <p:nvSpPr>
          <p:cNvPr id="17" name="Rectangle avec flèche vers la droite 16"/>
          <p:cNvSpPr/>
          <p:nvPr/>
        </p:nvSpPr>
        <p:spPr>
          <a:xfrm>
            <a:off x="0" y="1857364"/>
            <a:ext cx="1785918" cy="714380"/>
          </a:xfrm>
          <a:prstGeom prst="rightArrow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b="1" dirty="0" smtClean="0"/>
              <a:t>Key element 2</a:t>
            </a:r>
            <a:endParaRPr lang="en-US" sz="1600" b="1" dirty="0"/>
          </a:p>
        </p:txBody>
      </p:sp>
      <p:sp>
        <p:nvSpPr>
          <p:cNvPr id="21" name="Flèche vers le bas 20"/>
          <p:cNvSpPr/>
          <p:nvPr/>
        </p:nvSpPr>
        <p:spPr>
          <a:xfrm>
            <a:off x="2786050" y="4429132"/>
            <a:ext cx="357190" cy="428628"/>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24" name="Rectangle à coins arrondis 23"/>
          <p:cNvSpPr/>
          <p:nvPr/>
        </p:nvSpPr>
        <p:spPr>
          <a:xfrm>
            <a:off x="1928794" y="4929198"/>
            <a:ext cx="2000264"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Find the right partners</a:t>
            </a:r>
            <a:endParaRPr lang="en-US" b="1" dirty="0"/>
          </a:p>
        </p:txBody>
      </p:sp>
      <p:sp>
        <p:nvSpPr>
          <p:cNvPr id="25" name="Flèche droite 24"/>
          <p:cNvSpPr/>
          <p:nvPr/>
        </p:nvSpPr>
        <p:spPr>
          <a:xfrm>
            <a:off x="4143372" y="5000636"/>
            <a:ext cx="428628" cy="357190"/>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26" name="Rectangle avec flèche vers la droite 25"/>
          <p:cNvSpPr/>
          <p:nvPr/>
        </p:nvSpPr>
        <p:spPr>
          <a:xfrm>
            <a:off x="0" y="4929198"/>
            <a:ext cx="1785918" cy="714380"/>
          </a:xfrm>
          <a:prstGeom prst="rightArrow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b="1" dirty="0" smtClean="0"/>
              <a:t>Key element 4</a:t>
            </a:r>
            <a:endParaRPr lang="en-US" sz="1600" b="1" dirty="0"/>
          </a:p>
        </p:txBody>
      </p:sp>
      <p:sp>
        <p:nvSpPr>
          <p:cNvPr id="27" name="Rectangle 26"/>
          <p:cNvSpPr/>
          <p:nvPr/>
        </p:nvSpPr>
        <p:spPr>
          <a:xfrm>
            <a:off x="6715140" y="5072074"/>
            <a:ext cx="214314" cy="21431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29" name="Rectangle 28"/>
          <p:cNvSpPr/>
          <p:nvPr/>
        </p:nvSpPr>
        <p:spPr>
          <a:xfrm>
            <a:off x="6858016" y="2214554"/>
            <a:ext cx="71438" cy="307183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30" name="Flèche gauche 29"/>
          <p:cNvSpPr/>
          <p:nvPr/>
        </p:nvSpPr>
        <p:spPr>
          <a:xfrm>
            <a:off x="6643702" y="2071678"/>
            <a:ext cx="285752" cy="214314"/>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32" name="Rectangle avec flèche vers la gauche 31"/>
          <p:cNvSpPr/>
          <p:nvPr/>
        </p:nvSpPr>
        <p:spPr>
          <a:xfrm>
            <a:off x="6643702" y="3786190"/>
            <a:ext cx="1785950" cy="571504"/>
          </a:xfrm>
          <a:prstGeom prst="leftArrow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b="1" dirty="0" smtClean="0"/>
              <a:t>Key element 3</a:t>
            </a:r>
            <a:endParaRPr lang="en-US" sz="1600" b="1" dirty="0"/>
          </a:p>
        </p:txBody>
      </p:sp>
      <p:sp>
        <p:nvSpPr>
          <p:cNvPr id="31" name="Rectangle avec flèche vers la gauche 30"/>
          <p:cNvSpPr/>
          <p:nvPr/>
        </p:nvSpPr>
        <p:spPr>
          <a:xfrm>
            <a:off x="6715140" y="4929198"/>
            <a:ext cx="1785950" cy="571504"/>
          </a:xfrm>
          <a:prstGeom prst="leftArrow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b="1" dirty="0" smtClean="0"/>
              <a:t>Key element 4</a:t>
            </a:r>
            <a:endParaRPr lang="en-US" sz="1600" b="1" dirty="0"/>
          </a:p>
        </p:txBody>
      </p:sp>
      <p:sp>
        <p:nvSpPr>
          <p:cNvPr id="28" name="Espace réservé du numéro de diapositive 27"/>
          <p:cNvSpPr>
            <a:spLocks noGrp="1"/>
          </p:cNvSpPr>
          <p:nvPr>
            <p:ph type="sldNum" sz="quarter" idx="12"/>
          </p:nvPr>
        </p:nvSpPr>
        <p:spPr/>
        <p:txBody>
          <a:bodyPr/>
          <a:lstStyle/>
          <a:p>
            <a:fld id="{16FCCB9E-B5EB-45BD-90AC-2B793BC074B2}" type="slidenum">
              <a:rPr lang="fr-FR" smtClean="0"/>
              <a:pPr/>
              <a:t>5</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fill="hold"/>
                                        <p:tgtEl>
                                          <p:spTgt spid="18"/>
                                        </p:tgtEl>
                                        <p:attrNameLst>
                                          <p:attrName>ppt_x</p:attrName>
                                        </p:attrNameLst>
                                      </p:cBhvr>
                                      <p:tavLst>
                                        <p:tav tm="0">
                                          <p:val>
                                            <p:strVal val="#ppt_x"/>
                                          </p:val>
                                        </p:tav>
                                        <p:tav tm="100000">
                                          <p:val>
                                            <p:strVal val="#ppt_x"/>
                                          </p:val>
                                        </p:tav>
                                      </p:tavLst>
                                    </p:anim>
                                    <p:anim calcmode="lin" valueType="num">
                                      <p:cBhvr additive="base">
                                        <p:cTn id="34" dur="500" fill="hold"/>
                                        <p:tgtEl>
                                          <p:spTgt spid="18"/>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additive="base">
                                        <p:cTn id="41" dur="500" fill="hold"/>
                                        <p:tgtEl>
                                          <p:spTgt spid="21"/>
                                        </p:tgtEl>
                                        <p:attrNameLst>
                                          <p:attrName>ppt_x</p:attrName>
                                        </p:attrNameLst>
                                      </p:cBhvr>
                                      <p:tavLst>
                                        <p:tav tm="0">
                                          <p:val>
                                            <p:strVal val="#ppt_x"/>
                                          </p:val>
                                        </p:tav>
                                        <p:tav tm="100000">
                                          <p:val>
                                            <p:strVal val="#ppt_x"/>
                                          </p:val>
                                        </p:tav>
                                      </p:tavLst>
                                    </p:anim>
                                    <p:anim calcmode="lin" valueType="num">
                                      <p:cBhvr additive="base">
                                        <p:cTn id="42" dur="500" fill="hold"/>
                                        <p:tgtEl>
                                          <p:spTgt spid="21"/>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 calcmode="lin" valueType="num">
                                      <p:cBhvr additive="base">
                                        <p:cTn id="45" dur="500" fill="hold"/>
                                        <p:tgtEl>
                                          <p:spTgt spid="24"/>
                                        </p:tgtEl>
                                        <p:attrNameLst>
                                          <p:attrName>ppt_x</p:attrName>
                                        </p:attrNameLst>
                                      </p:cBhvr>
                                      <p:tavLst>
                                        <p:tav tm="0">
                                          <p:val>
                                            <p:strVal val="#ppt_x"/>
                                          </p:val>
                                        </p:tav>
                                        <p:tav tm="100000">
                                          <p:val>
                                            <p:strVal val="#ppt_x"/>
                                          </p:val>
                                        </p:tav>
                                      </p:tavLst>
                                    </p:anim>
                                    <p:anim calcmode="lin" valueType="num">
                                      <p:cBhvr additive="base">
                                        <p:cTn id="46" dur="500" fill="hold"/>
                                        <p:tgtEl>
                                          <p:spTgt spid="24"/>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additive="base">
                                        <p:cTn id="53" dur="500" fill="hold"/>
                                        <p:tgtEl>
                                          <p:spTgt spid="15"/>
                                        </p:tgtEl>
                                        <p:attrNameLst>
                                          <p:attrName>ppt_x</p:attrName>
                                        </p:attrNameLst>
                                      </p:cBhvr>
                                      <p:tavLst>
                                        <p:tav tm="0">
                                          <p:val>
                                            <p:strVal val="#ppt_x"/>
                                          </p:val>
                                        </p:tav>
                                        <p:tav tm="100000">
                                          <p:val>
                                            <p:strVal val="#ppt_x"/>
                                          </p:val>
                                        </p:tav>
                                      </p:tavLst>
                                    </p:anim>
                                    <p:anim calcmode="lin" valueType="num">
                                      <p:cBhvr additive="base">
                                        <p:cTn id="54" dur="500" fill="hold"/>
                                        <p:tgtEl>
                                          <p:spTgt spid="15"/>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ppt_x"/>
                                          </p:val>
                                        </p:tav>
                                        <p:tav tm="100000">
                                          <p:val>
                                            <p:strVal val="#ppt_x"/>
                                          </p:val>
                                        </p:tav>
                                      </p:tavLst>
                                    </p:anim>
                                    <p:anim calcmode="lin" valueType="num">
                                      <p:cBhvr additive="base">
                                        <p:cTn id="58" dur="500" fill="hold"/>
                                        <p:tgtEl>
                                          <p:spTgt spid="14"/>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additive="base">
                                        <p:cTn id="65" dur="500" fill="hold"/>
                                        <p:tgtEl>
                                          <p:spTgt spid="16"/>
                                        </p:tgtEl>
                                        <p:attrNameLst>
                                          <p:attrName>ppt_x</p:attrName>
                                        </p:attrNameLst>
                                      </p:cBhvr>
                                      <p:tavLst>
                                        <p:tav tm="0">
                                          <p:val>
                                            <p:strVal val="#ppt_x"/>
                                          </p:val>
                                        </p:tav>
                                        <p:tav tm="100000">
                                          <p:val>
                                            <p:strVal val="#ppt_x"/>
                                          </p:val>
                                        </p:tav>
                                      </p:tavLst>
                                    </p:anim>
                                    <p:anim calcmode="lin" valueType="num">
                                      <p:cBhvr additive="base">
                                        <p:cTn id="6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500" fill="hold"/>
                                        <p:tgtEl>
                                          <p:spTgt spid="27"/>
                                        </p:tgtEl>
                                        <p:attrNameLst>
                                          <p:attrName>ppt_x</p:attrName>
                                        </p:attrNameLst>
                                      </p:cBhvr>
                                      <p:tavLst>
                                        <p:tav tm="0">
                                          <p:val>
                                            <p:strVal val="#ppt_x"/>
                                          </p:val>
                                        </p:tav>
                                        <p:tav tm="100000">
                                          <p:val>
                                            <p:strVal val="#ppt_x"/>
                                          </p:val>
                                        </p:tav>
                                      </p:tavLst>
                                    </p:anim>
                                    <p:anim calcmode="lin" valueType="num">
                                      <p:cBhvr additive="base">
                                        <p:cTn id="72" dur="500" fill="hold"/>
                                        <p:tgtEl>
                                          <p:spTgt spid="27"/>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9"/>
                                        </p:tgtEl>
                                        <p:attrNameLst>
                                          <p:attrName>style.visibility</p:attrName>
                                        </p:attrNameLst>
                                      </p:cBhvr>
                                      <p:to>
                                        <p:strVal val="visible"/>
                                      </p:to>
                                    </p:set>
                                    <p:anim calcmode="lin" valueType="num">
                                      <p:cBhvr additive="base">
                                        <p:cTn id="75" dur="500" fill="hold"/>
                                        <p:tgtEl>
                                          <p:spTgt spid="29"/>
                                        </p:tgtEl>
                                        <p:attrNameLst>
                                          <p:attrName>ppt_x</p:attrName>
                                        </p:attrNameLst>
                                      </p:cBhvr>
                                      <p:tavLst>
                                        <p:tav tm="0">
                                          <p:val>
                                            <p:strVal val="#ppt_x"/>
                                          </p:val>
                                        </p:tav>
                                        <p:tav tm="100000">
                                          <p:val>
                                            <p:strVal val="#ppt_x"/>
                                          </p:val>
                                        </p:tav>
                                      </p:tavLst>
                                    </p:anim>
                                    <p:anim calcmode="lin" valueType="num">
                                      <p:cBhvr additive="base">
                                        <p:cTn id="76" dur="500" fill="hold"/>
                                        <p:tgtEl>
                                          <p:spTgt spid="29"/>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additive="base">
                                        <p:cTn id="79" dur="500" fill="hold"/>
                                        <p:tgtEl>
                                          <p:spTgt spid="30"/>
                                        </p:tgtEl>
                                        <p:attrNameLst>
                                          <p:attrName>ppt_x</p:attrName>
                                        </p:attrNameLst>
                                      </p:cBhvr>
                                      <p:tavLst>
                                        <p:tav tm="0">
                                          <p:val>
                                            <p:strVal val="#ppt_x"/>
                                          </p:val>
                                        </p:tav>
                                        <p:tav tm="100000">
                                          <p:val>
                                            <p:strVal val="#ppt_x"/>
                                          </p:val>
                                        </p:tav>
                                      </p:tavLst>
                                    </p:anim>
                                    <p:anim calcmode="lin" valueType="num">
                                      <p:cBhvr additive="base">
                                        <p:cTn id="8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26"/>
                                        </p:tgtEl>
                                        <p:attrNameLst>
                                          <p:attrName>style.visibility</p:attrName>
                                        </p:attrNameLst>
                                      </p:cBhvr>
                                      <p:to>
                                        <p:strVal val="visible"/>
                                      </p:to>
                                    </p:set>
                                    <p:anim calcmode="lin" valueType="num">
                                      <p:cBhvr additive="base">
                                        <p:cTn id="89" dur="500" fill="hold"/>
                                        <p:tgtEl>
                                          <p:spTgt spid="26"/>
                                        </p:tgtEl>
                                        <p:attrNameLst>
                                          <p:attrName>ppt_x</p:attrName>
                                        </p:attrNameLst>
                                      </p:cBhvr>
                                      <p:tavLst>
                                        <p:tav tm="0">
                                          <p:val>
                                            <p:strVal val="#ppt_x"/>
                                          </p:val>
                                        </p:tav>
                                        <p:tav tm="100000">
                                          <p:val>
                                            <p:strVal val="#ppt_x"/>
                                          </p:val>
                                        </p:tav>
                                      </p:tavLst>
                                    </p:anim>
                                    <p:anim calcmode="lin" valueType="num">
                                      <p:cBhvr additive="base">
                                        <p:cTn id="90" dur="500" fill="hold"/>
                                        <p:tgtEl>
                                          <p:spTgt spid="26"/>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32"/>
                                        </p:tgtEl>
                                        <p:attrNameLst>
                                          <p:attrName>style.visibility</p:attrName>
                                        </p:attrNameLst>
                                      </p:cBhvr>
                                      <p:to>
                                        <p:strVal val="visible"/>
                                      </p:to>
                                    </p:set>
                                    <p:anim calcmode="lin" valueType="num">
                                      <p:cBhvr additive="base">
                                        <p:cTn id="93" dur="500" fill="hold"/>
                                        <p:tgtEl>
                                          <p:spTgt spid="32"/>
                                        </p:tgtEl>
                                        <p:attrNameLst>
                                          <p:attrName>ppt_x</p:attrName>
                                        </p:attrNameLst>
                                      </p:cBhvr>
                                      <p:tavLst>
                                        <p:tav tm="0">
                                          <p:val>
                                            <p:strVal val="#ppt_x"/>
                                          </p:val>
                                        </p:tav>
                                        <p:tav tm="100000">
                                          <p:val>
                                            <p:strVal val="#ppt_x"/>
                                          </p:val>
                                        </p:tav>
                                      </p:tavLst>
                                    </p:anim>
                                    <p:anim calcmode="lin" valueType="num">
                                      <p:cBhvr additive="base">
                                        <p:cTn id="94" dur="500" fill="hold"/>
                                        <p:tgtEl>
                                          <p:spTgt spid="32"/>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additive="base">
                                        <p:cTn id="97" dur="500" fill="hold"/>
                                        <p:tgtEl>
                                          <p:spTgt spid="31"/>
                                        </p:tgtEl>
                                        <p:attrNameLst>
                                          <p:attrName>ppt_x</p:attrName>
                                        </p:attrNameLst>
                                      </p:cBhvr>
                                      <p:tavLst>
                                        <p:tav tm="0">
                                          <p:val>
                                            <p:strVal val="#ppt_x"/>
                                          </p:val>
                                        </p:tav>
                                        <p:tav tm="100000">
                                          <p:val>
                                            <p:strVal val="#ppt_x"/>
                                          </p:val>
                                        </p:tav>
                                      </p:tavLst>
                                    </p:anim>
                                    <p:anim calcmode="lin" valueType="num">
                                      <p:cBhvr additive="base">
                                        <p:cTn id="9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2"/>
                                        </p:tgtEl>
                                        <p:attrNameLst>
                                          <p:attrName>style.visibility</p:attrName>
                                        </p:attrNameLst>
                                      </p:cBhvr>
                                      <p:to>
                                        <p:strVal val="visible"/>
                                      </p:to>
                                    </p:set>
                                    <p:anim calcmode="lin" valueType="num">
                                      <p:cBhvr additive="base">
                                        <p:cTn id="103" dur="500" fill="hold"/>
                                        <p:tgtEl>
                                          <p:spTgt spid="22"/>
                                        </p:tgtEl>
                                        <p:attrNameLst>
                                          <p:attrName>ppt_x</p:attrName>
                                        </p:attrNameLst>
                                      </p:cBhvr>
                                      <p:tavLst>
                                        <p:tav tm="0">
                                          <p:val>
                                            <p:strVal val="#ppt_x"/>
                                          </p:val>
                                        </p:tav>
                                        <p:tav tm="100000">
                                          <p:val>
                                            <p:strVal val="#ppt_x"/>
                                          </p:val>
                                        </p:tav>
                                      </p:tavLst>
                                    </p:anim>
                                    <p:anim calcmode="lin" valueType="num">
                                      <p:cBhvr additive="base">
                                        <p:cTn id="104" dur="500" fill="hold"/>
                                        <p:tgtEl>
                                          <p:spTgt spid="22"/>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3"/>
                                        </p:tgtEl>
                                        <p:attrNameLst>
                                          <p:attrName>style.visibility</p:attrName>
                                        </p:attrNameLst>
                                      </p:cBhvr>
                                      <p:to>
                                        <p:strVal val="visible"/>
                                      </p:to>
                                    </p:set>
                                    <p:anim calcmode="lin" valueType="num">
                                      <p:cBhvr additive="base">
                                        <p:cTn id="107" dur="500" fill="hold"/>
                                        <p:tgtEl>
                                          <p:spTgt spid="23"/>
                                        </p:tgtEl>
                                        <p:attrNameLst>
                                          <p:attrName>ppt_x</p:attrName>
                                        </p:attrNameLst>
                                      </p:cBhvr>
                                      <p:tavLst>
                                        <p:tav tm="0">
                                          <p:val>
                                            <p:strVal val="#ppt_x"/>
                                          </p:val>
                                        </p:tav>
                                        <p:tav tm="100000">
                                          <p:val>
                                            <p:strVal val="#ppt_x"/>
                                          </p:val>
                                        </p:tav>
                                      </p:tavLst>
                                    </p:anim>
                                    <p:anim calcmode="lin" valueType="num">
                                      <p:cBhvr additive="base">
                                        <p:cTn id="10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10" grpId="0" animBg="1"/>
      <p:bldP spid="18" grpId="0" animBg="1"/>
      <p:bldP spid="11" grpId="0" animBg="1"/>
      <p:bldP spid="12" grpId="0" animBg="1"/>
      <p:bldP spid="14" grpId="0" animBg="1"/>
      <p:bldP spid="15" grpId="0" animBg="1"/>
      <p:bldP spid="16" grpId="0" animBg="1"/>
      <p:bldP spid="19" grpId="0" animBg="1"/>
      <p:bldP spid="20" grpId="0" animBg="1"/>
      <p:bldP spid="22" grpId="0" animBg="1"/>
      <p:bldP spid="23" grpId="0" animBg="1"/>
      <p:bldP spid="17" grpId="0" animBg="1"/>
      <p:bldP spid="21" grpId="0" animBg="1"/>
      <p:bldP spid="24" grpId="0" animBg="1"/>
      <p:bldP spid="25" grpId="0" animBg="1"/>
      <p:bldP spid="26" grpId="0" animBg="1"/>
      <p:bldP spid="27" grpId="0" animBg="1"/>
      <p:bldP spid="29" grpId="0" animBg="1"/>
      <p:bldP spid="30" grpId="0" animBg="1"/>
      <p:bldP spid="32"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ctrTitle"/>
          </p:nvPr>
        </p:nvSpPr>
        <p:spPr/>
        <p:txBody>
          <a:bodyPr/>
          <a:lstStyle/>
          <a:p>
            <a:r>
              <a:rPr lang="en-US" b="1" dirty="0" smtClean="0">
                <a:solidFill>
                  <a:srgbClr val="C00000"/>
                </a:solidFill>
              </a:rPr>
              <a:t>Call analysis – Key element 1</a:t>
            </a:r>
            <a:endParaRPr lang="en-US" b="1" dirty="0">
              <a:solidFill>
                <a:srgbClr val="C00000"/>
              </a:solidFill>
            </a:endParaRPr>
          </a:p>
        </p:txBody>
      </p:sp>
      <p:sp>
        <p:nvSpPr>
          <p:cNvPr id="3" name="Espace réservé du numéro de diapositive 2"/>
          <p:cNvSpPr>
            <a:spLocks noGrp="1"/>
          </p:cNvSpPr>
          <p:nvPr>
            <p:ph type="sldNum" sz="quarter" idx="12"/>
          </p:nvPr>
        </p:nvSpPr>
        <p:spPr/>
        <p:txBody>
          <a:bodyPr/>
          <a:lstStyle/>
          <a:p>
            <a:fld id="{16FCCB9E-B5EB-45BD-90AC-2B793BC074B2}"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normAutofit/>
          </a:bodyPr>
          <a:lstStyle/>
          <a:p>
            <a:r>
              <a:rPr lang="fr-FR" sz="2800" b="1" dirty="0" err="1" smtClean="0"/>
              <a:t>Work</a:t>
            </a:r>
            <a:r>
              <a:rPr lang="fr-FR" sz="2800" b="1" dirty="0" smtClean="0"/>
              <a:t> programme structuration</a:t>
            </a:r>
            <a:endParaRPr lang="fr-FR" sz="2800" b="1" dirty="0"/>
          </a:p>
        </p:txBody>
      </p:sp>
      <p:sp>
        <p:nvSpPr>
          <p:cNvPr id="3" name="Rectangle à coins arrondis 2"/>
          <p:cNvSpPr/>
          <p:nvPr/>
        </p:nvSpPr>
        <p:spPr>
          <a:xfrm>
            <a:off x="214282" y="1071546"/>
            <a:ext cx="2214578"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Thematic</a:t>
            </a:r>
            <a:endParaRPr lang="en-US" b="1"/>
          </a:p>
        </p:txBody>
      </p:sp>
      <p:sp>
        <p:nvSpPr>
          <p:cNvPr id="4" name="Rectangle à coins arrondis 3"/>
          <p:cNvSpPr/>
          <p:nvPr/>
        </p:nvSpPr>
        <p:spPr>
          <a:xfrm>
            <a:off x="500034" y="1785926"/>
            <a:ext cx="2214578"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Areas</a:t>
            </a:r>
            <a:endParaRPr lang="en-US" b="1"/>
          </a:p>
        </p:txBody>
      </p:sp>
      <p:sp>
        <p:nvSpPr>
          <p:cNvPr id="5" name="Rectangle à coins arrondis 4"/>
          <p:cNvSpPr/>
          <p:nvPr/>
        </p:nvSpPr>
        <p:spPr>
          <a:xfrm>
            <a:off x="857224" y="2786058"/>
            <a:ext cx="2214578"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Topics</a:t>
            </a:r>
            <a:endParaRPr lang="en-US" b="1"/>
          </a:p>
        </p:txBody>
      </p:sp>
      <p:sp>
        <p:nvSpPr>
          <p:cNvPr id="6" name="Rectangle à coins arrondis 5"/>
          <p:cNvSpPr/>
          <p:nvPr/>
        </p:nvSpPr>
        <p:spPr>
          <a:xfrm>
            <a:off x="1214414" y="4286256"/>
            <a:ext cx="2214578"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Calls</a:t>
            </a:r>
            <a:endParaRPr lang="en-US" b="1"/>
          </a:p>
        </p:txBody>
      </p:sp>
      <p:sp>
        <p:nvSpPr>
          <p:cNvPr id="8" name="Rectangle à coins arrondis 7"/>
          <p:cNvSpPr/>
          <p:nvPr/>
        </p:nvSpPr>
        <p:spPr>
          <a:xfrm>
            <a:off x="3500430" y="1071546"/>
            <a:ext cx="5429288"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 </a:t>
            </a:r>
            <a:r>
              <a:rPr lang="en-US" sz="1600" b="1" dirty="0"/>
              <a:t>10. Secure, clean and efficient energy </a:t>
            </a:r>
          </a:p>
        </p:txBody>
      </p:sp>
      <p:sp>
        <p:nvSpPr>
          <p:cNvPr id="9" name="Rectangle à coins arrondis 8"/>
          <p:cNvSpPr/>
          <p:nvPr/>
        </p:nvSpPr>
        <p:spPr>
          <a:xfrm>
            <a:off x="3500430" y="1714488"/>
            <a:ext cx="5429288"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Energy efficiency</a:t>
            </a:r>
          </a:p>
          <a:p>
            <a:pPr algn="ctr"/>
            <a:r>
              <a:rPr lang="en-US" sz="1600" b="1" dirty="0" smtClean="0"/>
              <a:t>Competitive  low-carbon energy</a:t>
            </a:r>
          </a:p>
        </p:txBody>
      </p:sp>
      <p:sp>
        <p:nvSpPr>
          <p:cNvPr id="11" name="Rectangle à coins arrondis 10"/>
          <p:cNvSpPr/>
          <p:nvPr/>
        </p:nvSpPr>
        <p:spPr>
          <a:xfrm>
            <a:off x="3500430" y="2714620"/>
            <a:ext cx="5429288"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Building and consumers</a:t>
            </a:r>
          </a:p>
          <a:p>
            <a:pPr algn="ctr"/>
            <a:r>
              <a:rPr lang="en-US" sz="1600" b="1" dirty="0" smtClean="0"/>
              <a:t>Industry and products</a:t>
            </a:r>
          </a:p>
          <a:p>
            <a:pPr algn="ctr"/>
            <a:r>
              <a:rPr lang="en-US" sz="1600" b="1" dirty="0" smtClean="0"/>
              <a:t>Renewable electricity and heating/cooling</a:t>
            </a:r>
          </a:p>
          <a:p>
            <a:pPr algn="ctr"/>
            <a:r>
              <a:rPr lang="en-US" sz="1600" b="1" dirty="0" smtClean="0"/>
              <a:t>Sustainable </a:t>
            </a:r>
            <a:r>
              <a:rPr lang="en-US" sz="1600" b="1" dirty="0" err="1" smtClean="0"/>
              <a:t>biofuels</a:t>
            </a:r>
            <a:r>
              <a:rPr lang="en-US" sz="1600" b="1" dirty="0" smtClean="0"/>
              <a:t> and alternative fuels for the European transport fuel mix</a:t>
            </a:r>
            <a:endParaRPr lang="en-US" sz="1600" b="1" dirty="0"/>
          </a:p>
        </p:txBody>
      </p:sp>
      <p:sp>
        <p:nvSpPr>
          <p:cNvPr id="13" name="Rectangle à coins arrondis 12"/>
          <p:cNvSpPr/>
          <p:nvPr/>
        </p:nvSpPr>
        <p:spPr>
          <a:xfrm>
            <a:off x="3500430" y="4286256"/>
            <a:ext cx="5429288" cy="2286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t>EE 1 – 2014: Manufacturing of prefabricated modules for renovation of buildings </a:t>
            </a:r>
            <a:endParaRPr lang="en-US" sz="1600" smtClean="0"/>
          </a:p>
          <a:p>
            <a:pPr algn="ctr"/>
            <a:r>
              <a:rPr lang="en-US" sz="1600"/>
              <a:t>EE 16 – 2014/2015: Organisational innovation to increase energy efficiency in industry </a:t>
            </a:r>
            <a:endParaRPr lang="en-US" sz="1600" smtClean="0"/>
          </a:p>
          <a:p>
            <a:pPr algn="ctr"/>
            <a:r>
              <a:rPr lang="en-US" sz="1600"/>
              <a:t>LCE 3 – 2014/2015: Demonstration of renewable electricity and heating/cooling technologies </a:t>
            </a:r>
            <a:endParaRPr lang="en-US" sz="1600" smtClean="0"/>
          </a:p>
          <a:p>
            <a:pPr algn="ctr"/>
            <a:r>
              <a:rPr lang="en-US" sz="1600"/>
              <a:t>LCE 11 – 2014/2015: Developing next generation technologies for biofuels and sustainable alternative fuels </a:t>
            </a:r>
          </a:p>
          <a:p>
            <a:pPr algn="ctr"/>
            <a:endParaRPr lang="en-US" sz="1600" b="1"/>
          </a:p>
        </p:txBody>
      </p:sp>
      <p:sp>
        <p:nvSpPr>
          <p:cNvPr id="12" name="Rectangle à coins arrondis 11"/>
          <p:cNvSpPr/>
          <p:nvPr/>
        </p:nvSpPr>
        <p:spPr>
          <a:xfrm>
            <a:off x="3786182" y="5786454"/>
            <a:ext cx="4857784" cy="642942"/>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space réservé du numéro de diapositive 13"/>
          <p:cNvSpPr>
            <a:spLocks noGrp="1"/>
          </p:cNvSpPr>
          <p:nvPr>
            <p:ph type="sldNum" sz="quarter" idx="12"/>
          </p:nvPr>
        </p:nvSpPr>
        <p:spPr/>
        <p:txBody>
          <a:bodyPr/>
          <a:lstStyle/>
          <a:p>
            <a:fld id="{16FCCB9E-B5EB-45BD-90AC-2B793BC074B2}" type="slidenum">
              <a:rPr lang="fr-FR" smtClean="0"/>
              <a:pPr/>
              <a:t>7</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8" grpId="0" animBg="1"/>
      <p:bldP spid="9" grpId="0" animBg="1"/>
      <p:bldP spid="11" grpId="0" animBg="1"/>
      <p:bldP spid="13"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76"/>
            <a:ext cx="8229600" cy="928694"/>
          </a:xfrm>
        </p:spPr>
        <p:txBody>
          <a:bodyPr>
            <a:normAutofit/>
          </a:bodyPr>
          <a:lstStyle/>
          <a:p>
            <a:r>
              <a:rPr lang="en-US" sz="2800" b="1" dirty="0" smtClean="0"/>
              <a:t>Call presentation</a:t>
            </a:r>
            <a:endParaRPr lang="en-US" sz="2800" b="1" dirty="0"/>
          </a:p>
        </p:txBody>
      </p:sp>
      <p:sp>
        <p:nvSpPr>
          <p:cNvPr id="12" name="Rectangle à coins arrondis 11"/>
          <p:cNvSpPr/>
          <p:nvPr/>
        </p:nvSpPr>
        <p:spPr>
          <a:xfrm>
            <a:off x="928662" y="2857496"/>
            <a:ext cx="7215238" cy="3571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smtClean="0"/>
              <a:t>Title</a:t>
            </a:r>
          </a:p>
        </p:txBody>
      </p:sp>
      <p:sp>
        <p:nvSpPr>
          <p:cNvPr id="14" name="Rectangle à coins arrondis 13"/>
          <p:cNvSpPr/>
          <p:nvPr/>
        </p:nvSpPr>
        <p:spPr>
          <a:xfrm>
            <a:off x="928662" y="3286124"/>
            <a:ext cx="7215238" cy="5715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t>Specific challenge:</a:t>
            </a:r>
          </a:p>
          <a:p>
            <a:pPr algn="ctr"/>
            <a:r>
              <a:rPr lang="en-US" sz="1600" b="1" i="1" dirty="0" smtClean="0"/>
              <a:t>The objectives of the expected project</a:t>
            </a:r>
            <a:endParaRPr lang="en-US" sz="1600" b="1" i="1" dirty="0"/>
          </a:p>
        </p:txBody>
      </p:sp>
      <p:sp>
        <p:nvSpPr>
          <p:cNvPr id="15" name="Rectangle à coins arrondis 14"/>
          <p:cNvSpPr/>
          <p:nvPr/>
        </p:nvSpPr>
        <p:spPr>
          <a:xfrm>
            <a:off x="928662" y="4000504"/>
            <a:ext cx="7215238" cy="50006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t>Scope: </a:t>
            </a:r>
          </a:p>
          <a:p>
            <a:pPr algn="ctr"/>
            <a:r>
              <a:rPr lang="en-US" sz="1600" b="1" i="1" dirty="0" smtClean="0"/>
              <a:t>The content and dimension of the project and its work plan</a:t>
            </a:r>
            <a:endParaRPr lang="en-US" sz="1600" b="1" i="1" dirty="0"/>
          </a:p>
        </p:txBody>
      </p:sp>
      <p:sp>
        <p:nvSpPr>
          <p:cNvPr id="16" name="Rectangle à coins arrondis 15"/>
          <p:cNvSpPr/>
          <p:nvPr/>
        </p:nvSpPr>
        <p:spPr>
          <a:xfrm>
            <a:off x="928662" y="4643446"/>
            <a:ext cx="7215238" cy="5715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t>Expected impact: </a:t>
            </a:r>
          </a:p>
          <a:p>
            <a:pPr algn="ctr"/>
            <a:r>
              <a:rPr lang="en-US" sz="1600" b="1" i="1" dirty="0" smtClean="0"/>
              <a:t>Expected socio-economic, educational  and environmental benefits for the society</a:t>
            </a:r>
            <a:endParaRPr lang="en-US" sz="1600" b="1" i="1" dirty="0"/>
          </a:p>
        </p:txBody>
      </p:sp>
      <p:sp>
        <p:nvSpPr>
          <p:cNvPr id="17" name="Rectangle à coins arrondis 16"/>
          <p:cNvSpPr/>
          <p:nvPr/>
        </p:nvSpPr>
        <p:spPr>
          <a:xfrm>
            <a:off x="928662" y="5357826"/>
            <a:ext cx="7215238" cy="7143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t>Types of action:</a:t>
            </a:r>
          </a:p>
          <a:p>
            <a:pPr algn="ctr"/>
            <a:r>
              <a:rPr lang="en-US" sz="1600" b="1" i="1" dirty="0" smtClean="0"/>
              <a:t>RIA, Innovation, CSA, etc. =&gt; % funding </a:t>
            </a:r>
            <a:endParaRPr lang="en-US" sz="1600" b="1" i="1" dirty="0"/>
          </a:p>
        </p:txBody>
      </p:sp>
      <p:sp>
        <p:nvSpPr>
          <p:cNvPr id="18" name="Rectangle à coins arrondis 17"/>
          <p:cNvSpPr/>
          <p:nvPr/>
        </p:nvSpPr>
        <p:spPr>
          <a:xfrm>
            <a:off x="928662" y="6143644"/>
            <a:ext cx="7215238" cy="4286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t>Type of submission: </a:t>
            </a:r>
            <a:r>
              <a:rPr lang="en-US" sz="1600" b="1" i="1" dirty="0" smtClean="0"/>
              <a:t>One stage or two stages</a:t>
            </a:r>
            <a:endParaRPr lang="en-US" sz="1600" b="1" i="1" dirty="0"/>
          </a:p>
        </p:txBody>
      </p:sp>
      <p:sp>
        <p:nvSpPr>
          <p:cNvPr id="19" name="Rectangle à coins arrondis 18"/>
          <p:cNvSpPr/>
          <p:nvPr/>
        </p:nvSpPr>
        <p:spPr>
          <a:xfrm>
            <a:off x="357158" y="500042"/>
            <a:ext cx="8358246" cy="50006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t>Description of the thematic</a:t>
            </a:r>
          </a:p>
        </p:txBody>
      </p:sp>
      <p:sp>
        <p:nvSpPr>
          <p:cNvPr id="20" name="Rectangle à coins arrondis 19"/>
          <p:cNvSpPr/>
          <p:nvPr/>
        </p:nvSpPr>
        <p:spPr>
          <a:xfrm>
            <a:off x="571472" y="1071546"/>
            <a:ext cx="7929618" cy="5000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t>Description of the area</a:t>
            </a:r>
          </a:p>
        </p:txBody>
      </p:sp>
      <p:sp>
        <p:nvSpPr>
          <p:cNvPr id="22" name="Rectangle à coins arrondis 21"/>
          <p:cNvSpPr/>
          <p:nvPr/>
        </p:nvSpPr>
        <p:spPr>
          <a:xfrm>
            <a:off x="928662" y="2285992"/>
            <a:ext cx="7215238" cy="50006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t>Call specifications and requirements: </a:t>
            </a:r>
          </a:p>
        </p:txBody>
      </p:sp>
      <p:sp>
        <p:nvSpPr>
          <p:cNvPr id="23" name="Rectangle à coins arrondis 22"/>
          <p:cNvSpPr/>
          <p:nvPr/>
        </p:nvSpPr>
        <p:spPr>
          <a:xfrm>
            <a:off x="785786" y="1643050"/>
            <a:ext cx="7500990" cy="50006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b="1" dirty="0" smtClean="0"/>
              <a:t>Topic name</a:t>
            </a:r>
          </a:p>
        </p:txBody>
      </p:sp>
      <p:sp>
        <p:nvSpPr>
          <p:cNvPr id="13" name="Espace réservé du numéro de diapositive 12"/>
          <p:cNvSpPr>
            <a:spLocks noGrp="1"/>
          </p:cNvSpPr>
          <p:nvPr>
            <p:ph type="sldNum" sz="quarter" idx="12"/>
          </p:nvPr>
        </p:nvSpPr>
        <p:spPr/>
        <p:txBody>
          <a:bodyPr/>
          <a:lstStyle/>
          <a:p>
            <a:fld id="{16FCCB9E-B5EB-45BD-90AC-2B793BC074B2}" type="slidenum">
              <a:rPr lang="fr-FR" smtClean="0"/>
              <a:pPr/>
              <a:t>8</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P spid="16" grpId="0" animBg="1"/>
      <p:bldP spid="17" grpId="0" animBg="1"/>
      <p:bldP spid="18" grpId="0" animBg="1"/>
      <p:bldP spid="19" grpId="0" animBg="1"/>
      <p:bldP spid="20" grpId="0" animBg="1"/>
      <p:bldP spid="22"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4290"/>
            <a:ext cx="9144000" cy="1143000"/>
          </a:xfrm>
        </p:spPr>
        <p:txBody>
          <a:bodyPr>
            <a:normAutofit fontScale="90000"/>
          </a:bodyPr>
          <a:lstStyle/>
          <a:p>
            <a:r>
              <a:rPr lang="en-US" sz="2200" b="1" dirty="0" smtClean="0"/>
              <a:t/>
            </a:r>
            <a:br>
              <a:rPr lang="en-US" sz="2200" b="1" dirty="0" smtClean="0"/>
            </a:br>
            <a:r>
              <a:rPr lang="en-US" sz="2200" b="1" dirty="0" smtClean="0"/>
              <a:t>WP10 – Secure, clean and efficient energy</a:t>
            </a:r>
            <a:br>
              <a:rPr lang="en-US" sz="2200" b="1" dirty="0" smtClean="0"/>
            </a:br>
            <a:r>
              <a:rPr lang="en-US" sz="2200" b="1" dirty="0" smtClean="0"/>
              <a:t>Area: Competitive low-carbon energy</a:t>
            </a:r>
            <a:r>
              <a:rPr lang="en-US" sz="2000" b="1" dirty="0" smtClean="0"/>
              <a:t/>
            </a:r>
            <a:br>
              <a:rPr lang="en-US" sz="2000" b="1" dirty="0" smtClean="0"/>
            </a:br>
            <a:r>
              <a:rPr lang="en-US" sz="2200" b="1" dirty="0" smtClean="0"/>
              <a:t> Topic: Sustainable </a:t>
            </a:r>
            <a:r>
              <a:rPr lang="en-US" sz="2200" b="1" dirty="0" err="1" smtClean="0"/>
              <a:t>biofuels</a:t>
            </a:r>
            <a:r>
              <a:rPr lang="en-US" sz="2200" b="1" dirty="0" smtClean="0"/>
              <a:t> and alternative fuels for the European transport fuel mix</a:t>
            </a:r>
            <a:r>
              <a:rPr lang="en-US" sz="2000" b="1" dirty="0" smtClean="0"/>
              <a:t/>
            </a:r>
            <a:br>
              <a:rPr lang="en-US" sz="2000" b="1" dirty="0" smtClean="0"/>
            </a:br>
            <a:r>
              <a:rPr lang="en-US" sz="2000" b="1" dirty="0" smtClean="0"/>
              <a:t> </a:t>
            </a:r>
            <a:r>
              <a:rPr lang="en-US" sz="2000" b="1" dirty="0"/>
              <a:t>LCE 11 – 2014/2015: Developing next generation technologies for </a:t>
            </a:r>
            <a:r>
              <a:rPr lang="en-US" sz="2000" b="1" dirty="0" err="1"/>
              <a:t>biofuels</a:t>
            </a:r>
            <a:r>
              <a:rPr lang="en-US" sz="2000" b="1" dirty="0"/>
              <a:t> and sustainable alternative fuels </a:t>
            </a:r>
          </a:p>
        </p:txBody>
      </p:sp>
      <p:sp>
        <p:nvSpPr>
          <p:cNvPr id="9" name="Rectangle à coins arrondis 8"/>
          <p:cNvSpPr/>
          <p:nvPr/>
        </p:nvSpPr>
        <p:spPr>
          <a:xfrm>
            <a:off x="571472" y="1857364"/>
            <a:ext cx="8143932" cy="485778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just"/>
            <a:r>
              <a:rPr lang="en-US" b="1" dirty="0"/>
              <a:t>Specific challenge: </a:t>
            </a:r>
            <a:r>
              <a:rPr lang="en-US" dirty="0"/>
              <a:t>Europe has limited biomass and land resources to cope with an increased demand for fuels and other uses. Thus, in the long-term perspective, new technologies of sustainable </a:t>
            </a:r>
            <a:r>
              <a:rPr lang="en-US" dirty="0" err="1"/>
              <a:t>biofuels</a:t>
            </a:r>
            <a:r>
              <a:rPr lang="en-US" dirty="0"/>
              <a:t> and alternative fuels need to be developed that radically improve the state-of-art, notably in regards to the following sub-challenges: </a:t>
            </a:r>
            <a:endParaRPr lang="en-US" dirty="0" smtClean="0"/>
          </a:p>
          <a:p>
            <a:pPr algn="just"/>
            <a:endParaRPr lang="en-US" dirty="0"/>
          </a:p>
          <a:p>
            <a:pPr algn="just"/>
            <a:r>
              <a:rPr lang="en-US" dirty="0"/>
              <a:t>a) Improving conversion efficiency and/or enlargement of the biomass feedstock basis. </a:t>
            </a:r>
          </a:p>
          <a:p>
            <a:pPr algn="just"/>
            <a:r>
              <a:rPr lang="en-US" dirty="0"/>
              <a:t>b) Developing alternative fuels through use of new and sustainable resources from non-biomass non-fossil sources. </a:t>
            </a:r>
            <a:endParaRPr lang="en-US" dirty="0" smtClean="0"/>
          </a:p>
          <a:p>
            <a:pPr algn="just"/>
            <a:r>
              <a:rPr lang="en-US" dirty="0" smtClean="0"/>
              <a:t>c</a:t>
            </a:r>
            <a:r>
              <a:rPr lang="en-US" dirty="0"/>
              <a:t>) Improving the economic, environmental and social benefits relative to fossil fuels and currently available </a:t>
            </a:r>
            <a:r>
              <a:rPr lang="en-US" dirty="0" err="1"/>
              <a:t>biofuels</a:t>
            </a:r>
            <a:r>
              <a:rPr lang="en-US" dirty="0"/>
              <a:t>, notably regarding cost reduction, </a:t>
            </a:r>
            <a:r>
              <a:rPr lang="en-US" dirty="0" err="1"/>
              <a:t>minimisation</a:t>
            </a:r>
            <a:r>
              <a:rPr lang="en-US" dirty="0"/>
              <a:t> of demand on natural resources (land and water in particular), enhanced energy balance, reduced GHG emissions (including carbon stock changes) and development of rural areas. </a:t>
            </a:r>
          </a:p>
          <a:p>
            <a:pPr algn="just"/>
            <a:endParaRPr lang="en-US" dirty="0"/>
          </a:p>
        </p:txBody>
      </p:sp>
      <p:sp>
        <p:nvSpPr>
          <p:cNvPr id="10" name="Rectangle à coins arrondis 9"/>
          <p:cNvSpPr/>
          <p:nvPr/>
        </p:nvSpPr>
        <p:spPr>
          <a:xfrm>
            <a:off x="4000496" y="2643182"/>
            <a:ext cx="3929090" cy="2857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à coins arrondis 10"/>
          <p:cNvSpPr/>
          <p:nvPr/>
        </p:nvSpPr>
        <p:spPr>
          <a:xfrm>
            <a:off x="2143108" y="3714752"/>
            <a:ext cx="6286544" cy="35719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à coins arrondis 12"/>
          <p:cNvSpPr/>
          <p:nvPr/>
        </p:nvSpPr>
        <p:spPr>
          <a:xfrm>
            <a:off x="857224" y="4572008"/>
            <a:ext cx="3643338" cy="2857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p:txBody>
          <a:bodyPr/>
          <a:lstStyle/>
          <a:p>
            <a:fld id="{16FCCB9E-B5EB-45BD-90AC-2B793BC074B2}" type="slidenum">
              <a:rPr lang="fr-FR" smtClean="0"/>
              <a:pPr/>
              <a:t>9</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1120</TotalTime>
  <Words>1695</Words>
  <Application>Microsoft Office PowerPoint</Application>
  <PresentationFormat>Presentación en pantalla (4:3)</PresentationFormat>
  <Paragraphs>194</Paragraphs>
  <Slides>18</Slides>
  <Notes>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18</vt:i4>
      </vt:variant>
    </vt:vector>
  </HeadingPairs>
  <TitlesOfParts>
    <vt:vector size="20" baseType="lpstr">
      <vt:lpstr>Thème Office</vt:lpstr>
      <vt:lpstr>Image bitmap</vt:lpstr>
      <vt:lpstr>Key elements to optimize the formulation of R&amp;D collaborative projects in the frame of H2020</vt:lpstr>
      <vt:lpstr>1. Starting point or motivation</vt:lpstr>
      <vt:lpstr>2. Finding potential calls</vt:lpstr>
      <vt:lpstr>2. Finalizing the call selection</vt:lpstr>
      <vt:lpstr>2. Project formulation</vt:lpstr>
      <vt:lpstr>Call analysis – Key element 1</vt:lpstr>
      <vt:lpstr>Work programme structuration</vt:lpstr>
      <vt:lpstr>Call presentation</vt:lpstr>
      <vt:lpstr> WP10 – Secure, clean and efficient energy Area: Competitive low-carbon energy  Topic: Sustainable biofuels and alternative fuels for the European transport fuel mix  LCE 11 – 2014/2015: Developing next generation technologies for biofuels and sustainable alternative fuels </vt:lpstr>
      <vt:lpstr>LCE 11 – 2014/2015   </vt:lpstr>
      <vt:lpstr>LCE 11 – 2014/2015  </vt:lpstr>
      <vt:lpstr>Example  LCE 11 – 2014/2015 Rephrasing the call to clearly highlight the essential requirements </vt:lpstr>
      <vt:lpstr>Additional investigation for a full understanding of the call and evaluation that my project idea can address the call</vt:lpstr>
      <vt:lpstr>Identification of the required and needed skills  Key element 2</vt:lpstr>
      <vt:lpstr>Skills required for the project – Value chain analysis</vt:lpstr>
      <vt:lpstr>Formulation of the  Excellence of the project  Key element 3</vt:lpstr>
      <vt:lpstr>The project proposal</vt:lpstr>
      <vt:lpstr>Formulating the Excellence of the project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elements to optimise the formulation of R&amp;D collaborative projects in the frame of H2020</dc:title>
  <dc:creator>TAO</dc:creator>
  <cp:lastModifiedBy>Filiberto Vega</cp:lastModifiedBy>
  <cp:revision>103</cp:revision>
  <dcterms:created xsi:type="dcterms:W3CDTF">2014-07-29T12:27:54Z</dcterms:created>
  <dcterms:modified xsi:type="dcterms:W3CDTF">2014-08-11T22:45:13Z</dcterms:modified>
</cp:coreProperties>
</file>