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ink/ink1.xml" ContentType="application/inkml+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86" r:id="rId6"/>
    <p:sldId id="305" r:id="rId7"/>
    <p:sldId id="306" r:id="rId8"/>
    <p:sldId id="273" r:id="rId9"/>
    <p:sldId id="307" r:id="rId10"/>
    <p:sldId id="309" r:id="rId11"/>
    <p:sldId id="310" r:id="rId12"/>
    <p:sldId id="308" r:id="rId13"/>
    <p:sldId id="311" r:id="rId14"/>
    <p:sldId id="260" r:id="rId15"/>
    <p:sldId id="325" r:id="rId16"/>
    <p:sldId id="326" r:id="rId17"/>
    <p:sldId id="327" r:id="rId18"/>
    <p:sldId id="328" r:id="rId19"/>
    <p:sldId id="261" r:id="rId20"/>
    <p:sldId id="272" r:id="rId21"/>
    <p:sldId id="278" r:id="rId22"/>
    <p:sldId id="275" r:id="rId23"/>
    <p:sldId id="274" r:id="rId24"/>
    <p:sldId id="277" r:id="rId25"/>
    <p:sldId id="282" r:id="rId26"/>
    <p:sldId id="284" r:id="rId27"/>
    <p:sldId id="312" r:id="rId28"/>
    <p:sldId id="287" r:id="rId29"/>
    <p:sldId id="285" r:id="rId30"/>
    <p:sldId id="279" r:id="rId31"/>
    <p:sldId id="280" r:id="rId32"/>
    <p:sldId id="313" r:id="rId33"/>
    <p:sldId id="281" r:id="rId34"/>
    <p:sldId id="262" r:id="rId35"/>
    <p:sldId id="329" r:id="rId36"/>
    <p:sldId id="330" r:id="rId37"/>
    <p:sldId id="331" r:id="rId38"/>
    <p:sldId id="332" r:id="rId39"/>
    <p:sldId id="333" r:id="rId40"/>
    <p:sldId id="334" r:id="rId41"/>
    <p:sldId id="335" r:id="rId42"/>
    <p:sldId id="336" r:id="rId43"/>
    <p:sldId id="337" r:id="rId44"/>
    <p:sldId id="338" r:id="rId45"/>
    <p:sldId id="339" r:id="rId46"/>
    <p:sldId id="340" r:id="rId47"/>
    <p:sldId id="341" r:id="rId48"/>
    <p:sldId id="342" r:id="rId49"/>
    <p:sldId id="343" r:id="rId50"/>
    <p:sldId id="271" r:id="rId51"/>
    <p:sldId id="344" r:id="rId52"/>
    <p:sldId id="264" r:id="rId53"/>
    <p:sldId id="268" r:id="rId54"/>
    <p:sldId id="270" r:id="rId55"/>
    <p:sldId id="267" r:id="rId56"/>
    <p:sldId id="269" r:id="rId57"/>
    <p:sldId id="265" r:id="rId58"/>
    <p:sldId id="319"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617"/>
  </p:normalViewPr>
  <p:slideViewPr>
    <p:cSldViewPr snapToGrid="0" snapToObjects="1">
      <p:cViewPr varScale="1">
        <p:scale>
          <a:sx n="88" d="100"/>
          <a:sy n="88" d="100"/>
        </p:scale>
        <p:origin x="69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0038B4-E50E-4369-BFAD-84C25AB97B01}"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CR"/>
        </a:p>
      </dgm:t>
    </dgm:pt>
    <dgm:pt modelId="{46A756B8-FDA9-47EF-8382-969CAE3F86A2}">
      <dgm:prSet phldrT="[Texto]" custT="1"/>
      <dgm:spPr/>
      <dgm:t>
        <a:bodyPr/>
        <a:lstStyle/>
        <a:p>
          <a:r>
            <a:rPr lang="es-CR" sz="1800" b="1" dirty="0"/>
            <a:t>Baja probabilidad de exposición</a:t>
          </a:r>
          <a:r>
            <a:rPr lang="es-CR" sz="1600" dirty="0"/>
            <a:t>.</a:t>
          </a:r>
        </a:p>
        <a:p>
          <a:r>
            <a:rPr lang="es-CR" sz="1600" dirty="0"/>
            <a:t>Se mantiene distanciamiento de 2 metros.</a:t>
          </a:r>
        </a:p>
        <a:p>
          <a:r>
            <a:rPr lang="es-CR" sz="1600" dirty="0"/>
            <a:t>Con medidas de protección, EPP</a:t>
          </a:r>
        </a:p>
        <a:p>
          <a:r>
            <a:rPr lang="es-CR" sz="1600" dirty="0"/>
            <a:t>No hay contacto con otras personas</a:t>
          </a:r>
        </a:p>
        <a:p>
          <a:r>
            <a:rPr lang="es-CR" sz="1600" dirty="0"/>
            <a:t>Aplica medidas de seguridad e higiene.</a:t>
          </a:r>
        </a:p>
        <a:p>
          <a:r>
            <a:rPr lang="es-CR" sz="1600" dirty="0"/>
            <a:t>Uso espacio individual  equipos / /Espacio ventilado</a:t>
          </a:r>
        </a:p>
        <a:p>
          <a:r>
            <a:rPr lang="es-CR" sz="1400" dirty="0"/>
            <a:t> </a:t>
          </a:r>
        </a:p>
        <a:p>
          <a:endParaRPr lang="es-CR" sz="1100" dirty="0"/>
        </a:p>
        <a:p>
          <a:endParaRPr lang="es-CR" sz="1100" dirty="0"/>
        </a:p>
      </dgm:t>
    </dgm:pt>
    <dgm:pt modelId="{BB6D842F-CCF3-4A44-A060-DA25D72A06D3}" type="parTrans" cxnId="{F946DCDF-F4F5-4AF3-A307-8D21E7DA6296}">
      <dgm:prSet/>
      <dgm:spPr/>
      <dgm:t>
        <a:bodyPr/>
        <a:lstStyle/>
        <a:p>
          <a:endParaRPr lang="es-CR"/>
        </a:p>
      </dgm:t>
    </dgm:pt>
    <dgm:pt modelId="{031B11AE-59BF-4AFD-8EAC-66FA9DDF8D75}" type="sibTrans" cxnId="{F946DCDF-F4F5-4AF3-A307-8D21E7DA6296}">
      <dgm:prSet/>
      <dgm:spPr/>
      <dgm:t>
        <a:bodyPr/>
        <a:lstStyle/>
        <a:p>
          <a:endParaRPr lang="es-CR"/>
        </a:p>
      </dgm:t>
    </dgm:pt>
    <dgm:pt modelId="{17D10D6B-D604-4848-A661-C710B930330A}" type="pres">
      <dgm:prSet presAssocID="{C70038B4-E50E-4369-BFAD-84C25AB97B01}" presName="linear" presStyleCnt="0">
        <dgm:presLayoutVars>
          <dgm:dir/>
          <dgm:resizeHandles val="exact"/>
        </dgm:presLayoutVars>
      </dgm:prSet>
      <dgm:spPr/>
    </dgm:pt>
    <dgm:pt modelId="{6F7022FA-A6A1-4002-B893-D879C855092F}" type="pres">
      <dgm:prSet presAssocID="{46A756B8-FDA9-47EF-8382-969CAE3F86A2}" presName="comp" presStyleCnt="0"/>
      <dgm:spPr/>
    </dgm:pt>
    <dgm:pt modelId="{2C7E557E-509E-4EBF-B2BB-532007A439C8}" type="pres">
      <dgm:prSet presAssocID="{46A756B8-FDA9-47EF-8382-969CAE3F86A2}" presName="box" presStyleLbl="node1" presStyleIdx="0" presStyleCnt="1" custScaleY="127474" custLinFactNeighborX="1240" custLinFactNeighborY="8658"/>
      <dgm:spPr/>
    </dgm:pt>
    <dgm:pt modelId="{0DD8EEC4-D114-4FC5-BDB3-5AE1D1E2D29C}" type="pres">
      <dgm:prSet presAssocID="{46A756B8-FDA9-47EF-8382-969CAE3F86A2}" presName="img" presStyleLbl="fgImgPlace1" presStyleIdx="0" presStyleCnt="1" custScaleY="70534" custLinFactNeighborX="-3475" custLinFactNeighborY="-10782"/>
      <dgm:spPr>
        <a:blipFill rotWithShape="1">
          <a:blip xmlns:r="http://schemas.openxmlformats.org/officeDocument/2006/relationships" r:embed="rId1"/>
          <a:stretch>
            <a:fillRect/>
          </a:stretch>
        </a:blipFill>
      </dgm:spPr>
    </dgm:pt>
    <dgm:pt modelId="{8A7686D2-0641-4D76-995A-C1A0F4B5C9B8}" type="pres">
      <dgm:prSet presAssocID="{46A756B8-FDA9-47EF-8382-969CAE3F86A2}" presName="text" presStyleLbl="node1" presStyleIdx="0" presStyleCnt="1">
        <dgm:presLayoutVars>
          <dgm:bulletEnabled val="1"/>
        </dgm:presLayoutVars>
      </dgm:prSet>
      <dgm:spPr/>
    </dgm:pt>
  </dgm:ptLst>
  <dgm:cxnLst>
    <dgm:cxn modelId="{DE981A5D-5E79-4B6B-A3B4-D2A264E7094D}" type="presOf" srcId="{46A756B8-FDA9-47EF-8382-969CAE3F86A2}" destId="{2C7E557E-509E-4EBF-B2BB-532007A439C8}" srcOrd="0" destOrd="0" presId="urn:microsoft.com/office/officeart/2005/8/layout/vList4#1"/>
    <dgm:cxn modelId="{3191BE7B-3D2E-4AD9-B61B-156166E53727}" type="presOf" srcId="{46A756B8-FDA9-47EF-8382-969CAE3F86A2}" destId="{8A7686D2-0641-4D76-995A-C1A0F4B5C9B8}" srcOrd="1" destOrd="0" presId="urn:microsoft.com/office/officeart/2005/8/layout/vList4#1"/>
    <dgm:cxn modelId="{3CD72AA4-EDAB-4A15-BB4B-3274647D81BF}" type="presOf" srcId="{C70038B4-E50E-4369-BFAD-84C25AB97B01}" destId="{17D10D6B-D604-4848-A661-C710B930330A}" srcOrd="0" destOrd="0" presId="urn:microsoft.com/office/officeart/2005/8/layout/vList4#1"/>
    <dgm:cxn modelId="{F946DCDF-F4F5-4AF3-A307-8D21E7DA6296}" srcId="{C70038B4-E50E-4369-BFAD-84C25AB97B01}" destId="{46A756B8-FDA9-47EF-8382-969CAE3F86A2}" srcOrd="0" destOrd="0" parTransId="{BB6D842F-CCF3-4A44-A060-DA25D72A06D3}" sibTransId="{031B11AE-59BF-4AFD-8EAC-66FA9DDF8D75}"/>
    <dgm:cxn modelId="{24CADA65-37B0-4892-A6A4-7C555863A1D5}" type="presParOf" srcId="{17D10D6B-D604-4848-A661-C710B930330A}" destId="{6F7022FA-A6A1-4002-B893-D879C855092F}" srcOrd="0" destOrd="0" presId="urn:microsoft.com/office/officeart/2005/8/layout/vList4#1"/>
    <dgm:cxn modelId="{3F8FB1BA-9FE1-4106-A169-AED0FA754258}" type="presParOf" srcId="{6F7022FA-A6A1-4002-B893-D879C855092F}" destId="{2C7E557E-509E-4EBF-B2BB-532007A439C8}" srcOrd="0" destOrd="0" presId="urn:microsoft.com/office/officeart/2005/8/layout/vList4#1"/>
    <dgm:cxn modelId="{5C13FC05-132F-4C54-82B2-7E24CC89145D}" type="presParOf" srcId="{6F7022FA-A6A1-4002-B893-D879C855092F}" destId="{0DD8EEC4-D114-4FC5-BDB3-5AE1D1E2D29C}" srcOrd="1" destOrd="0" presId="urn:microsoft.com/office/officeart/2005/8/layout/vList4#1"/>
    <dgm:cxn modelId="{EBD1987C-D440-40E3-8065-999A96AC75B4}" type="presParOf" srcId="{6F7022FA-A6A1-4002-B893-D879C855092F}" destId="{8A7686D2-0641-4D76-995A-C1A0F4B5C9B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E557E-509E-4EBF-B2BB-532007A439C8}">
      <dsp:nvSpPr>
        <dsp:cNvPr id="0" name=""/>
        <dsp:cNvSpPr/>
      </dsp:nvSpPr>
      <dsp:spPr>
        <a:xfrm>
          <a:off x="0" y="1796"/>
          <a:ext cx="10515600" cy="47910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CR" sz="1800" b="1" kern="1200" dirty="0"/>
            <a:t>Baja probabilidad de exposición</a:t>
          </a:r>
          <a:r>
            <a:rPr lang="es-CR" sz="1600" kern="1200" dirty="0"/>
            <a:t>.</a:t>
          </a:r>
        </a:p>
        <a:p>
          <a:pPr marL="0" lvl="0" indent="0" algn="l" defTabSz="800100">
            <a:lnSpc>
              <a:spcPct val="90000"/>
            </a:lnSpc>
            <a:spcBef>
              <a:spcPct val="0"/>
            </a:spcBef>
            <a:spcAft>
              <a:spcPct val="35000"/>
            </a:spcAft>
            <a:buNone/>
          </a:pPr>
          <a:r>
            <a:rPr lang="es-CR" sz="1600" kern="1200" dirty="0"/>
            <a:t>Se mantiene distanciamiento de 2 metros.</a:t>
          </a:r>
        </a:p>
        <a:p>
          <a:pPr marL="0" lvl="0" indent="0" algn="l" defTabSz="800100">
            <a:lnSpc>
              <a:spcPct val="90000"/>
            </a:lnSpc>
            <a:spcBef>
              <a:spcPct val="0"/>
            </a:spcBef>
            <a:spcAft>
              <a:spcPct val="35000"/>
            </a:spcAft>
            <a:buNone/>
          </a:pPr>
          <a:r>
            <a:rPr lang="es-CR" sz="1600" kern="1200" dirty="0"/>
            <a:t>Con medidas de protección, EPP</a:t>
          </a:r>
        </a:p>
        <a:p>
          <a:pPr marL="0" lvl="0" indent="0" algn="l" defTabSz="800100">
            <a:lnSpc>
              <a:spcPct val="90000"/>
            </a:lnSpc>
            <a:spcBef>
              <a:spcPct val="0"/>
            </a:spcBef>
            <a:spcAft>
              <a:spcPct val="35000"/>
            </a:spcAft>
            <a:buNone/>
          </a:pPr>
          <a:r>
            <a:rPr lang="es-CR" sz="1600" kern="1200" dirty="0"/>
            <a:t>No hay contacto con otras personas</a:t>
          </a:r>
        </a:p>
        <a:p>
          <a:pPr marL="0" lvl="0" indent="0" algn="l" defTabSz="800100">
            <a:lnSpc>
              <a:spcPct val="90000"/>
            </a:lnSpc>
            <a:spcBef>
              <a:spcPct val="0"/>
            </a:spcBef>
            <a:spcAft>
              <a:spcPct val="35000"/>
            </a:spcAft>
            <a:buNone/>
          </a:pPr>
          <a:r>
            <a:rPr lang="es-CR" sz="1600" kern="1200" dirty="0"/>
            <a:t>Aplica medidas de seguridad e higiene.</a:t>
          </a:r>
        </a:p>
        <a:p>
          <a:pPr marL="0" lvl="0" indent="0" algn="l" defTabSz="800100">
            <a:lnSpc>
              <a:spcPct val="90000"/>
            </a:lnSpc>
            <a:spcBef>
              <a:spcPct val="0"/>
            </a:spcBef>
            <a:spcAft>
              <a:spcPct val="35000"/>
            </a:spcAft>
            <a:buNone/>
          </a:pPr>
          <a:r>
            <a:rPr lang="es-CR" sz="1600" kern="1200" dirty="0"/>
            <a:t>Uso espacio individual  equipos / /Espacio ventilado</a:t>
          </a:r>
        </a:p>
        <a:p>
          <a:pPr marL="0" lvl="0" indent="0" algn="l" defTabSz="800100">
            <a:lnSpc>
              <a:spcPct val="90000"/>
            </a:lnSpc>
            <a:spcBef>
              <a:spcPct val="0"/>
            </a:spcBef>
            <a:spcAft>
              <a:spcPct val="35000"/>
            </a:spcAft>
            <a:buNone/>
          </a:pPr>
          <a:r>
            <a:rPr lang="es-CR" sz="1400" kern="1200" dirty="0"/>
            <a:t> </a:t>
          </a:r>
        </a:p>
        <a:p>
          <a:pPr marL="0" lvl="0" indent="0" algn="l" defTabSz="800100">
            <a:lnSpc>
              <a:spcPct val="90000"/>
            </a:lnSpc>
            <a:spcBef>
              <a:spcPct val="0"/>
            </a:spcBef>
            <a:spcAft>
              <a:spcPct val="35000"/>
            </a:spcAft>
            <a:buNone/>
          </a:pPr>
          <a:endParaRPr lang="es-CR" sz="1100" kern="1200" dirty="0"/>
        </a:p>
        <a:p>
          <a:pPr marL="0" lvl="0" indent="0" algn="l" defTabSz="800100">
            <a:lnSpc>
              <a:spcPct val="90000"/>
            </a:lnSpc>
            <a:spcBef>
              <a:spcPct val="0"/>
            </a:spcBef>
            <a:spcAft>
              <a:spcPct val="35000"/>
            </a:spcAft>
            <a:buNone/>
          </a:pPr>
          <a:endParaRPr lang="es-CR" sz="1100" kern="1200" dirty="0"/>
        </a:p>
      </dsp:txBody>
      <dsp:txXfrm>
        <a:off x="2478968" y="1796"/>
        <a:ext cx="8036631" cy="4791092"/>
      </dsp:txXfrm>
    </dsp:sp>
    <dsp:sp modelId="{0DD8EEC4-D114-4FC5-BDB3-5AE1D1E2D29C}">
      <dsp:nvSpPr>
        <dsp:cNvPr id="0" name=""/>
        <dsp:cNvSpPr/>
      </dsp:nvSpPr>
      <dsp:spPr>
        <a:xfrm>
          <a:off x="302765" y="1010950"/>
          <a:ext cx="2103120" cy="2120808"/>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4T19:26:10.394"/>
    </inkml:context>
    <inkml:brush xml:id="br0">
      <inkml:brushProperty name="width" value="0.1" units="cm"/>
      <inkml:brushProperty name="height" value="0.1" units="cm"/>
      <inkml:brushProperty name="color" value="#66CC00"/>
    </inkml:brush>
  </inkml:definitions>
  <inkml:trace contextRef="#ctx0" brushRef="#br0">6 1 15864,'-3'9'0,"0"5"-432,3-14 8,0 0-10248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4T19:26:44.840"/>
    </inkml:context>
    <inkml:brush xml:id="br0">
      <inkml:brushProperty name="width" value="0.1" units="cm"/>
      <inkml:brushProperty name="height" value="0.1" units="cm"/>
      <inkml:brushProperty name="color" value="#66CC00"/>
    </inkml:brush>
  </inkml:definitions>
  <inkml:trace contextRef="#ctx0" brushRef="#br0">1 0 19991,'0'0'0,"0"0"952,0 0 0,0 0-2144,0 0 8,0 0-1784,0 0 1,0 0-6001</inkml:trace>
</inkml:ink>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A6EF-8C1C-3544-A408-AB1A483199C3}"/>
              </a:ext>
            </a:extLst>
          </p:cNvPr>
          <p:cNvSpPr>
            <a:spLocks noGrp="1"/>
          </p:cNvSpPr>
          <p:nvPr>
            <p:ph type="ctrTitle"/>
          </p:nvPr>
        </p:nvSpPr>
        <p:spPr>
          <a:xfrm>
            <a:off x="1524000" y="1901296"/>
            <a:ext cx="9144000" cy="2387600"/>
          </a:xfrm>
        </p:spPr>
        <p:txBody>
          <a:bodyPr anchor="b"/>
          <a:lstStyle>
            <a:lvl1pPr algn="ctr">
              <a:defRPr sz="6000">
                <a:solidFill>
                  <a:schemeClr val="bg1"/>
                </a:solidFill>
              </a:defRPr>
            </a:lvl1pPr>
          </a:lstStyle>
          <a:p>
            <a:r>
              <a:rPr lang="en-US" dirty="0"/>
              <a:t>Click to edit Master title style</a:t>
            </a:r>
            <a:endParaRPr lang="es-ES_tradnl" dirty="0"/>
          </a:p>
        </p:txBody>
      </p:sp>
      <p:sp>
        <p:nvSpPr>
          <p:cNvPr id="3" name="Subtitle 2">
            <a:extLst>
              <a:ext uri="{FF2B5EF4-FFF2-40B4-BE49-F238E27FC236}">
                <a16:creationId xmlns:a16="http://schemas.microsoft.com/office/drawing/2014/main" id="{9485A849-3EA2-E149-8590-C6736152D822}"/>
              </a:ext>
            </a:extLst>
          </p:cNvPr>
          <p:cNvSpPr>
            <a:spLocks noGrp="1"/>
          </p:cNvSpPr>
          <p:nvPr>
            <p:ph type="subTitle" idx="1"/>
          </p:nvPr>
        </p:nvSpPr>
        <p:spPr>
          <a:xfrm>
            <a:off x="1524000" y="4380971"/>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s-ES_tradnl" dirty="0"/>
          </a:p>
        </p:txBody>
      </p:sp>
      <p:sp>
        <p:nvSpPr>
          <p:cNvPr id="4" name="Date Placeholder 3">
            <a:extLst>
              <a:ext uri="{FF2B5EF4-FFF2-40B4-BE49-F238E27FC236}">
                <a16:creationId xmlns:a16="http://schemas.microsoft.com/office/drawing/2014/main" id="{9AD8A406-9622-0945-90B3-48C1260057FF}"/>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5" name="Footer Placeholder 4">
            <a:extLst>
              <a:ext uri="{FF2B5EF4-FFF2-40B4-BE49-F238E27FC236}">
                <a16:creationId xmlns:a16="http://schemas.microsoft.com/office/drawing/2014/main" id="{D450E7EE-CEAC-6F48-BD29-79C4E67034D4}"/>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C41F5A57-0A01-7041-851E-9BC20CEB606D}"/>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4044983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5F7D-4AE2-854E-B35E-3F06B0625580}"/>
              </a:ext>
            </a:extLst>
          </p:cNvPr>
          <p:cNvSpPr>
            <a:spLocks noGrp="1"/>
          </p:cNvSpPr>
          <p:nvPr>
            <p:ph type="title"/>
          </p:nvPr>
        </p:nvSpPr>
        <p:spPr/>
        <p:txBody>
          <a:bodyPr/>
          <a:lstStyle/>
          <a:p>
            <a:r>
              <a:rPr lang="en-US"/>
              <a:t>Click to edit Master title style</a:t>
            </a:r>
            <a:endParaRPr lang="es-ES_tradnl"/>
          </a:p>
        </p:txBody>
      </p:sp>
      <p:sp>
        <p:nvSpPr>
          <p:cNvPr id="3" name="Date Placeholder 2">
            <a:extLst>
              <a:ext uri="{FF2B5EF4-FFF2-40B4-BE49-F238E27FC236}">
                <a16:creationId xmlns:a16="http://schemas.microsoft.com/office/drawing/2014/main" id="{2BD07E5A-8D67-0C4D-A397-BBA291A986B7}"/>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4" name="Footer Placeholder 3">
            <a:extLst>
              <a:ext uri="{FF2B5EF4-FFF2-40B4-BE49-F238E27FC236}">
                <a16:creationId xmlns:a16="http://schemas.microsoft.com/office/drawing/2014/main" id="{8F6510FA-6CA9-D946-A68C-EF1366831651}"/>
              </a:ext>
            </a:extLst>
          </p:cNvPr>
          <p:cNvSpPr>
            <a:spLocks noGrp="1"/>
          </p:cNvSpPr>
          <p:nvPr>
            <p:ph type="ftr" sz="quarter" idx="11"/>
          </p:nvPr>
        </p:nvSpPr>
        <p:spPr/>
        <p:txBody>
          <a:bodyPr/>
          <a:lstStyle/>
          <a:p>
            <a:endParaRPr lang="es-ES_tradnl"/>
          </a:p>
        </p:txBody>
      </p:sp>
      <p:sp>
        <p:nvSpPr>
          <p:cNvPr id="5" name="Slide Number Placeholder 4">
            <a:extLst>
              <a:ext uri="{FF2B5EF4-FFF2-40B4-BE49-F238E27FC236}">
                <a16:creationId xmlns:a16="http://schemas.microsoft.com/office/drawing/2014/main" id="{AEE2725B-F534-F54C-8854-FAF83F4622F4}"/>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282109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AED338-F7C1-9A46-9A55-F017E0C07BDE}"/>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3" name="Footer Placeholder 2">
            <a:extLst>
              <a:ext uri="{FF2B5EF4-FFF2-40B4-BE49-F238E27FC236}">
                <a16:creationId xmlns:a16="http://schemas.microsoft.com/office/drawing/2014/main" id="{A7F8572E-D054-2B4E-A0B4-1D9F1385BE16}"/>
              </a:ext>
            </a:extLst>
          </p:cNvPr>
          <p:cNvSpPr>
            <a:spLocks noGrp="1"/>
          </p:cNvSpPr>
          <p:nvPr>
            <p:ph type="ftr" sz="quarter" idx="11"/>
          </p:nvPr>
        </p:nvSpPr>
        <p:spPr/>
        <p:txBody>
          <a:bodyPr/>
          <a:lstStyle/>
          <a:p>
            <a:endParaRPr lang="es-ES_tradnl"/>
          </a:p>
        </p:txBody>
      </p:sp>
      <p:sp>
        <p:nvSpPr>
          <p:cNvPr id="4" name="Slide Number Placeholder 3">
            <a:extLst>
              <a:ext uri="{FF2B5EF4-FFF2-40B4-BE49-F238E27FC236}">
                <a16:creationId xmlns:a16="http://schemas.microsoft.com/office/drawing/2014/main" id="{166419AA-0044-9B4E-BDE9-ACDDDE1DD1BE}"/>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2480413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89854-51F4-B747-B9AF-C2A9D6B402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FCDF4BB2-DF10-5140-AF56-F7C91B0B1EDD}"/>
              </a:ext>
            </a:extLst>
          </p:cNvPr>
          <p:cNvSpPr>
            <a:spLocks noGrp="1"/>
          </p:cNvSpPr>
          <p:nvPr>
            <p:ph idx="1"/>
          </p:nvPr>
        </p:nvSpPr>
        <p:spPr>
          <a:xfrm>
            <a:off x="5183188" y="987426"/>
            <a:ext cx="6172200" cy="456670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Text Placeholder 3">
            <a:extLst>
              <a:ext uri="{FF2B5EF4-FFF2-40B4-BE49-F238E27FC236}">
                <a16:creationId xmlns:a16="http://schemas.microsoft.com/office/drawing/2014/main" id="{B18F031D-28CD-2E41-BA73-281F27952279}"/>
              </a:ext>
            </a:extLst>
          </p:cNvPr>
          <p:cNvSpPr>
            <a:spLocks noGrp="1"/>
          </p:cNvSpPr>
          <p:nvPr>
            <p:ph type="body" sz="half" idx="2"/>
          </p:nvPr>
        </p:nvSpPr>
        <p:spPr>
          <a:xfrm>
            <a:off x="839788" y="2057400"/>
            <a:ext cx="3932237" cy="3496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2A2ABD-B45E-F146-A922-429F0B74E14F}"/>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6" name="Footer Placeholder 5">
            <a:extLst>
              <a:ext uri="{FF2B5EF4-FFF2-40B4-BE49-F238E27FC236}">
                <a16:creationId xmlns:a16="http://schemas.microsoft.com/office/drawing/2014/main" id="{CA338585-C91D-B744-81F9-8E71D4478BDD}"/>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4C80A2F8-FF76-084A-8548-19BC809F1021}"/>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261308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996CB-57AF-194A-ABE0-4CFD3A2382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s-ES_tradnl"/>
          </a:p>
        </p:txBody>
      </p:sp>
      <p:sp>
        <p:nvSpPr>
          <p:cNvPr id="3" name="Picture Placeholder 2">
            <a:extLst>
              <a:ext uri="{FF2B5EF4-FFF2-40B4-BE49-F238E27FC236}">
                <a16:creationId xmlns:a16="http://schemas.microsoft.com/office/drawing/2014/main" id="{53F7926E-50CD-8848-9F23-D0173D4C009A}"/>
              </a:ext>
            </a:extLst>
          </p:cNvPr>
          <p:cNvSpPr>
            <a:spLocks noGrp="1"/>
          </p:cNvSpPr>
          <p:nvPr>
            <p:ph type="pic" idx="1"/>
          </p:nvPr>
        </p:nvSpPr>
        <p:spPr>
          <a:xfrm>
            <a:off x="5183188" y="987426"/>
            <a:ext cx="6172200" cy="451590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a:extLst>
              <a:ext uri="{FF2B5EF4-FFF2-40B4-BE49-F238E27FC236}">
                <a16:creationId xmlns:a16="http://schemas.microsoft.com/office/drawing/2014/main" id="{07C882E0-BAEB-D140-BC16-73CBBB20E22A}"/>
              </a:ext>
            </a:extLst>
          </p:cNvPr>
          <p:cNvSpPr>
            <a:spLocks noGrp="1"/>
          </p:cNvSpPr>
          <p:nvPr>
            <p:ph type="body" sz="half" idx="2"/>
          </p:nvPr>
        </p:nvSpPr>
        <p:spPr>
          <a:xfrm>
            <a:off x="839788" y="2057400"/>
            <a:ext cx="3932237" cy="34459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2398335-C347-BC49-87E0-7F55D04E85FA}"/>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6" name="Footer Placeholder 5">
            <a:extLst>
              <a:ext uri="{FF2B5EF4-FFF2-40B4-BE49-F238E27FC236}">
                <a16:creationId xmlns:a16="http://schemas.microsoft.com/office/drawing/2014/main" id="{52A5D281-5BFE-A547-B704-4877595B2783}"/>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EB89355A-F646-4E49-B7C3-44D78BA44DCB}"/>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26418309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4641-D714-324E-A49F-1186BCF5968E}"/>
              </a:ext>
            </a:extLst>
          </p:cNvPr>
          <p:cNvSpPr>
            <a:spLocks noGrp="1"/>
          </p:cNvSpPr>
          <p:nvPr>
            <p:ph type="title"/>
          </p:nvPr>
        </p:nvSpPr>
        <p:spPr/>
        <p:txBody>
          <a:bodyPr/>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416ABD6B-0B8B-DB42-8839-087391A04E8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E7474E90-2252-714E-8FAA-CE053AADA57A}"/>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5" name="Footer Placeholder 4">
            <a:extLst>
              <a:ext uri="{FF2B5EF4-FFF2-40B4-BE49-F238E27FC236}">
                <a16:creationId xmlns:a16="http://schemas.microsoft.com/office/drawing/2014/main" id="{A21696BE-AA39-0145-9141-7BB80A856E4F}"/>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527629B9-410A-AF4C-9A86-E57B42BDED50}"/>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3296499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97250C-6EAE-8746-8161-2F11A3C902D4}"/>
              </a:ext>
            </a:extLst>
          </p:cNvPr>
          <p:cNvSpPr>
            <a:spLocks noGrp="1"/>
          </p:cNvSpPr>
          <p:nvPr>
            <p:ph type="title" orient="vert"/>
          </p:nvPr>
        </p:nvSpPr>
        <p:spPr>
          <a:xfrm>
            <a:off x="8724900" y="365125"/>
            <a:ext cx="2628900" cy="5087408"/>
          </a:xfrm>
        </p:spPr>
        <p:txBody>
          <a:bodyPr vert="eaVert"/>
          <a:lstStyle/>
          <a:p>
            <a:r>
              <a:rPr lang="en-US"/>
              <a:t>Click to edit Master title style</a:t>
            </a:r>
            <a:endParaRPr lang="es-ES_tradnl"/>
          </a:p>
        </p:txBody>
      </p:sp>
      <p:sp>
        <p:nvSpPr>
          <p:cNvPr id="3" name="Vertical Text Placeholder 2">
            <a:extLst>
              <a:ext uri="{FF2B5EF4-FFF2-40B4-BE49-F238E27FC236}">
                <a16:creationId xmlns:a16="http://schemas.microsoft.com/office/drawing/2014/main" id="{FF72C64D-4212-0549-9BFB-2F193CD946C4}"/>
              </a:ext>
            </a:extLst>
          </p:cNvPr>
          <p:cNvSpPr>
            <a:spLocks noGrp="1"/>
          </p:cNvSpPr>
          <p:nvPr>
            <p:ph type="body" orient="vert" idx="1"/>
          </p:nvPr>
        </p:nvSpPr>
        <p:spPr>
          <a:xfrm>
            <a:off x="838200" y="365125"/>
            <a:ext cx="7734300" cy="508740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CD888C0E-C2E0-624D-B917-D11F9A0A71C6}"/>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5" name="Footer Placeholder 4">
            <a:extLst>
              <a:ext uri="{FF2B5EF4-FFF2-40B4-BE49-F238E27FC236}">
                <a16:creationId xmlns:a16="http://schemas.microsoft.com/office/drawing/2014/main" id="{F4461BB4-9583-E84D-95C7-476345677916}"/>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D3016B62-1632-214C-B3F3-39AE0DCD17B0}"/>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1122177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1122480"/>
            <a:ext cx="10362240" cy="2386800"/>
          </a:xfrm>
          <a:prstGeom prst="rect">
            <a:avLst/>
          </a:prstGeom>
        </p:spPr>
        <p:txBody>
          <a:bodyPr lIns="0" tIns="0" rIns="0" bIns="0" anchor="ctr">
            <a:noAutofit/>
          </a:bodyPr>
          <a:lstStyle/>
          <a:p>
            <a:endParaRPr lang="es-CR" sz="1800" b="0" strike="noStrike" spc="-1">
              <a:solidFill>
                <a:srgbClr val="000000"/>
              </a:solidFill>
              <a:latin typeface="Arial"/>
            </a:endParaRPr>
          </a:p>
        </p:txBody>
      </p:sp>
      <p:sp>
        <p:nvSpPr>
          <p:cNvPr id="5" name="PlaceHolder 2"/>
          <p:cNvSpPr>
            <a:spLocks noGrp="1"/>
          </p:cNvSpPr>
          <p:nvPr>
            <p:ph type="body"/>
          </p:nvPr>
        </p:nvSpPr>
        <p:spPr>
          <a:xfrm>
            <a:off x="609600" y="1604520"/>
            <a:ext cx="10972320" cy="3977280"/>
          </a:xfrm>
          <a:prstGeom prst="rect">
            <a:avLst/>
          </a:prstGeom>
        </p:spPr>
        <p:txBody>
          <a:bodyPr lIns="0" tIns="0" rIns="0" bIns="0">
            <a:normAutofit/>
          </a:bodyPr>
          <a:lstStyle/>
          <a:p>
            <a:endParaRPr lang="es-CR" sz="2800" b="0" strike="noStrike" spc="-1">
              <a:solidFill>
                <a:srgbClr val="000000"/>
              </a:solidFill>
              <a:latin typeface="Arial"/>
            </a:endParaRPr>
          </a:p>
        </p:txBody>
      </p:sp>
    </p:spTree>
    <p:extLst>
      <p:ext uri="{BB962C8B-B14F-4D97-AF65-F5344CB8AC3E}">
        <p14:creationId xmlns:p14="http://schemas.microsoft.com/office/powerpoint/2010/main" val="364263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D91B-7BA2-D141-9242-AC03162A3319}"/>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BB40365E-9A6D-AB48-8A40-D7D80C4E93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51F1FE78-F44B-D74E-ABAB-5BAA01FE91A4}"/>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5" name="Footer Placeholder 4">
            <a:extLst>
              <a:ext uri="{FF2B5EF4-FFF2-40B4-BE49-F238E27FC236}">
                <a16:creationId xmlns:a16="http://schemas.microsoft.com/office/drawing/2014/main" id="{07D59492-61BE-0C49-A342-665E8FA8CD95}"/>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1108A62A-2557-5642-BDD1-C925E9FC4CB3}"/>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111818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D91B-7BA2-D141-9242-AC03162A3319}"/>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BB40365E-9A6D-AB48-8A40-D7D80C4E93A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51F1FE78-F44B-D74E-ABAB-5BAA01FE91A4}"/>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5" name="Footer Placeholder 4">
            <a:extLst>
              <a:ext uri="{FF2B5EF4-FFF2-40B4-BE49-F238E27FC236}">
                <a16:creationId xmlns:a16="http://schemas.microsoft.com/office/drawing/2014/main" id="{07D59492-61BE-0C49-A342-665E8FA8CD95}"/>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1108A62A-2557-5642-BDD1-C925E9FC4CB3}"/>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320750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6D91B-7BA2-D141-9242-AC03162A3319}"/>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BB40365E-9A6D-AB48-8A40-D7D80C4E93AD}"/>
              </a:ext>
            </a:extLst>
          </p:cNvPr>
          <p:cNvSpPr>
            <a:spLocks noGrp="1"/>
          </p:cNvSpPr>
          <p:nvPr>
            <p:ph idx="1"/>
          </p:nvPr>
        </p:nvSpPr>
        <p:spPr>
          <a:xfrm>
            <a:off x="838200" y="1825624"/>
            <a:ext cx="10515600" cy="43211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51F1FE78-F44B-D74E-ABAB-5BAA01FE91A4}"/>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5" name="Footer Placeholder 4">
            <a:extLst>
              <a:ext uri="{FF2B5EF4-FFF2-40B4-BE49-F238E27FC236}">
                <a16:creationId xmlns:a16="http://schemas.microsoft.com/office/drawing/2014/main" id="{07D59492-61BE-0C49-A342-665E8FA8CD95}"/>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1108A62A-2557-5642-BDD1-C925E9FC4CB3}"/>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2929252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D5649-2054-E041-9107-2A9DEBAE729B}"/>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AE3FADAC-33E9-6842-A4E1-1736FD6DA8E9}"/>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C3987F1-080C-574B-BD92-6D78E64929DF}"/>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5" name="Footer Placeholder 4">
            <a:extLst>
              <a:ext uri="{FF2B5EF4-FFF2-40B4-BE49-F238E27FC236}">
                <a16:creationId xmlns:a16="http://schemas.microsoft.com/office/drawing/2014/main" id="{F9C760BF-475A-9C40-9F7E-8B0070F7587F}"/>
              </a:ext>
            </a:extLst>
          </p:cNvPr>
          <p:cNvSpPr>
            <a:spLocks noGrp="1"/>
          </p:cNvSpPr>
          <p:nvPr>
            <p:ph type="ftr" sz="quarter" idx="11"/>
          </p:nvPr>
        </p:nvSpPr>
        <p:spPr/>
        <p:txBody>
          <a:bodyPr/>
          <a:lstStyle/>
          <a:p>
            <a:endParaRPr lang="es-ES_tradnl"/>
          </a:p>
        </p:txBody>
      </p:sp>
      <p:sp>
        <p:nvSpPr>
          <p:cNvPr id="6" name="Slide Number Placeholder 5">
            <a:extLst>
              <a:ext uri="{FF2B5EF4-FFF2-40B4-BE49-F238E27FC236}">
                <a16:creationId xmlns:a16="http://schemas.microsoft.com/office/drawing/2014/main" id="{16D0EB1B-1A52-D048-8626-2A999DDF2341}"/>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1301715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B5FF-3A8E-1145-B430-79CD5DAEBEE7}"/>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AB50BC9F-BF8C-5543-AF8E-01B6BE8390B5}"/>
              </a:ext>
            </a:extLst>
          </p:cNvPr>
          <p:cNvSpPr>
            <a:spLocks noGrp="1"/>
          </p:cNvSpPr>
          <p:nvPr>
            <p:ph sz="half" idx="1"/>
          </p:nvPr>
        </p:nvSpPr>
        <p:spPr>
          <a:xfrm>
            <a:off x="838200" y="1825625"/>
            <a:ext cx="5181600" cy="3677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CE89F3C4-A849-7745-92D7-134E06A22980}"/>
              </a:ext>
            </a:extLst>
          </p:cNvPr>
          <p:cNvSpPr>
            <a:spLocks noGrp="1"/>
          </p:cNvSpPr>
          <p:nvPr>
            <p:ph sz="half" idx="2"/>
          </p:nvPr>
        </p:nvSpPr>
        <p:spPr>
          <a:xfrm>
            <a:off x="6172200" y="1825625"/>
            <a:ext cx="5181600" cy="3677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C0B25D97-C01E-5D4B-844B-ED62301FD545}"/>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6" name="Footer Placeholder 5">
            <a:extLst>
              <a:ext uri="{FF2B5EF4-FFF2-40B4-BE49-F238E27FC236}">
                <a16:creationId xmlns:a16="http://schemas.microsoft.com/office/drawing/2014/main" id="{C5C25F72-3CF9-CD45-85A2-8028C2F25E3A}"/>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9232AC20-1042-9F4D-87FC-4203FE140562}"/>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3637947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B5FF-3A8E-1145-B430-79CD5DAEBEE7}"/>
              </a:ext>
            </a:extLst>
          </p:cNvPr>
          <p:cNvSpPr>
            <a:spLocks noGrp="1"/>
          </p:cNvSpPr>
          <p:nvPr>
            <p:ph type="title"/>
          </p:nvPr>
        </p:nvSpPr>
        <p:spPr/>
        <p:txBody>
          <a:bodyPr/>
          <a:lstStyle/>
          <a:p>
            <a:r>
              <a:rPr lang="en-US"/>
              <a:t>Click to edit Master title style</a:t>
            </a:r>
            <a:endParaRPr lang="es-ES_tradnl"/>
          </a:p>
        </p:txBody>
      </p:sp>
      <p:sp>
        <p:nvSpPr>
          <p:cNvPr id="3" name="Content Placeholder 2">
            <a:extLst>
              <a:ext uri="{FF2B5EF4-FFF2-40B4-BE49-F238E27FC236}">
                <a16:creationId xmlns:a16="http://schemas.microsoft.com/office/drawing/2014/main" id="{AB50BC9F-BF8C-5543-AF8E-01B6BE8390B5}"/>
              </a:ext>
            </a:extLst>
          </p:cNvPr>
          <p:cNvSpPr>
            <a:spLocks noGrp="1"/>
          </p:cNvSpPr>
          <p:nvPr>
            <p:ph sz="half" idx="1"/>
          </p:nvPr>
        </p:nvSpPr>
        <p:spPr>
          <a:xfrm>
            <a:off x="838200" y="1825625"/>
            <a:ext cx="5181600" cy="3677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CE89F3C4-A849-7745-92D7-134E06A22980}"/>
              </a:ext>
            </a:extLst>
          </p:cNvPr>
          <p:cNvSpPr>
            <a:spLocks noGrp="1"/>
          </p:cNvSpPr>
          <p:nvPr>
            <p:ph sz="half" idx="2"/>
          </p:nvPr>
        </p:nvSpPr>
        <p:spPr>
          <a:xfrm>
            <a:off x="6172200" y="1825625"/>
            <a:ext cx="5181600" cy="3677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C0B25D97-C01E-5D4B-844B-ED62301FD545}"/>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6" name="Footer Placeholder 5">
            <a:extLst>
              <a:ext uri="{FF2B5EF4-FFF2-40B4-BE49-F238E27FC236}">
                <a16:creationId xmlns:a16="http://schemas.microsoft.com/office/drawing/2014/main" id="{C5C25F72-3CF9-CD45-85A2-8028C2F25E3A}"/>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9232AC20-1042-9F4D-87FC-4203FE140562}"/>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265688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1B5FF-3A8E-1145-B430-79CD5DAEBEE7}"/>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s-ES_tradnl" dirty="0"/>
          </a:p>
        </p:txBody>
      </p:sp>
      <p:sp>
        <p:nvSpPr>
          <p:cNvPr id="3" name="Content Placeholder 2">
            <a:extLst>
              <a:ext uri="{FF2B5EF4-FFF2-40B4-BE49-F238E27FC236}">
                <a16:creationId xmlns:a16="http://schemas.microsoft.com/office/drawing/2014/main" id="{AB50BC9F-BF8C-5543-AF8E-01B6BE8390B5}"/>
              </a:ext>
            </a:extLst>
          </p:cNvPr>
          <p:cNvSpPr>
            <a:spLocks noGrp="1"/>
          </p:cNvSpPr>
          <p:nvPr>
            <p:ph sz="half" idx="1"/>
          </p:nvPr>
        </p:nvSpPr>
        <p:spPr>
          <a:xfrm>
            <a:off x="838200" y="1825624"/>
            <a:ext cx="5181600" cy="43211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Content Placeholder 3">
            <a:extLst>
              <a:ext uri="{FF2B5EF4-FFF2-40B4-BE49-F238E27FC236}">
                <a16:creationId xmlns:a16="http://schemas.microsoft.com/office/drawing/2014/main" id="{CE89F3C4-A849-7745-92D7-134E06A22980}"/>
              </a:ext>
            </a:extLst>
          </p:cNvPr>
          <p:cNvSpPr>
            <a:spLocks noGrp="1"/>
          </p:cNvSpPr>
          <p:nvPr>
            <p:ph sz="half" idx="2"/>
          </p:nvPr>
        </p:nvSpPr>
        <p:spPr>
          <a:xfrm>
            <a:off x="6172200" y="1825624"/>
            <a:ext cx="5181600" cy="43211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Date Placeholder 4">
            <a:extLst>
              <a:ext uri="{FF2B5EF4-FFF2-40B4-BE49-F238E27FC236}">
                <a16:creationId xmlns:a16="http://schemas.microsoft.com/office/drawing/2014/main" id="{C0B25D97-C01E-5D4B-844B-ED62301FD545}"/>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6" name="Footer Placeholder 5">
            <a:extLst>
              <a:ext uri="{FF2B5EF4-FFF2-40B4-BE49-F238E27FC236}">
                <a16:creationId xmlns:a16="http://schemas.microsoft.com/office/drawing/2014/main" id="{C5C25F72-3CF9-CD45-85A2-8028C2F25E3A}"/>
              </a:ext>
            </a:extLst>
          </p:cNvPr>
          <p:cNvSpPr>
            <a:spLocks noGrp="1"/>
          </p:cNvSpPr>
          <p:nvPr>
            <p:ph type="ftr" sz="quarter" idx="11"/>
          </p:nvPr>
        </p:nvSpPr>
        <p:spPr/>
        <p:txBody>
          <a:bodyPr/>
          <a:lstStyle/>
          <a:p>
            <a:endParaRPr lang="es-ES_tradnl"/>
          </a:p>
        </p:txBody>
      </p:sp>
      <p:sp>
        <p:nvSpPr>
          <p:cNvPr id="7" name="Slide Number Placeholder 6">
            <a:extLst>
              <a:ext uri="{FF2B5EF4-FFF2-40B4-BE49-F238E27FC236}">
                <a16:creationId xmlns:a16="http://schemas.microsoft.com/office/drawing/2014/main" id="{9232AC20-1042-9F4D-87FC-4203FE140562}"/>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3566615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0D278-ECB4-8C47-87CA-ADF2E9184A87}"/>
              </a:ext>
            </a:extLst>
          </p:cNvPr>
          <p:cNvSpPr>
            <a:spLocks noGrp="1"/>
          </p:cNvSpPr>
          <p:nvPr>
            <p:ph type="title"/>
          </p:nvPr>
        </p:nvSpPr>
        <p:spPr>
          <a:xfrm>
            <a:off x="839788" y="365125"/>
            <a:ext cx="10515600" cy="1325563"/>
          </a:xfrm>
        </p:spPr>
        <p:txBody>
          <a:bodyPr/>
          <a:lstStyle/>
          <a:p>
            <a:r>
              <a:rPr lang="en-US"/>
              <a:t>Click to edit Master title style</a:t>
            </a:r>
            <a:endParaRPr lang="es-ES_tradnl"/>
          </a:p>
        </p:txBody>
      </p:sp>
      <p:sp>
        <p:nvSpPr>
          <p:cNvPr id="3" name="Text Placeholder 2">
            <a:extLst>
              <a:ext uri="{FF2B5EF4-FFF2-40B4-BE49-F238E27FC236}">
                <a16:creationId xmlns:a16="http://schemas.microsoft.com/office/drawing/2014/main" id="{6E3DAD20-6959-7C44-9A25-61B4C4DA45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D940F49-C816-E149-B547-7F449D2DCC22}"/>
              </a:ext>
            </a:extLst>
          </p:cNvPr>
          <p:cNvSpPr>
            <a:spLocks noGrp="1"/>
          </p:cNvSpPr>
          <p:nvPr>
            <p:ph sz="half" idx="2"/>
          </p:nvPr>
        </p:nvSpPr>
        <p:spPr>
          <a:xfrm>
            <a:off x="839788" y="2505075"/>
            <a:ext cx="5157787"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5" name="Text Placeholder 4">
            <a:extLst>
              <a:ext uri="{FF2B5EF4-FFF2-40B4-BE49-F238E27FC236}">
                <a16:creationId xmlns:a16="http://schemas.microsoft.com/office/drawing/2014/main" id="{EA5C7F69-A9AD-814A-8A97-B92A8F73D0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1A6D659-69C9-D54E-916A-6AD64D0929C1}"/>
              </a:ext>
            </a:extLst>
          </p:cNvPr>
          <p:cNvSpPr>
            <a:spLocks noGrp="1"/>
          </p:cNvSpPr>
          <p:nvPr>
            <p:ph sz="quarter" idx="4"/>
          </p:nvPr>
        </p:nvSpPr>
        <p:spPr>
          <a:xfrm>
            <a:off x="6172200" y="2505075"/>
            <a:ext cx="5183188" cy="30368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7" name="Date Placeholder 6">
            <a:extLst>
              <a:ext uri="{FF2B5EF4-FFF2-40B4-BE49-F238E27FC236}">
                <a16:creationId xmlns:a16="http://schemas.microsoft.com/office/drawing/2014/main" id="{1208EA99-B74D-034B-8A91-28CE74DE7E68}"/>
              </a:ext>
            </a:extLst>
          </p:cNvPr>
          <p:cNvSpPr>
            <a:spLocks noGrp="1"/>
          </p:cNvSpPr>
          <p:nvPr>
            <p:ph type="dt" sz="half" idx="10"/>
          </p:nvPr>
        </p:nvSpPr>
        <p:spPr/>
        <p:txBody>
          <a:bodyPr/>
          <a:lstStyle/>
          <a:p>
            <a:fld id="{A9CE93FC-3665-914E-8082-3C0011075823}" type="datetimeFigureOut">
              <a:rPr lang="es-ES_tradnl" smtClean="0"/>
              <a:t>26/6/20</a:t>
            </a:fld>
            <a:endParaRPr lang="es-ES_tradnl"/>
          </a:p>
        </p:txBody>
      </p:sp>
      <p:sp>
        <p:nvSpPr>
          <p:cNvPr id="8" name="Footer Placeholder 7">
            <a:extLst>
              <a:ext uri="{FF2B5EF4-FFF2-40B4-BE49-F238E27FC236}">
                <a16:creationId xmlns:a16="http://schemas.microsoft.com/office/drawing/2014/main" id="{AA76E503-971F-A04B-A3A5-287F1BA96056}"/>
              </a:ext>
            </a:extLst>
          </p:cNvPr>
          <p:cNvSpPr>
            <a:spLocks noGrp="1"/>
          </p:cNvSpPr>
          <p:nvPr>
            <p:ph type="ftr" sz="quarter" idx="11"/>
          </p:nvPr>
        </p:nvSpPr>
        <p:spPr/>
        <p:txBody>
          <a:bodyPr/>
          <a:lstStyle/>
          <a:p>
            <a:endParaRPr lang="es-ES_tradnl"/>
          </a:p>
        </p:txBody>
      </p:sp>
      <p:sp>
        <p:nvSpPr>
          <p:cNvPr id="9" name="Slide Number Placeholder 8">
            <a:extLst>
              <a:ext uri="{FF2B5EF4-FFF2-40B4-BE49-F238E27FC236}">
                <a16:creationId xmlns:a16="http://schemas.microsoft.com/office/drawing/2014/main" id="{8E86D838-48A4-C543-A427-D514E96F28D7}"/>
              </a:ext>
            </a:extLst>
          </p:cNvPr>
          <p:cNvSpPr>
            <a:spLocks noGrp="1"/>
          </p:cNvSpPr>
          <p:nvPr>
            <p:ph type="sldNum" sz="quarter" idx="12"/>
          </p:nvPr>
        </p:nvSpPr>
        <p:spPr/>
        <p:txBody>
          <a:body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402940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718210-AFA8-244B-9C2C-1EAE19325E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s-ES_tradnl" dirty="0"/>
          </a:p>
        </p:txBody>
      </p:sp>
      <p:sp>
        <p:nvSpPr>
          <p:cNvPr id="3" name="Text Placeholder 2">
            <a:extLst>
              <a:ext uri="{FF2B5EF4-FFF2-40B4-BE49-F238E27FC236}">
                <a16:creationId xmlns:a16="http://schemas.microsoft.com/office/drawing/2014/main" id="{934A540A-C4EF-C047-B8FB-58BFAEC0D3A3}"/>
              </a:ext>
            </a:extLst>
          </p:cNvPr>
          <p:cNvSpPr>
            <a:spLocks noGrp="1"/>
          </p:cNvSpPr>
          <p:nvPr>
            <p:ph type="body" idx="1"/>
          </p:nvPr>
        </p:nvSpPr>
        <p:spPr>
          <a:xfrm>
            <a:off x="838200" y="1825625"/>
            <a:ext cx="10515600" cy="364384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s-ES_tradnl"/>
          </a:p>
        </p:txBody>
      </p:sp>
      <p:sp>
        <p:nvSpPr>
          <p:cNvPr id="4" name="Date Placeholder 3">
            <a:extLst>
              <a:ext uri="{FF2B5EF4-FFF2-40B4-BE49-F238E27FC236}">
                <a16:creationId xmlns:a16="http://schemas.microsoft.com/office/drawing/2014/main" id="{21C54EB7-B291-8444-8A4B-F5D1C86FB3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CE93FC-3665-914E-8082-3C0011075823}" type="datetimeFigureOut">
              <a:rPr lang="es-ES_tradnl" smtClean="0"/>
              <a:t>26/6/20</a:t>
            </a:fld>
            <a:endParaRPr lang="es-ES_tradnl"/>
          </a:p>
        </p:txBody>
      </p:sp>
      <p:sp>
        <p:nvSpPr>
          <p:cNvPr id="5" name="Footer Placeholder 4">
            <a:extLst>
              <a:ext uri="{FF2B5EF4-FFF2-40B4-BE49-F238E27FC236}">
                <a16:creationId xmlns:a16="http://schemas.microsoft.com/office/drawing/2014/main" id="{D70652E7-91FF-8F4D-A885-88C6D72010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a:extLst>
              <a:ext uri="{FF2B5EF4-FFF2-40B4-BE49-F238E27FC236}">
                <a16:creationId xmlns:a16="http://schemas.microsoft.com/office/drawing/2014/main" id="{340A152E-9728-2640-9402-1661C0F6E7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532FD-AC8E-E447-B6AA-45B77148B9D9}" type="slidenum">
              <a:rPr lang="es-ES_tradnl" smtClean="0"/>
              <a:t>‹#›</a:t>
            </a:fld>
            <a:endParaRPr lang="es-ES_tradnl"/>
          </a:p>
        </p:txBody>
      </p:sp>
    </p:spTree>
    <p:extLst>
      <p:ext uri="{BB962C8B-B14F-4D97-AF65-F5344CB8AC3E}">
        <p14:creationId xmlns:p14="http://schemas.microsoft.com/office/powerpoint/2010/main" val="2276354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51" r:id="rId5"/>
    <p:sldLayoutId id="2147483652" r:id="rId6"/>
    <p:sldLayoutId id="2147483661" r:id="rId7"/>
    <p:sldLayoutId id="2147483663" r:id="rId8"/>
    <p:sldLayoutId id="2147483653" r:id="rId9"/>
    <p:sldLayoutId id="2147483654" r:id="rId10"/>
    <p:sldLayoutId id="2147483655" r:id="rId11"/>
    <p:sldLayoutId id="2147483656" r:id="rId12"/>
    <p:sldLayoutId id="2147483657" r:id="rId13"/>
    <p:sldLayoutId id="2147483658" r:id="rId14"/>
    <p:sldLayoutId id="2147483659"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yriad Pro"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2.xml"/><Relationship Id="rId1" Type="http://schemas.openxmlformats.org/officeDocument/2006/relationships/slideLayout" Target="../slideLayouts/slideLayout11.xml"/><Relationship Id="rId5" Type="http://schemas.openxmlformats.org/officeDocument/2006/relationships/image" Target="../media/image11.sv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vinv.ucr.ac.cr/es/comite-institucional-para-el-cuidado-y-uso-de-los-animales-cicua" TargetMode="External"/><Relationship Id="rId2" Type="http://schemas.openxmlformats.org/officeDocument/2006/relationships/hyperlink" Target="http://cec.ucr.ac.cr/sobre_comite" TargetMode="External"/><Relationship Id="rId1" Type="http://schemas.openxmlformats.org/officeDocument/2006/relationships/slideLayout" Target="../slideLayouts/slideLayout3.xml"/><Relationship Id="rId4" Type="http://schemas.openxmlformats.org/officeDocument/2006/relationships/hyperlink" Target="https://vinv.ucr.ac.cr/es/comision-institucional-de-biodiversidad"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9470-FBB4-1E44-8972-C9F56F36F386}"/>
              </a:ext>
            </a:extLst>
          </p:cNvPr>
          <p:cNvSpPr>
            <a:spLocks noGrp="1"/>
          </p:cNvSpPr>
          <p:nvPr>
            <p:ph type="ctrTitle"/>
          </p:nvPr>
        </p:nvSpPr>
        <p:spPr/>
        <p:txBody>
          <a:bodyPr/>
          <a:lstStyle/>
          <a:p>
            <a:r>
              <a:rPr lang="es-ES_tradnl" b="1" dirty="0"/>
              <a:t>Investigación en tiempos de transición</a:t>
            </a:r>
          </a:p>
        </p:txBody>
      </p:sp>
      <p:sp>
        <p:nvSpPr>
          <p:cNvPr id="3" name="Subtitle 2">
            <a:extLst>
              <a:ext uri="{FF2B5EF4-FFF2-40B4-BE49-F238E27FC236}">
                <a16:creationId xmlns:a16="http://schemas.microsoft.com/office/drawing/2014/main" id="{AB62DF79-CC83-944B-9B06-E8BF469C2EF8}"/>
              </a:ext>
            </a:extLst>
          </p:cNvPr>
          <p:cNvSpPr>
            <a:spLocks noGrp="1"/>
          </p:cNvSpPr>
          <p:nvPr>
            <p:ph type="subTitle" idx="1"/>
          </p:nvPr>
        </p:nvSpPr>
        <p:spPr/>
        <p:txBody>
          <a:bodyPr/>
          <a:lstStyle/>
          <a:p>
            <a:r>
              <a:rPr lang="es-ES_tradnl" dirty="0"/>
              <a:t>Vicerrectoría de Investigación</a:t>
            </a:r>
          </a:p>
        </p:txBody>
      </p:sp>
    </p:spTree>
    <p:extLst>
      <p:ext uri="{BB962C8B-B14F-4D97-AF65-F5344CB8AC3E}">
        <p14:creationId xmlns:p14="http://schemas.microsoft.com/office/powerpoint/2010/main" val="2769752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95E3-9458-7140-AA33-20086609431B}"/>
              </a:ext>
            </a:extLst>
          </p:cNvPr>
          <p:cNvSpPr>
            <a:spLocks noGrp="1"/>
          </p:cNvSpPr>
          <p:nvPr>
            <p:ph type="title"/>
          </p:nvPr>
        </p:nvSpPr>
        <p:spPr/>
        <p:txBody>
          <a:bodyPr/>
          <a:lstStyle/>
          <a:p>
            <a:r>
              <a:rPr lang="es-ES_tradnl" dirty="0"/>
              <a:t>Internacionalización</a:t>
            </a:r>
          </a:p>
        </p:txBody>
      </p:sp>
      <p:sp>
        <p:nvSpPr>
          <p:cNvPr id="3" name="Content Placeholder 2">
            <a:extLst>
              <a:ext uri="{FF2B5EF4-FFF2-40B4-BE49-F238E27FC236}">
                <a16:creationId xmlns:a16="http://schemas.microsoft.com/office/drawing/2014/main" id="{0C91F471-46F0-3C48-B4D3-00C9629BABEF}"/>
              </a:ext>
            </a:extLst>
          </p:cNvPr>
          <p:cNvSpPr>
            <a:spLocks noGrp="1"/>
          </p:cNvSpPr>
          <p:nvPr>
            <p:ph idx="1"/>
          </p:nvPr>
        </p:nvSpPr>
        <p:spPr/>
        <p:txBody>
          <a:bodyPr>
            <a:normAutofit/>
          </a:bodyPr>
          <a:lstStyle/>
          <a:p>
            <a:endParaRPr lang="es-ES_tradnl" dirty="0"/>
          </a:p>
          <a:p>
            <a:r>
              <a:rPr lang="es-ES_tradnl" dirty="0"/>
              <a:t>Búsqueda de fuentes de financiamiento nacionales e internacionales.</a:t>
            </a:r>
          </a:p>
          <a:p>
            <a:r>
              <a:rPr lang="es-ES_tradnl" dirty="0"/>
              <a:t>La Unidad de Promoción apoya la presentación de proyectos en las diferentes convocatorias.</a:t>
            </a:r>
          </a:p>
          <a:p>
            <a:r>
              <a:rPr lang="es-ES_tradnl" dirty="0"/>
              <a:t>Se puede acceder a oportunidades de financiamiento externo en el siguiente link: https://</a:t>
            </a:r>
            <a:r>
              <a:rPr lang="es-ES_tradnl" dirty="0" err="1"/>
              <a:t>vinv.ucr.ac.cr</a:t>
            </a:r>
            <a:r>
              <a:rPr lang="es-ES_tradnl" dirty="0"/>
              <a:t>/es/financiamiento-externo</a:t>
            </a:r>
          </a:p>
        </p:txBody>
      </p:sp>
    </p:spTree>
    <p:extLst>
      <p:ext uri="{BB962C8B-B14F-4D97-AF65-F5344CB8AC3E}">
        <p14:creationId xmlns:p14="http://schemas.microsoft.com/office/powerpoint/2010/main" val="33433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95E3-9458-7140-AA33-20086609431B}"/>
              </a:ext>
            </a:extLst>
          </p:cNvPr>
          <p:cNvSpPr>
            <a:spLocks noGrp="1"/>
          </p:cNvSpPr>
          <p:nvPr>
            <p:ph type="title"/>
          </p:nvPr>
        </p:nvSpPr>
        <p:spPr/>
        <p:txBody>
          <a:bodyPr/>
          <a:lstStyle/>
          <a:p>
            <a:r>
              <a:rPr lang="es-ES_tradnl" dirty="0"/>
              <a:t>Algunas convocatorias abiertas</a:t>
            </a:r>
          </a:p>
        </p:txBody>
      </p:sp>
      <p:sp>
        <p:nvSpPr>
          <p:cNvPr id="3" name="Content Placeholder 2">
            <a:extLst>
              <a:ext uri="{FF2B5EF4-FFF2-40B4-BE49-F238E27FC236}">
                <a16:creationId xmlns:a16="http://schemas.microsoft.com/office/drawing/2014/main" id="{0C91F471-46F0-3C48-B4D3-00C9629BABEF}"/>
              </a:ext>
            </a:extLst>
          </p:cNvPr>
          <p:cNvSpPr>
            <a:spLocks noGrp="1"/>
          </p:cNvSpPr>
          <p:nvPr>
            <p:ph idx="1"/>
          </p:nvPr>
        </p:nvSpPr>
        <p:spPr>
          <a:xfrm>
            <a:off x="838200" y="1825625"/>
            <a:ext cx="10515600" cy="4212318"/>
          </a:xfrm>
        </p:spPr>
        <p:txBody>
          <a:bodyPr>
            <a:normAutofit fontScale="77500" lnSpcReduction="20000"/>
          </a:bodyPr>
          <a:lstStyle/>
          <a:p>
            <a:r>
              <a:rPr lang="es-ES_tradnl" dirty="0"/>
              <a:t>Segunda convocatoria temática UCREA-2020: COVID-19 Fecha límite: 10 de julio.</a:t>
            </a:r>
          </a:p>
          <a:p>
            <a:endParaRPr lang="es-ES_tradnl" dirty="0"/>
          </a:p>
          <a:p>
            <a:r>
              <a:rPr lang="es-ES_tradnl" dirty="0" err="1"/>
              <a:t>RedescuBre</a:t>
            </a:r>
            <a:r>
              <a:rPr lang="es-ES_tradnl" dirty="0"/>
              <a:t>-CRUSA:. Pequeñas donaciones $10.000. Fecha límite: del 6 de julio al 9 de agosto.</a:t>
            </a:r>
          </a:p>
          <a:p>
            <a:endParaRPr lang="es-ES_tradnl" dirty="0"/>
          </a:p>
          <a:p>
            <a:r>
              <a:rPr lang="es-ES_tradnl" dirty="0"/>
              <a:t>Subvenciones de capital semilla para proyectos sociales:</a:t>
            </a:r>
          </a:p>
          <a:p>
            <a:pPr lvl="1"/>
            <a:r>
              <a:rPr lang="es-ES_tradnl" dirty="0" err="1"/>
              <a:t>The</a:t>
            </a:r>
            <a:r>
              <a:rPr lang="es-ES_tradnl" dirty="0"/>
              <a:t> </a:t>
            </a:r>
            <a:r>
              <a:rPr lang="es-ES_tradnl" dirty="0" err="1"/>
              <a:t>Pollination</a:t>
            </a:r>
            <a:r>
              <a:rPr lang="es-ES_tradnl" dirty="0"/>
              <a:t> Project; Fecha límite del 17 de junio al 17 de julio.</a:t>
            </a:r>
          </a:p>
          <a:p>
            <a:pPr lvl="1"/>
            <a:endParaRPr lang="es-ES_tradnl" dirty="0"/>
          </a:p>
          <a:p>
            <a:r>
              <a:rPr lang="es-ES_tradnl" dirty="0"/>
              <a:t>Convocatoria proyectos colaborativos CONARE-Max Planck. Fecha limite 16 de setiembre 2020</a:t>
            </a:r>
          </a:p>
          <a:p>
            <a:endParaRPr lang="es-ES_tradnl" dirty="0"/>
          </a:p>
          <a:p>
            <a:r>
              <a:rPr lang="es-ES_tradnl" dirty="0"/>
              <a:t>Convocatoria proyectos colaborativos CONARE- DFG. Abierta todo el año.</a:t>
            </a:r>
          </a:p>
        </p:txBody>
      </p:sp>
    </p:spTree>
    <p:extLst>
      <p:ext uri="{BB962C8B-B14F-4D97-AF65-F5344CB8AC3E}">
        <p14:creationId xmlns:p14="http://schemas.microsoft.com/office/powerpoint/2010/main" val="418774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ítulo 1">
            <a:extLst>
              <a:ext uri="{FF2B5EF4-FFF2-40B4-BE49-F238E27FC236}">
                <a16:creationId xmlns:a16="http://schemas.microsoft.com/office/drawing/2014/main" id="{1378B987-BEAB-E54A-9762-280A7E26114D}"/>
              </a:ext>
            </a:extLst>
          </p:cNvPr>
          <p:cNvSpPr>
            <a:spLocks noGrp="1" noChangeArrowheads="1"/>
          </p:cNvSpPr>
          <p:nvPr>
            <p:ph type="title"/>
          </p:nvPr>
        </p:nvSpPr>
        <p:spPr/>
        <p:txBody>
          <a:bodyPr>
            <a:normAutofit fontScale="90000"/>
          </a:bodyPr>
          <a:lstStyle/>
          <a:p>
            <a:pPr eaLnBrk="1" hangingPunct="1"/>
            <a:br>
              <a:rPr lang="es-CR" altLang="es-CR" sz="3600" b="1">
                <a:latin typeface="Calibri" panose="020F0502020204030204" pitchFamily="34" charset="0"/>
              </a:rPr>
            </a:br>
            <a:r>
              <a:rPr lang="es-CR" altLang="es-CR" sz="3600" b="1">
                <a:latin typeface="Calibri" panose="020F0502020204030204" pitchFamily="34" charset="0"/>
              </a:rPr>
              <a:t>Prioridad No. 5</a:t>
            </a:r>
            <a:br>
              <a:rPr lang="es-CR" altLang="es-CR" sz="3600" b="1">
                <a:latin typeface="Calibri" panose="020F0502020204030204" pitchFamily="34" charset="0"/>
              </a:rPr>
            </a:br>
            <a:endParaRPr lang="es-CR" altLang="es-CR" sz="3600" b="1">
              <a:latin typeface="Calibri" panose="020F0502020204030204" pitchFamily="34" charset="0"/>
            </a:endParaRPr>
          </a:p>
        </p:txBody>
      </p:sp>
      <p:sp>
        <p:nvSpPr>
          <p:cNvPr id="9219" name="Marcador de contenido 2">
            <a:extLst>
              <a:ext uri="{FF2B5EF4-FFF2-40B4-BE49-F238E27FC236}">
                <a16:creationId xmlns:a16="http://schemas.microsoft.com/office/drawing/2014/main" id="{8D5E1DF1-AB4D-DF42-85CB-FC5C36713D73}"/>
              </a:ext>
            </a:extLst>
          </p:cNvPr>
          <p:cNvSpPr>
            <a:spLocks noGrp="1" noChangeArrowheads="1"/>
          </p:cNvSpPr>
          <p:nvPr>
            <p:ph idx="1"/>
          </p:nvPr>
        </p:nvSpPr>
        <p:spPr/>
        <p:txBody>
          <a:bodyPr/>
          <a:lstStyle/>
          <a:p>
            <a:pPr algn="just" eaLnBrk="1" hangingPunct="1">
              <a:buFont typeface="Wingdings" pitchFamily="2" charset="2"/>
              <a:buNone/>
            </a:pPr>
            <a:r>
              <a:rPr lang="es-CR" altLang="es-CR" sz="2400">
                <a:latin typeface="Calibri" panose="020F0502020204030204" pitchFamily="34" charset="0"/>
              </a:rPr>
              <a:t>	“</a:t>
            </a:r>
            <a:r>
              <a:rPr lang="es-CR" altLang="es-CR" sz="2400"/>
              <a:t>Apoyar al Rector en la negociación del FEES y el establecimiento del Planes (Plan Nacional de la Educación Superior), aportando los datos sistematizados del impacto de la investigación de la UCR en la sociedad</a:t>
            </a:r>
            <a:r>
              <a:rPr lang="es-419" altLang="es-CR" sz="2400"/>
              <a:t>”.</a:t>
            </a:r>
          </a:p>
          <a:p>
            <a:pPr algn="just" eaLnBrk="1" hangingPunct="1">
              <a:buFont typeface="Wingdings" pitchFamily="2" charset="2"/>
              <a:buNone/>
            </a:pPr>
            <a:r>
              <a:rPr lang="es-CR" altLang="es-CR" sz="2400">
                <a:latin typeface="Calibri" panose="020F0502020204030204" pitchFamily="34" charset="0"/>
              </a:rPr>
              <a:t>	</a:t>
            </a:r>
          </a:p>
          <a:p>
            <a:pPr algn="just" eaLnBrk="1" hangingPunct="1">
              <a:buFont typeface="Wingdings" pitchFamily="2" charset="2"/>
              <a:buNone/>
            </a:pPr>
            <a:r>
              <a:rPr lang="es-CR" altLang="es-CR" sz="2400" b="1">
                <a:latin typeface="Calibri" panose="020F0502020204030204" pitchFamily="34" charset="0"/>
              </a:rPr>
              <a:t>	Coordinación:</a:t>
            </a:r>
            <a:r>
              <a:rPr lang="es-CR" altLang="es-CR" sz="2400">
                <a:latin typeface="Calibri" panose="020F0502020204030204" pitchFamily="34" charset="0"/>
              </a:rPr>
              <a:t>  </a:t>
            </a:r>
          </a:p>
          <a:p>
            <a:pPr algn="just" eaLnBrk="1" hangingPunct="1">
              <a:buFont typeface="Wingdings" pitchFamily="2" charset="2"/>
              <a:buNone/>
            </a:pPr>
            <a:r>
              <a:rPr lang="es-ES" altLang="es-CR" sz="2400">
                <a:latin typeface="Calibri" panose="020F0502020204030204" pitchFamily="34" charset="0"/>
              </a:rPr>
              <a:t>	</a:t>
            </a:r>
            <a:r>
              <a:rPr lang="es-ES" altLang="es-CR" sz="2400" err="1">
                <a:latin typeface="Calibri" panose="020F0502020204030204" pitchFamily="34" charset="0"/>
              </a:rPr>
              <a:t>M.Sc</a:t>
            </a:r>
            <a:r>
              <a:rPr lang="pt-BR" altLang="es-CR" sz="2200"/>
              <a:t>. Melissa Torres </a:t>
            </a:r>
            <a:r>
              <a:rPr lang="pt-BR" altLang="es-CR" sz="2200" err="1"/>
              <a:t>Zamora</a:t>
            </a:r>
            <a:r>
              <a:rPr lang="pt-BR" altLang="es-CR" sz="2200"/>
              <a:t>, </a:t>
            </a:r>
            <a:r>
              <a:rPr lang="pt-BR" altLang="es-CR" sz="2200" err="1"/>
              <a:t>Coordinadora</a:t>
            </a:r>
            <a:r>
              <a:rPr lang="pt-BR" altLang="es-CR" sz="2200"/>
              <a:t>, </a:t>
            </a:r>
            <a:r>
              <a:rPr lang="pt-BR" altLang="es-CR" sz="2200" err="1"/>
              <a:t>Unidad</a:t>
            </a:r>
            <a:r>
              <a:rPr lang="pt-BR" altLang="es-CR" sz="2200"/>
              <a:t> </a:t>
            </a:r>
            <a:r>
              <a:rPr lang="pt-BR" altLang="es-CR" sz="2200" err="1"/>
              <a:t>Gestión</a:t>
            </a:r>
            <a:r>
              <a:rPr lang="pt-BR" altLang="es-CR" sz="2200"/>
              <a:t> de </a:t>
            </a:r>
            <a:r>
              <a:rPr lang="pt-BR" altLang="es-CR" sz="2200" err="1"/>
              <a:t>la</a:t>
            </a:r>
            <a:r>
              <a:rPr lang="pt-BR" altLang="es-CR" sz="2200"/>
              <a:t> </a:t>
            </a:r>
            <a:r>
              <a:rPr lang="pt-BR" altLang="es-CR" sz="2200" err="1"/>
              <a:t>Calidad</a:t>
            </a:r>
            <a:r>
              <a:rPr lang="pt-BR" altLang="es-CR" sz="2200"/>
              <a:t> de </a:t>
            </a:r>
            <a:r>
              <a:rPr lang="pt-BR" altLang="es-CR" sz="2200" err="1"/>
              <a:t>la</a:t>
            </a:r>
            <a:r>
              <a:rPr lang="pt-BR" altLang="es-CR" sz="2200"/>
              <a:t> </a:t>
            </a:r>
            <a:r>
              <a:rPr lang="pt-BR" altLang="es-CR" sz="2200" err="1"/>
              <a:t>Investigación</a:t>
            </a:r>
            <a:r>
              <a:rPr lang="pt-BR" altLang="es-CR" sz="2200"/>
              <a:t> (Estadísticas)</a:t>
            </a:r>
          </a:p>
          <a:p>
            <a:pPr algn="just" eaLnBrk="1" hangingPunct="1">
              <a:buFont typeface="Wingdings" pitchFamily="2" charset="2"/>
              <a:buNone/>
            </a:pPr>
            <a:r>
              <a:rPr lang="pt-BR" altLang="es-CR" sz="2200"/>
              <a:t>	</a:t>
            </a:r>
            <a:r>
              <a:rPr lang="pt-BR" altLang="es-CR" sz="2200" err="1"/>
              <a:t>Licda</a:t>
            </a:r>
            <a:r>
              <a:rPr lang="pt-BR" altLang="es-CR" sz="2200"/>
              <a:t>. Ana Cristina Alvarado </a:t>
            </a:r>
            <a:r>
              <a:rPr lang="pt-BR" altLang="es-CR" sz="2200" err="1"/>
              <a:t>Ulloa</a:t>
            </a:r>
            <a:r>
              <a:rPr lang="pt-BR" altLang="es-CR" sz="2200"/>
              <a:t>, </a:t>
            </a:r>
            <a:r>
              <a:rPr lang="pt-BR" altLang="es-CR" sz="2200" err="1"/>
              <a:t>Coordinadora</a:t>
            </a:r>
            <a:r>
              <a:rPr lang="pt-BR" altLang="es-CR" sz="2200"/>
              <a:t>, </a:t>
            </a:r>
            <a:r>
              <a:rPr lang="pt-BR" altLang="es-CR" sz="2200" err="1"/>
              <a:t>Promoción</a:t>
            </a:r>
            <a:r>
              <a:rPr lang="pt-BR" altLang="es-CR" sz="2200"/>
              <a:t> de </a:t>
            </a:r>
            <a:r>
              <a:rPr lang="pt-BR" altLang="es-CR" sz="2200" err="1"/>
              <a:t>la</a:t>
            </a:r>
            <a:r>
              <a:rPr lang="pt-BR" altLang="es-CR" sz="2200"/>
              <a:t> </a:t>
            </a:r>
            <a:r>
              <a:rPr lang="pt-BR" altLang="es-CR" sz="2200" err="1"/>
              <a:t>Investigación</a:t>
            </a:r>
            <a:r>
              <a:rPr lang="pt-BR" altLang="es-CR" sz="2200"/>
              <a:t> (</a:t>
            </a:r>
            <a:r>
              <a:rPr lang="pt-BR" altLang="es-CR" sz="2200" err="1"/>
              <a:t>Audiovisuales</a:t>
            </a:r>
            <a:r>
              <a:rPr lang="pt-BR" altLang="es-CR" sz="2200"/>
              <a:t>)</a:t>
            </a:r>
            <a:endParaRPr lang="es-419" altLang="es-CR" sz="2200"/>
          </a:p>
        </p:txBody>
      </p:sp>
    </p:spTree>
    <p:extLst>
      <p:ext uri="{BB962C8B-B14F-4D97-AF65-F5344CB8AC3E}">
        <p14:creationId xmlns:p14="http://schemas.microsoft.com/office/powerpoint/2010/main" val="213051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1F875-FE96-4540-8496-8AB9783A9518}"/>
              </a:ext>
            </a:extLst>
          </p:cNvPr>
          <p:cNvSpPr>
            <a:spLocks noGrp="1"/>
          </p:cNvSpPr>
          <p:nvPr>
            <p:ph type="title"/>
          </p:nvPr>
        </p:nvSpPr>
        <p:spPr/>
        <p:txBody>
          <a:bodyPr/>
          <a:lstStyle/>
          <a:p>
            <a:r>
              <a:rPr lang="es-ES_tradnl" dirty="0"/>
              <a:t>Acciones</a:t>
            </a:r>
          </a:p>
        </p:txBody>
      </p:sp>
      <p:sp>
        <p:nvSpPr>
          <p:cNvPr id="3" name="Content Placeholder 2">
            <a:extLst>
              <a:ext uri="{FF2B5EF4-FFF2-40B4-BE49-F238E27FC236}">
                <a16:creationId xmlns:a16="http://schemas.microsoft.com/office/drawing/2014/main" id="{D7527885-7CA2-134D-8BA6-6005D730F26A}"/>
              </a:ext>
            </a:extLst>
          </p:cNvPr>
          <p:cNvSpPr>
            <a:spLocks noGrp="1"/>
          </p:cNvSpPr>
          <p:nvPr>
            <p:ph idx="1"/>
          </p:nvPr>
        </p:nvSpPr>
        <p:spPr/>
        <p:txBody>
          <a:bodyPr>
            <a:normAutofit fontScale="85000" lnSpcReduction="20000"/>
          </a:bodyPr>
          <a:lstStyle/>
          <a:p>
            <a:pPr marL="0" indent="0" algn="just">
              <a:buNone/>
            </a:pPr>
            <a:r>
              <a:rPr lang="es-ES_tradnl" dirty="0">
                <a:latin typeface="Arial" charset="0"/>
                <a:ea typeface="Arial" charset="0"/>
                <a:cs typeface="Arial" charset="0"/>
              </a:rPr>
              <a:t>Colaboración de unidades de investigación es clave en este proceso</a:t>
            </a:r>
          </a:p>
          <a:p>
            <a:pPr algn="just"/>
            <a:endParaRPr lang="es-ES_tradnl" dirty="0">
              <a:latin typeface="Arial" charset="0"/>
              <a:ea typeface="Arial" charset="0"/>
              <a:cs typeface="Arial" charset="0"/>
            </a:endParaRPr>
          </a:p>
          <a:p>
            <a:pPr marL="0" indent="0" algn="just">
              <a:buNone/>
            </a:pPr>
            <a:r>
              <a:rPr lang="es-ES_tradnl" dirty="0">
                <a:latin typeface="Arial" charset="0"/>
                <a:ea typeface="Arial" charset="0"/>
                <a:cs typeface="Arial" charset="0"/>
              </a:rPr>
              <a:t>Se trabaja en conjunto para unificar esfuerzos: unidades de </a:t>
            </a:r>
            <a:r>
              <a:rPr lang="es-ES_tradnl" dirty="0" err="1">
                <a:latin typeface="Arial" charset="0"/>
                <a:ea typeface="Arial" charset="0"/>
                <a:cs typeface="Arial" charset="0"/>
              </a:rPr>
              <a:t>investigaci</a:t>
            </a:r>
            <a:r>
              <a:rPr lang="en-US" dirty="0" err="1">
                <a:latin typeface="Arial" charset="0"/>
                <a:ea typeface="Arial" charset="0"/>
                <a:cs typeface="Arial" charset="0"/>
              </a:rPr>
              <a:t>ón-Vicerrectoría</a:t>
            </a:r>
            <a:r>
              <a:rPr lang="en-US" dirty="0">
                <a:latin typeface="Arial" charset="0"/>
                <a:ea typeface="Arial" charset="0"/>
                <a:cs typeface="Arial" charset="0"/>
              </a:rPr>
              <a:t> de </a:t>
            </a:r>
            <a:r>
              <a:rPr lang="en-US" dirty="0" err="1">
                <a:latin typeface="Arial" charset="0"/>
                <a:ea typeface="Arial" charset="0"/>
                <a:cs typeface="Arial" charset="0"/>
              </a:rPr>
              <a:t>Investigación</a:t>
            </a:r>
            <a:r>
              <a:rPr lang="en-US" dirty="0">
                <a:latin typeface="Arial" charset="0"/>
                <a:ea typeface="Arial" charset="0"/>
                <a:cs typeface="Arial" charset="0"/>
              </a:rPr>
              <a:t>-ODI-</a:t>
            </a:r>
            <a:r>
              <a:rPr lang="en-US" dirty="0" err="1">
                <a:latin typeface="Arial" charset="0"/>
                <a:ea typeface="Arial" charset="0"/>
                <a:cs typeface="Arial" charset="0"/>
              </a:rPr>
              <a:t>Rectoría</a:t>
            </a:r>
            <a:endParaRPr lang="en-US" dirty="0">
              <a:latin typeface="Arial" charset="0"/>
              <a:ea typeface="Arial" charset="0"/>
              <a:cs typeface="Arial" charset="0"/>
            </a:endParaRPr>
          </a:p>
          <a:p>
            <a:pPr algn="just"/>
            <a:endParaRPr lang="en-US" dirty="0">
              <a:latin typeface="Arial" charset="0"/>
              <a:ea typeface="Arial" charset="0"/>
              <a:cs typeface="Arial" charset="0"/>
            </a:endParaRPr>
          </a:p>
          <a:p>
            <a:pPr marL="0" indent="0" algn="just">
              <a:buNone/>
            </a:pPr>
            <a:r>
              <a:rPr lang="en-US" dirty="0">
                <a:latin typeface="Arial" charset="0"/>
                <a:ea typeface="Arial" charset="0"/>
                <a:cs typeface="Arial" charset="0"/>
              </a:rPr>
              <a:t>El </a:t>
            </a:r>
            <a:r>
              <a:rPr lang="en-US" dirty="0" err="1">
                <a:latin typeface="Arial" charset="0"/>
                <a:ea typeface="Arial" charset="0"/>
                <a:cs typeface="Arial" charset="0"/>
              </a:rPr>
              <a:t>tiempo</a:t>
            </a:r>
            <a:r>
              <a:rPr lang="en-US" dirty="0">
                <a:latin typeface="Arial" charset="0"/>
                <a:ea typeface="Arial" charset="0"/>
                <a:cs typeface="Arial" charset="0"/>
              </a:rPr>
              <a:t> de </a:t>
            </a:r>
            <a:r>
              <a:rPr lang="en-US" dirty="0" err="1">
                <a:latin typeface="Arial" charset="0"/>
                <a:ea typeface="Arial" charset="0"/>
                <a:cs typeface="Arial" charset="0"/>
              </a:rPr>
              <a:t>respuesta</a:t>
            </a:r>
            <a:r>
              <a:rPr lang="en-US" dirty="0">
                <a:latin typeface="Arial" charset="0"/>
                <a:ea typeface="Arial" charset="0"/>
                <a:cs typeface="Arial" charset="0"/>
              </a:rPr>
              <a:t> </a:t>
            </a:r>
            <a:r>
              <a:rPr lang="en-US" dirty="0" err="1">
                <a:latin typeface="Arial" charset="0"/>
                <a:ea typeface="Arial" charset="0"/>
                <a:cs typeface="Arial" charset="0"/>
              </a:rPr>
              <a:t>es</a:t>
            </a:r>
            <a:r>
              <a:rPr lang="en-US" dirty="0">
                <a:latin typeface="Arial" charset="0"/>
                <a:ea typeface="Arial" charset="0"/>
                <a:cs typeface="Arial" charset="0"/>
              </a:rPr>
              <a:t> fundamental </a:t>
            </a:r>
          </a:p>
          <a:p>
            <a:pPr algn="just"/>
            <a:endParaRPr lang="en-US" dirty="0">
              <a:latin typeface="Arial" charset="0"/>
              <a:ea typeface="Arial" charset="0"/>
              <a:cs typeface="Arial" charset="0"/>
            </a:endParaRPr>
          </a:p>
          <a:p>
            <a:pPr marL="0" indent="0" algn="just">
              <a:buNone/>
            </a:pPr>
            <a:r>
              <a:rPr lang="es-ES_tradnl" dirty="0">
                <a:latin typeface="Arial" charset="0"/>
                <a:ea typeface="Arial" charset="0"/>
                <a:cs typeface="Arial" charset="0"/>
              </a:rPr>
              <a:t>Se busca entre otras cosas evidenciar el aporte e impacto de la Universidad en la sociedad costarricense</a:t>
            </a:r>
          </a:p>
          <a:p>
            <a:pPr marL="0" indent="0" algn="just">
              <a:buNone/>
            </a:pPr>
            <a:r>
              <a:rPr lang="es-ES_tradnl" dirty="0">
                <a:latin typeface="Arial" charset="0"/>
                <a:ea typeface="Arial" charset="0"/>
                <a:cs typeface="Arial" charset="0"/>
              </a:rPr>
              <a:t> </a:t>
            </a:r>
          </a:p>
          <a:p>
            <a:endParaRPr lang="es-ES_tradnl" dirty="0"/>
          </a:p>
        </p:txBody>
      </p:sp>
    </p:spTree>
    <p:extLst>
      <p:ext uri="{BB962C8B-B14F-4D97-AF65-F5344CB8AC3E}">
        <p14:creationId xmlns:p14="http://schemas.microsoft.com/office/powerpoint/2010/main" val="242470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C26C-470D-6B49-8CBB-31CACD6D3265}"/>
              </a:ext>
            </a:extLst>
          </p:cNvPr>
          <p:cNvSpPr>
            <a:spLocks noGrp="1"/>
          </p:cNvSpPr>
          <p:nvPr>
            <p:ph type="title"/>
          </p:nvPr>
        </p:nvSpPr>
        <p:spPr/>
        <p:txBody>
          <a:bodyPr/>
          <a:lstStyle/>
          <a:p>
            <a:r>
              <a:rPr lang="en-US"/>
              <a:t>Situación y acciones sobre la Investigación en la UCR</a:t>
            </a:r>
            <a:endParaRPr lang="es-ES_tradnl"/>
          </a:p>
        </p:txBody>
      </p:sp>
      <p:sp>
        <p:nvSpPr>
          <p:cNvPr id="3" name="Text Placeholder 2">
            <a:extLst>
              <a:ext uri="{FF2B5EF4-FFF2-40B4-BE49-F238E27FC236}">
                <a16:creationId xmlns:a16="http://schemas.microsoft.com/office/drawing/2014/main" id="{A8EFE303-134B-7A46-AD6B-DEF285380180}"/>
              </a:ext>
            </a:extLst>
          </p:cNvPr>
          <p:cNvSpPr>
            <a:spLocks noGrp="1"/>
          </p:cNvSpPr>
          <p:nvPr>
            <p:ph type="body" idx="1"/>
          </p:nvPr>
        </p:nvSpPr>
        <p:spPr/>
        <p:txBody>
          <a:bodyPr/>
          <a:lstStyle/>
          <a:p>
            <a:r>
              <a:rPr lang="es-ES_tradnl" err="1"/>
              <a:t>Ph.D</a:t>
            </a:r>
            <a:r>
              <a:rPr lang="es-ES_tradnl"/>
              <a:t>. </a:t>
            </a:r>
            <a:r>
              <a:rPr lang="en-US"/>
              <a:t>Francisco </a:t>
            </a:r>
            <a:r>
              <a:rPr lang="en-US" err="1"/>
              <a:t>Saborio</a:t>
            </a:r>
            <a:r>
              <a:rPr lang="en-US"/>
              <a:t>, </a:t>
            </a:r>
            <a:r>
              <a:rPr lang="en-US" err="1"/>
              <a:t>Dirección</a:t>
            </a:r>
            <a:r>
              <a:rPr lang="en-US"/>
              <a:t> de </a:t>
            </a:r>
            <a:r>
              <a:rPr lang="en-US" err="1"/>
              <a:t>Gestión</a:t>
            </a:r>
            <a:r>
              <a:rPr lang="en-US"/>
              <a:t> de la </a:t>
            </a:r>
            <a:r>
              <a:rPr lang="en-US" err="1"/>
              <a:t>Investigación</a:t>
            </a:r>
            <a:r>
              <a:rPr lang="en-US"/>
              <a:t> (DGI)</a:t>
            </a:r>
            <a:endParaRPr lang="es-ES_tradnl"/>
          </a:p>
        </p:txBody>
      </p:sp>
    </p:spTree>
    <p:extLst>
      <p:ext uri="{BB962C8B-B14F-4D97-AF65-F5344CB8AC3E}">
        <p14:creationId xmlns:p14="http://schemas.microsoft.com/office/powerpoint/2010/main" val="144434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9FB960A8-BE05-E943-AC23-D9FED35AE15A}"/>
              </a:ext>
            </a:extLst>
          </p:cNvPr>
          <p:cNvSpPr>
            <a:spLocks noGrp="1" noChangeArrowheads="1"/>
          </p:cNvSpPr>
          <p:nvPr>
            <p:ph type="title"/>
          </p:nvPr>
        </p:nvSpPr>
        <p:spPr/>
        <p:txBody>
          <a:bodyPr>
            <a:normAutofit fontScale="90000"/>
          </a:bodyPr>
          <a:lstStyle/>
          <a:p>
            <a:pPr eaLnBrk="1" hangingPunct="1"/>
            <a:br>
              <a:rPr lang="es-CR" altLang="es-CR" sz="3600" b="1" dirty="0">
                <a:latin typeface="Calibri" panose="020F0502020204030204" pitchFamily="34" charset="0"/>
              </a:rPr>
            </a:br>
            <a:r>
              <a:rPr lang="es-CR" altLang="es-CR" sz="3600" b="1" dirty="0">
                <a:latin typeface="Calibri" panose="020F0502020204030204" pitchFamily="34" charset="0"/>
              </a:rPr>
              <a:t>Prioridad No. 1</a:t>
            </a:r>
            <a:br>
              <a:rPr lang="es-CR" altLang="es-CR" sz="3600" b="1" dirty="0">
                <a:latin typeface="Calibri" panose="020F0502020204030204" pitchFamily="34" charset="0"/>
              </a:rPr>
            </a:br>
            <a:endParaRPr lang="es-CR" altLang="es-CR" sz="3600" b="1" dirty="0">
              <a:latin typeface="Calibri" panose="020F0502020204030204" pitchFamily="34" charset="0"/>
            </a:endParaRPr>
          </a:p>
        </p:txBody>
      </p:sp>
      <p:sp>
        <p:nvSpPr>
          <p:cNvPr id="5123" name="Marcador de contenido 2">
            <a:extLst>
              <a:ext uri="{FF2B5EF4-FFF2-40B4-BE49-F238E27FC236}">
                <a16:creationId xmlns:a16="http://schemas.microsoft.com/office/drawing/2014/main" id="{03F28DA6-96F3-6746-AB4A-84D013A617DD}"/>
              </a:ext>
            </a:extLst>
          </p:cNvPr>
          <p:cNvSpPr>
            <a:spLocks noGrp="1" noChangeArrowheads="1"/>
          </p:cNvSpPr>
          <p:nvPr>
            <p:ph idx="1"/>
          </p:nvPr>
        </p:nvSpPr>
        <p:spPr/>
        <p:txBody>
          <a:bodyPr/>
          <a:lstStyle/>
          <a:p>
            <a:pPr algn="just" eaLnBrk="1" hangingPunct="1">
              <a:buFont typeface="Wingdings" pitchFamily="2" charset="2"/>
              <a:buNone/>
            </a:pPr>
            <a:r>
              <a:rPr lang="es-CR" altLang="es-CR" sz="2400">
                <a:latin typeface="Calibri" panose="020F0502020204030204" pitchFamily="34" charset="0"/>
              </a:rPr>
              <a:t>	“</a:t>
            </a:r>
            <a:r>
              <a:rPr lang="es-419" altLang="es-CR" sz="2400"/>
              <a:t>Apoyar a las personas investigadoras, de todas las sedes y recintos y de todas las áreas del conocimiento, en sus necesidades durante esta época especial, escuchando sus inquietudes para buscar soluciones en consenso.”</a:t>
            </a:r>
          </a:p>
          <a:p>
            <a:pPr algn="just" eaLnBrk="1" hangingPunct="1">
              <a:buFont typeface="Wingdings" pitchFamily="2" charset="2"/>
              <a:buNone/>
            </a:pPr>
            <a:r>
              <a:rPr lang="es-CR" altLang="es-CR" sz="2400">
                <a:latin typeface="Calibri" panose="020F0502020204030204" pitchFamily="34" charset="0"/>
              </a:rPr>
              <a:t>	</a:t>
            </a:r>
          </a:p>
          <a:p>
            <a:pPr algn="just" eaLnBrk="1" hangingPunct="1">
              <a:buFont typeface="Wingdings" pitchFamily="2" charset="2"/>
              <a:buNone/>
            </a:pPr>
            <a:r>
              <a:rPr lang="es-CR" altLang="es-CR" sz="2400" b="1">
                <a:latin typeface="Calibri" panose="020F0502020204030204" pitchFamily="34" charset="0"/>
              </a:rPr>
              <a:t>	Coordinación equipo de trabajo:</a:t>
            </a:r>
            <a:r>
              <a:rPr lang="es-CR" altLang="es-CR" sz="2400">
                <a:latin typeface="Calibri" panose="020F0502020204030204" pitchFamily="34" charset="0"/>
              </a:rPr>
              <a:t>  </a:t>
            </a:r>
          </a:p>
          <a:p>
            <a:pPr algn="just" eaLnBrk="1" hangingPunct="1">
              <a:buFont typeface="Wingdings" pitchFamily="2" charset="2"/>
              <a:buNone/>
            </a:pPr>
            <a:r>
              <a:rPr lang="es-CR" altLang="es-CR" sz="2400">
                <a:latin typeface="Calibri" panose="020F0502020204030204" pitchFamily="34" charset="0"/>
              </a:rPr>
              <a:t>	</a:t>
            </a:r>
            <a:r>
              <a:rPr lang="es-CR" altLang="es-CR" sz="2200"/>
              <a:t>Dr. Francisco Saborío Pozuelo, Director de Gestión de la Investigación</a:t>
            </a:r>
            <a:endParaRPr lang="es-419" altLang="es-CR" sz="2200"/>
          </a:p>
        </p:txBody>
      </p:sp>
    </p:spTree>
    <p:extLst>
      <p:ext uri="{BB962C8B-B14F-4D97-AF65-F5344CB8AC3E}">
        <p14:creationId xmlns:p14="http://schemas.microsoft.com/office/powerpoint/2010/main" val="486965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96AAE4-9BAF-4FCB-8BFF-2058130A27B7}"/>
              </a:ext>
            </a:extLst>
          </p:cNvPr>
          <p:cNvSpPr>
            <a:spLocks noGrp="1"/>
          </p:cNvSpPr>
          <p:nvPr>
            <p:ph type="title"/>
          </p:nvPr>
        </p:nvSpPr>
        <p:spPr/>
        <p:txBody>
          <a:bodyPr/>
          <a:lstStyle/>
          <a:p>
            <a:endParaRPr lang="en-US" dirty="0"/>
          </a:p>
        </p:txBody>
      </p:sp>
      <p:graphicFrame>
        <p:nvGraphicFramePr>
          <p:cNvPr id="4" name="Marcador de contenido 3">
            <a:extLst>
              <a:ext uri="{FF2B5EF4-FFF2-40B4-BE49-F238E27FC236}">
                <a16:creationId xmlns:a16="http://schemas.microsoft.com/office/drawing/2014/main" id="{0BC7AA0F-5433-4402-A50F-7149E07FA7D3}"/>
              </a:ext>
            </a:extLst>
          </p:cNvPr>
          <p:cNvGraphicFramePr>
            <a:graphicFrameLocks noGrp="1"/>
          </p:cNvGraphicFramePr>
          <p:nvPr>
            <p:ph idx="1"/>
            <p:extLst/>
          </p:nvPr>
        </p:nvGraphicFramePr>
        <p:xfrm>
          <a:off x="3149614" y="555116"/>
          <a:ext cx="6109795" cy="4801677"/>
        </p:xfrm>
        <a:graphic>
          <a:graphicData uri="http://schemas.openxmlformats.org/drawingml/2006/table">
            <a:tbl>
              <a:tblPr>
                <a:tableStyleId>{5C22544A-7EE6-4342-B048-85BDC9FD1C3A}</a:tableStyleId>
              </a:tblPr>
              <a:tblGrid>
                <a:gridCol w="1263724">
                  <a:extLst>
                    <a:ext uri="{9D8B030D-6E8A-4147-A177-3AD203B41FA5}">
                      <a16:colId xmlns:a16="http://schemas.microsoft.com/office/drawing/2014/main" val="1255271242"/>
                    </a:ext>
                  </a:extLst>
                </a:gridCol>
                <a:gridCol w="4846071">
                  <a:extLst>
                    <a:ext uri="{9D8B030D-6E8A-4147-A177-3AD203B41FA5}">
                      <a16:colId xmlns:a16="http://schemas.microsoft.com/office/drawing/2014/main" val="272180802"/>
                    </a:ext>
                  </a:extLst>
                </a:gridCol>
              </a:tblGrid>
              <a:tr h="1371908">
                <a:tc>
                  <a:txBody>
                    <a:bodyPr/>
                    <a:lstStyle/>
                    <a:p>
                      <a:pPr algn="ctr" fontAlgn="ctr"/>
                      <a:r>
                        <a:rPr lang="en-US" sz="3200" u="none" strike="noStrike">
                          <a:effectLst/>
                        </a:rPr>
                        <a:t>1</a:t>
                      </a:r>
                      <a:endParaRPr lang="en-US" sz="3200" b="0" i="0" u="none" strike="noStrike">
                        <a:solidFill>
                          <a:srgbClr val="000000"/>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s-ES" sz="1800" u="none" strike="noStrike" dirty="0">
                          <a:effectLst/>
                        </a:rPr>
                        <a:t>Desarrollar o evaluar el </a:t>
                      </a:r>
                    </a:p>
                    <a:p>
                      <a:pPr algn="ctr" fontAlgn="ctr"/>
                      <a:r>
                        <a:rPr lang="es-ES" sz="1800" b="1" u="none" strike="noStrike" dirty="0">
                          <a:effectLst/>
                        </a:rPr>
                        <a:t>Plan Estratégico de Investigación </a:t>
                      </a:r>
                      <a:endParaRPr lang="es-ES" sz="1800" b="1" i="0" u="none" strike="noStrike" dirty="0">
                        <a:solidFill>
                          <a:srgbClr val="000000"/>
                        </a:solidFill>
                        <a:effectLst/>
                        <a:latin typeface="Calibri" panose="020F0502020204030204" pitchFamily="34" charset="0"/>
                      </a:endParaRPr>
                    </a:p>
                  </a:txBody>
                  <a:tcPr marL="0" marR="0" marT="0" marB="0" anchor="ctr">
                    <a:solidFill>
                      <a:schemeClr val="accent2"/>
                    </a:solidFill>
                  </a:tcPr>
                </a:tc>
                <a:extLst>
                  <a:ext uri="{0D108BD9-81ED-4DB2-BD59-A6C34878D82A}">
                    <a16:rowId xmlns:a16="http://schemas.microsoft.com/office/drawing/2014/main" val="2750620"/>
                  </a:ext>
                </a:extLst>
              </a:tr>
              <a:tr h="1371908">
                <a:tc>
                  <a:txBody>
                    <a:bodyPr/>
                    <a:lstStyle/>
                    <a:p>
                      <a:pPr algn="ctr" fontAlgn="ctr"/>
                      <a:r>
                        <a:rPr lang="en-US" sz="3200" u="none" strike="noStrike" dirty="0">
                          <a:effectLst/>
                        </a:rPr>
                        <a:t>2</a:t>
                      </a:r>
                      <a:endParaRPr lang="en-US" sz="3200" b="0" i="0" u="none" strike="noStrike" dirty="0">
                        <a:solidFill>
                          <a:srgbClr val="000000"/>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s-ES" sz="1800" u="none" strike="noStrike" dirty="0">
                          <a:effectLst/>
                        </a:rPr>
                        <a:t>Fomentar </a:t>
                      </a:r>
                      <a:r>
                        <a:rPr lang="es-ES" sz="1800" b="1" u="none" strike="noStrike" dirty="0">
                          <a:effectLst/>
                        </a:rPr>
                        <a:t>coordinación</a:t>
                      </a:r>
                      <a:r>
                        <a:rPr lang="es-ES" sz="1800" u="none" strike="noStrike" dirty="0">
                          <a:effectLst/>
                        </a:rPr>
                        <a:t> de </a:t>
                      </a:r>
                    </a:p>
                    <a:p>
                      <a:pPr algn="ctr" fontAlgn="ctr"/>
                      <a:r>
                        <a:rPr lang="es-ES" sz="1800" u="none" strike="noStrike" dirty="0">
                          <a:effectLst/>
                        </a:rPr>
                        <a:t>actividades, programas y proyectos </a:t>
                      </a:r>
                    </a:p>
                    <a:p>
                      <a:pPr algn="ctr" fontAlgn="ctr"/>
                      <a:r>
                        <a:rPr lang="es-ES" sz="1800" u="none" strike="noStrike" dirty="0">
                          <a:effectLst/>
                        </a:rPr>
                        <a:t>entre las </a:t>
                      </a:r>
                      <a:r>
                        <a:rPr lang="es-ES" sz="1800" b="1" u="none" strike="noStrike" dirty="0">
                          <a:effectLst/>
                        </a:rPr>
                        <a:t>Sedes</a:t>
                      </a:r>
                      <a:endParaRPr lang="es-ES" sz="1800" b="1" i="0" u="none" strike="noStrike" dirty="0">
                        <a:solidFill>
                          <a:srgbClr val="000000"/>
                        </a:solidFill>
                        <a:effectLst/>
                        <a:latin typeface="Calibri" panose="020F0502020204030204" pitchFamily="34" charset="0"/>
                      </a:endParaRPr>
                    </a:p>
                  </a:txBody>
                  <a:tcPr marL="0" marR="0" marT="0" marB="0" anchor="ctr">
                    <a:solidFill>
                      <a:schemeClr val="accent2"/>
                    </a:solidFill>
                  </a:tcPr>
                </a:tc>
                <a:extLst>
                  <a:ext uri="{0D108BD9-81ED-4DB2-BD59-A6C34878D82A}">
                    <a16:rowId xmlns:a16="http://schemas.microsoft.com/office/drawing/2014/main" val="2674888029"/>
                  </a:ext>
                </a:extLst>
              </a:tr>
              <a:tr h="1143256">
                <a:tc>
                  <a:txBody>
                    <a:bodyPr/>
                    <a:lstStyle/>
                    <a:p>
                      <a:pPr algn="ctr" fontAlgn="ctr"/>
                      <a:r>
                        <a:rPr lang="en-US" sz="3200" u="none" strike="noStrike" dirty="0">
                          <a:effectLst/>
                        </a:rPr>
                        <a:t>3</a:t>
                      </a:r>
                      <a:endParaRPr lang="en-US" sz="3200" b="0" i="0" u="none" strike="noStrike" dirty="0">
                        <a:solidFill>
                          <a:srgbClr val="000000"/>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s-ES" sz="1800" u="none" strike="noStrike" dirty="0">
                          <a:effectLst/>
                        </a:rPr>
                        <a:t>Estudiar la </a:t>
                      </a:r>
                    </a:p>
                    <a:p>
                      <a:pPr algn="ctr" fontAlgn="ctr"/>
                      <a:r>
                        <a:rPr lang="es-ES" sz="1800" b="1" u="none" strike="noStrike" dirty="0">
                          <a:effectLst/>
                        </a:rPr>
                        <a:t>participación en investigación </a:t>
                      </a:r>
                    </a:p>
                    <a:p>
                      <a:pPr algn="ctr" fontAlgn="ctr"/>
                      <a:r>
                        <a:rPr lang="es-ES" sz="1800" u="none" strike="noStrike" dirty="0">
                          <a:effectLst/>
                        </a:rPr>
                        <a:t>de Sedes y Recintos</a:t>
                      </a:r>
                      <a:endParaRPr lang="es-ES" sz="1800" b="0" i="0" u="none" strike="noStrike" dirty="0">
                        <a:solidFill>
                          <a:srgbClr val="000000"/>
                        </a:solidFill>
                        <a:effectLst/>
                        <a:latin typeface="Calibri" panose="020F0502020204030204" pitchFamily="34" charset="0"/>
                      </a:endParaRPr>
                    </a:p>
                  </a:txBody>
                  <a:tcPr marL="0" marR="0" marT="0" marB="0" anchor="ctr">
                    <a:solidFill>
                      <a:schemeClr val="accent2"/>
                    </a:solidFill>
                  </a:tcPr>
                </a:tc>
                <a:extLst>
                  <a:ext uri="{0D108BD9-81ED-4DB2-BD59-A6C34878D82A}">
                    <a16:rowId xmlns:a16="http://schemas.microsoft.com/office/drawing/2014/main" val="567454436"/>
                  </a:ext>
                </a:extLst>
              </a:tr>
              <a:tr h="914605">
                <a:tc>
                  <a:txBody>
                    <a:bodyPr/>
                    <a:lstStyle/>
                    <a:p>
                      <a:pPr algn="ctr" fontAlgn="ctr"/>
                      <a:r>
                        <a:rPr lang="en-US" sz="3200" u="none" strike="noStrike" dirty="0">
                          <a:effectLst/>
                        </a:rPr>
                        <a:t>4</a:t>
                      </a:r>
                      <a:endParaRPr lang="en-US" sz="3200" b="0" i="0" u="none" strike="noStrike" dirty="0">
                        <a:solidFill>
                          <a:srgbClr val="000000"/>
                        </a:solidFill>
                        <a:effectLst/>
                        <a:latin typeface="Calibri" panose="020F0502020204030204" pitchFamily="34" charset="0"/>
                      </a:endParaRPr>
                    </a:p>
                  </a:txBody>
                  <a:tcPr marL="0" marR="0" marT="0" marB="0" anchor="ctr">
                    <a:solidFill>
                      <a:schemeClr val="accent2"/>
                    </a:solidFill>
                  </a:tcPr>
                </a:tc>
                <a:tc>
                  <a:txBody>
                    <a:bodyPr/>
                    <a:lstStyle/>
                    <a:p>
                      <a:pPr algn="ctr" fontAlgn="ctr"/>
                      <a:r>
                        <a:rPr lang="es-ES" sz="1800" b="0" i="0" u="none" strike="noStrike" dirty="0">
                          <a:solidFill>
                            <a:srgbClr val="000000"/>
                          </a:solidFill>
                          <a:effectLst/>
                          <a:latin typeface="Calibri" panose="020F0502020204030204" pitchFamily="34" charset="0"/>
                        </a:rPr>
                        <a:t>Proyecto</a:t>
                      </a:r>
                    </a:p>
                    <a:p>
                      <a:pPr algn="ctr" fontAlgn="ctr"/>
                      <a:r>
                        <a:rPr lang="es-ES" sz="1800" b="0" i="0" u="none" strike="noStrike" dirty="0">
                          <a:solidFill>
                            <a:srgbClr val="000000"/>
                          </a:solidFill>
                          <a:effectLst/>
                          <a:latin typeface="Calibri" panose="020F0502020204030204" pitchFamily="34" charset="0"/>
                        </a:rPr>
                        <a:t> </a:t>
                      </a:r>
                      <a:r>
                        <a:rPr lang="es-ES" sz="1800" b="1" i="0" u="none" strike="noStrike" dirty="0">
                          <a:solidFill>
                            <a:srgbClr val="000000"/>
                          </a:solidFill>
                          <a:effectLst/>
                          <a:latin typeface="Calibri" panose="020F0502020204030204" pitchFamily="34" charset="0"/>
                        </a:rPr>
                        <a:t>GUIA</a:t>
                      </a:r>
                    </a:p>
                    <a:p>
                      <a:pPr algn="ctr" fontAlgn="ctr"/>
                      <a:r>
                        <a:rPr lang="es-ES" sz="1800" b="0" i="0" u="none" strike="noStrike" dirty="0">
                          <a:solidFill>
                            <a:srgbClr val="000000"/>
                          </a:solidFill>
                          <a:effectLst/>
                          <a:latin typeface="Calibri" panose="020F0502020204030204" pitchFamily="34" charset="0"/>
                        </a:rPr>
                        <a:t>PROYECTO/FONDO</a:t>
                      </a:r>
                    </a:p>
                  </a:txBody>
                  <a:tcPr marL="0" marR="0" marT="0" marB="0" anchor="ctr">
                    <a:solidFill>
                      <a:schemeClr val="accent2"/>
                    </a:solidFill>
                  </a:tcPr>
                </a:tc>
                <a:extLst>
                  <a:ext uri="{0D108BD9-81ED-4DB2-BD59-A6C34878D82A}">
                    <a16:rowId xmlns:a16="http://schemas.microsoft.com/office/drawing/2014/main" val="2256724963"/>
                  </a:ext>
                </a:extLst>
              </a:tr>
            </a:tbl>
          </a:graphicData>
        </a:graphic>
      </p:graphicFrame>
      <p:sp>
        <p:nvSpPr>
          <p:cNvPr id="65" name="CuadroTexto 64">
            <a:extLst>
              <a:ext uri="{FF2B5EF4-FFF2-40B4-BE49-F238E27FC236}">
                <a16:creationId xmlns:a16="http://schemas.microsoft.com/office/drawing/2014/main" id="{8DB135F7-3C6A-47DF-929E-B8FA66CDC541}"/>
              </a:ext>
            </a:extLst>
          </p:cNvPr>
          <p:cNvSpPr txBox="1"/>
          <p:nvPr/>
        </p:nvSpPr>
        <p:spPr>
          <a:xfrm>
            <a:off x="203446" y="6020034"/>
            <a:ext cx="1269507" cy="523220"/>
          </a:xfrm>
          <a:prstGeom prst="rect">
            <a:avLst/>
          </a:prstGeom>
          <a:noFill/>
        </p:spPr>
        <p:txBody>
          <a:bodyPr wrap="square" rtlCol="0">
            <a:spAutoFit/>
          </a:bodyPr>
          <a:lstStyle/>
          <a:p>
            <a:r>
              <a:rPr lang="en-US" sz="2800" b="1" dirty="0">
                <a:solidFill>
                  <a:srgbClr val="FFFF00"/>
                </a:solidFill>
              </a:rPr>
              <a:t>OE1</a:t>
            </a:r>
          </a:p>
        </p:txBody>
      </p:sp>
      <mc:AlternateContent xmlns:mc="http://schemas.openxmlformats.org/markup-compatibility/2006" xmlns:p14="http://schemas.microsoft.com/office/powerpoint/2010/main">
        <mc:Choice Requires="p14">
          <p:contentPart p14:bwMode="auto" r:id="rId2">
            <p14:nvContentPartPr>
              <p14:cNvPr id="66" name="Entrada de lápiz 65">
                <a:extLst>
                  <a:ext uri="{FF2B5EF4-FFF2-40B4-BE49-F238E27FC236}">
                    <a16:creationId xmlns:a16="http://schemas.microsoft.com/office/drawing/2014/main" id="{0F374488-6C59-4D7D-B273-BEF3DA4F769B}"/>
                  </a:ext>
                </a:extLst>
              </p14:cNvPr>
              <p14:cNvContentPartPr/>
              <p14:nvPr/>
            </p14:nvContentPartPr>
            <p14:xfrm>
              <a:off x="6058717" y="5152736"/>
              <a:ext cx="2520" cy="8640"/>
            </p14:xfrm>
          </p:contentPart>
        </mc:Choice>
        <mc:Fallback xmlns="">
          <p:pic>
            <p:nvPicPr>
              <p:cNvPr id="66" name="Entrada de lápiz 65">
                <a:extLst>
                  <a:ext uri="{FF2B5EF4-FFF2-40B4-BE49-F238E27FC236}">
                    <a16:creationId xmlns:a16="http://schemas.microsoft.com/office/drawing/2014/main" id="{0F374488-6C59-4D7D-B273-BEF3DA4F769B}"/>
                  </a:ext>
                </a:extLst>
              </p:cNvPr>
              <p:cNvPicPr/>
              <p:nvPr/>
            </p:nvPicPr>
            <p:blipFill>
              <a:blip r:embed="rId3"/>
              <a:stretch>
                <a:fillRect/>
              </a:stretch>
            </p:blipFill>
            <p:spPr>
              <a:xfrm>
                <a:off x="6040717" y="5135096"/>
                <a:ext cx="38160" cy="44280"/>
              </a:xfrm>
              <a:prstGeom prst="rect">
                <a:avLst/>
              </a:prstGeom>
            </p:spPr>
          </p:pic>
        </mc:Fallback>
      </mc:AlternateContent>
      <p:sp>
        <p:nvSpPr>
          <p:cNvPr id="3" name="Rectángulo 2">
            <a:extLst>
              <a:ext uri="{FF2B5EF4-FFF2-40B4-BE49-F238E27FC236}">
                <a16:creationId xmlns:a16="http://schemas.microsoft.com/office/drawing/2014/main" id="{230BA3B9-FDA5-4693-BB96-53C5B0318313}"/>
              </a:ext>
            </a:extLst>
          </p:cNvPr>
          <p:cNvSpPr/>
          <p:nvPr/>
        </p:nvSpPr>
        <p:spPr>
          <a:xfrm>
            <a:off x="1020036" y="6020034"/>
            <a:ext cx="6373155" cy="523220"/>
          </a:xfrm>
          <a:prstGeom prst="rect">
            <a:avLst/>
          </a:prstGeom>
        </p:spPr>
        <p:txBody>
          <a:bodyPr wrap="none">
            <a:spAutoFit/>
          </a:bodyPr>
          <a:lstStyle/>
          <a:p>
            <a:r>
              <a:rPr lang="es-ES" sz="2800" dirty="0">
                <a:solidFill>
                  <a:schemeClr val="bg1"/>
                </a:solidFill>
              </a:rPr>
              <a:t>Apoyar la investigación en sedes y recintos</a:t>
            </a:r>
            <a:endParaRPr lang="es-CR" sz="2800" dirty="0">
              <a:solidFill>
                <a:schemeClr val="bg1"/>
              </a:solidFill>
            </a:endParaRPr>
          </a:p>
        </p:txBody>
      </p:sp>
      <p:pic>
        <p:nvPicPr>
          <p:cNvPr id="7" name="Gráfico 6" descr="Gráfico de barras">
            <a:extLst>
              <a:ext uri="{FF2B5EF4-FFF2-40B4-BE49-F238E27FC236}">
                <a16:creationId xmlns:a16="http://schemas.microsoft.com/office/drawing/2014/main" id="{EDE083E7-B899-48D6-98EF-4125ABD183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8255" y="3541173"/>
            <a:ext cx="628376" cy="628376"/>
          </a:xfrm>
          <a:prstGeom prst="rect">
            <a:avLst/>
          </a:prstGeom>
        </p:spPr>
      </p:pic>
    </p:spTree>
    <p:extLst>
      <p:ext uri="{BB962C8B-B14F-4D97-AF65-F5344CB8AC3E}">
        <p14:creationId xmlns:p14="http://schemas.microsoft.com/office/powerpoint/2010/main" val="3205297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1E7B20C6-EEB6-4D7A-B24B-6F40B7F86B7C}"/>
              </a:ext>
            </a:extLst>
          </p:cNvPr>
          <p:cNvSpPr/>
          <p:nvPr/>
        </p:nvSpPr>
        <p:spPr>
          <a:xfrm>
            <a:off x="5198798" y="2102206"/>
            <a:ext cx="1573666" cy="15095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89C9AC94-C91B-4F3D-AE79-589BF99AEAD4}"/>
              </a:ext>
            </a:extLst>
          </p:cNvPr>
          <p:cNvSpPr txBox="1"/>
          <p:nvPr/>
        </p:nvSpPr>
        <p:spPr>
          <a:xfrm>
            <a:off x="5163019" y="2404910"/>
            <a:ext cx="1637323" cy="1261884"/>
          </a:xfrm>
          <a:prstGeom prst="rect">
            <a:avLst/>
          </a:prstGeom>
          <a:noFill/>
        </p:spPr>
        <p:txBody>
          <a:bodyPr wrap="square" rtlCol="0">
            <a:spAutoFit/>
          </a:bodyPr>
          <a:lstStyle/>
          <a:p>
            <a:pPr algn="ctr"/>
            <a:r>
              <a:rPr lang="en-US" sz="2400" b="1" dirty="0">
                <a:solidFill>
                  <a:schemeClr val="bg1"/>
                </a:solidFill>
              </a:rPr>
              <a:t>Dirección de </a:t>
            </a:r>
            <a:r>
              <a:rPr lang="en-US" sz="2400" b="1" dirty="0" err="1">
                <a:solidFill>
                  <a:schemeClr val="bg1"/>
                </a:solidFill>
              </a:rPr>
              <a:t>Gestión</a:t>
            </a:r>
            <a:endParaRPr lang="en-US" sz="2400" b="1" dirty="0">
              <a:solidFill>
                <a:schemeClr val="bg1"/>
              </a:solidFill>
            </a:endParaRPr>
          </a:p>
          <a:p>
            <a:endParaRPr lang="en-US" sz="2800" b="1" dirty="0">
              <a:solidFill>
                <a:srgbClr val="92D050"/>
              </a:solidFill>
            </a:endParaRPr>
          </a:p>
        </p:txBody>
      </p:sp>
      <mc:AlternateContent xmlns:mc="http://schemas.openxmlformats.org/markup-compatibility/2006" xmlns:p14="http://schemas.microsoft.com/office/powerpoint/2010/main">
        <mc:Choice Requires="p14">
          <p:contentPart p14:bwMode="auto" r:id="rId2">
            <p14:nvContentPartPr>
              <p14:cNvPr id="99" name="Entrada de lápiz 98">
                <a:extLst>
                  <a:ext uri="{FF2B5EF4-FFF2-40B4-BE49-F238E27FC236}">
                    <a16:creationId xmlns:a16="http://schemas.microsoft.com/office/drawing/2014/main" id="{A63B336D-4A89-43BC-8459-305E59BF6C07}"/>
                  </a:ext>
                </a:extLst>
              </p14:cNvPr>
              <p14:cNvContentPartPr/>
              <p14:nvPr/>
            </p14:nvContentPartPr>
            <p14:xfrm>
              <a:off x="5322667" y="5133434"/>
              <a:ext cx="360" cy="360"/>
            </p14:xfrm>
          </p:contentPart>
        </mc:Choice>
        <mc:Fallback xmlns="">
          <p:pic>
            <p:nvPicPr>
              <p:cNvPr id="99" name="Entrada de lápiz 98">
                <a:extLst>
                  <a:ext uri="{FF2B5EF4-FFF2-40B4-BE49-F238E27FC236}">
                    <a16:creationId xmlns:a16="http://schemas.microsoft.com/office/drawing/2014/main" id="{A63B336D-4A89-43BC-8459-305E59BF6C07}"/>
                  </a:ext>
                </a:extLst>
              </p:cNvPr>
              <p:cNvPicPr/>
              <p:nvPr/>
            </p:nvPicPr>
            <p:blipFill>
              <a:blip r:embed="rId3"/>
              <a:stretch>
                <a:fillRect/>
              </a:stretch>
            </p:blipFill>
            <p:spPr>
              <a:xfrm>
                <a:off x="5305027" y="5115434"/>
                <a:ext cx="36000" cy="36000"/>
              </a:xfrm>
              <a:prstGeom prst="rect">
                <a:avLst/>
              </a:prstGeom>
            </p:spPr>
          </p:pic>
        </mc:Fallback>
      </mc:AlternateContent>
      <p:sp>
        <p:nvSpPr>
          <p:cNvPr id="13" name="Rectángulo 12">
            <a:extLst>
              <a:ext uri="{FF2B5EF4-FFF2-40B4-BE49-F238E27FC236}">
                <a16:creationId xmlns:a16="http://schemas.microsoft.com/office/drawing/2014/main" id="{13503B9B-62B5-40AA-B18E-6DCD5463E245}"/>
              </a:ext>
            </a:extLst>
          </p:cNvPr>
          <p:cNvSpPr/>
          <p:nvPr/>
        </p:nvSpPr>
        <p:spPr>
          <a:xfrm>
            <a:off x="528479" y="6058555"/>
            <a:ext cx="784189" cy="523220"/>
          </a:xfrm>
          <a:prstGeom prst="rect">
            <a:avLst/>
          </a:prstGeom>
        </p:spPr>
        <p:txBody>
          <a:bodyPr wrap="none">
            <a:spAutoFit/>
          </a:bodyPr>
          <a:lstStyle/>
          <a:p>
            <a:r>
              <a:rPr lang="en-US" sz="2800" b="1" dirty="0">
                <a:solidFill>
                  <a:srgbClr val="FFFF00"/>
                </a:solidFill>
              </a:rPr>
              <a:t>OE2</a:t>
            </a:r>
          </a:p>
        </p:txBody>
      </p:sp>
      <p:sp>
        <p:nvSpPr>
          <p:cNvPr id="14" name="Rectángulo 13">
            <a:extLst>
              <a:ext uri="{FF2B5EF4-FFF2-40B4-BE49-F238E27FC236}">
                <a16:creationId xmlns:a16="http://schemas.microsoft.com/office/drawing/2014/main" id="{129EAAD1-7996-4111-92EF-3077B3C222A5}"/>
              </a:ext>
            </a:extLst>
          </p:cNvPr>
          <p:cNvSpPr/>
          <p:nvPr/>
        </p:nvSpPr>
        <p:spPr>
          <a:xfrm>
            <a:off x="1429914" y="6049179"/>
            <a:ext cx="7271414" cy="523220"/>
          </a:xfrm>
          <a:prstGeom prst="rect">
            <a:avLst/>
          </a:prstGeom>
        </p:spPr>
        <p:txBody>
          <a:bodyPr wrap="none">
            <a:spAutoFit/>
          </a:bodyPr>
          <a:lstStyle/>
          <a:p>
            <a:r>
              <a:rPr lang="es-ES" sz="2800" dirty="0">
                <a:solidFill>
                  <a:schemeClr val="bg1"/>
                </a:solidFill>
              </a:rPr>
              <a:t>Mantener la actividad de investigación en la UCR</a:t>
            </a:r>
            <a:endParaRPr lang="en-US" sz="2800" dirty="0">
              <a:solidFill>
                <a:schemeClr val="bg1"/>
              </a:solidFill>
            </a:endParaRPr>
          </a:p>
        </p:txBody>
      </p:sp>
      <p:grpSp>
        <p:nvGrpSpPr>
          <p:cNvPr id="18" name="Grupo 17">
            <a:extLst>
              <a:ext uri="{FF2B5EF4-FFF2-40B4-BE49-F238E27FC236}">
                <a16:creationId xmlns:a16="http://schemas.microsoft.com/office/drawing/2014/main" id="{6B26AC53-3E2D-4479-9E89-EC1BC90629A0}"/>
              </a:ext>
            </a:extLst>
          </p:cNvPr>
          <p:cNvGrpSpPr/>
          <p:nvPr/>
        </p:nvGrpSpPr>
        <p:grpSpPr>
          <a:xfrm>
            <a:off x="7199113" y="1303827"/>
            <a:ext cx="3401976" cy="2847342"/>
            <a:chOff x="7917988" y="1388574"/>
            <a:chExt cx="3401976" cy="2847342"/>
          </a:xfrm>
        </p:grpSpPr>
        <p:sp>
          <p:nvSpPr>
            <p:cNvPr id="53" name="Elipse 52">
              <a:extLst>
                <a:ext uri="{FF2B5EF4-FFF2-40B4-BE49-F238E27FC236}">
                  <a16:creationId xmlns:a16="http://schemas.microsoft.com/office/drawing/2014/main" id="{003E866A-CF87-4C6B-8710-3F75D434BB6E}"/>
                </a:ext>
              </a:extLst>
            </p:cNvPr>
            <p:cNvSpPr/>
            <p:nvPr/>
          </p:nvSpPr>
          <p:spPr>
            <a:xfrm>
              <a:off x="7917988" y="2157098"/>
              <a:ext cx="1450946" cy="97312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err="1"/>
                <a:t>Admin</a:t>
              </a:r>
              <a:r>
                <a:rPr lang="es-CR" dirty="0"/>
                <a:t>.</a:t>
              </a:r>
              <a:endParaRPr lang="en-US" dirty="0"/>
            </a:p>
          </p:txBody>
        </p:sp>
        <p:sp>
          <p:nvSpPr>
            <p:cNvPr id="54" name="Rectángulo 53">
              <a:extLst>
                <a:ext uri="{FF2B5EF4-FFF2-40B4-BE49-F238E27FC236}">
                  <a16:creationId xmlns:a16="http://schemas.microsoft.com/office/drawing/2014/main" id="{8AF92567-714A-4E26-9473-8924768E6C93}"/>
                </a:ext>
              </a:extLst>
            </p:cNvPr>
            <p:cNvSpPr/>
            <p:nvPr/>
          </p:nvSpPr>
          <p:spPr>
            <a:xfrm>
              <a:off x="9866721" y="1388574"/>
              <a:ext cx="1453241" cy="608757"/>
            </a:xfrm>
            <a:prstGeom prst="rect">
              <a:avLst/>
            </a:prstGeom>
            <a:solidFill>
              <a:schemeClr val="accent6">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Proceso internos</a:t>
              </a:r>
              <a:endParaRPr lang="en-US" dirty="0"/>
            </a:p>
          </p:txBody>
        </p:sp>
        <p:sp>
          <p:nvSpPr>
            <p:cNvPr id="55" name="Rectángulo 54">
              <a:extLst>
                <a:ext uri="{FF2B5EF4-FFF2-40B4-BE49-F238E27FC236}">
                  <a16:creationId xmlns:a16="http://schemas.microsoft.com/office/drawing/2014/main" id="{34DAD9AC-5711-4C00-A4FF-DACD7F4859C7}"/>
                </a:ext>
              </a:extLst>
            </p:cNvPr>
            <p:cNvSpPr/>
            <p:nvPr/>
          </p:nvSpPr>
          <p:spPr>
            <a:xfrm>
              <a:off x="9866723" y="2116929"/>
              <a:ext cx="1453241" cy="608757"/>
            </a:xfrm>
            <a:prstGeom prst="rect">
              <a:avLst/>
            </a:prstGeom>
            <a:solidFill>
              <a:schemeClr val="accent6">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PORTAL VI</a:t>
              </a:r>
              <a:endParaRPr lang="en-US" dirty="0"/>
            </a:p>
          </p:txBody>
        </p:sp>
        <p:sp>
          <p:nvSpPr>
            <p:cNvPr id="56" name="Rectángulo 55">
              <a:extLst>
                <a:ext uri="{FF2B5EF4-FFF2-40B4-BE49-F238E27FC236}">
                  <a16:creationId xmlns:a16="http://schemas.microsoft.com/office/drawing/2014/main" id="{0ADFB99D-9C0B-46CB-A8AC-8F0C33FE4C1F}"/>
                </a:ext>
              </a:extLst>
            </p:cNvPr>
            <p:cNvSpPr/>
            <p:nvPr/>
          </p:nvSpPr>
          <p:spPr>
            <a:xfrm>
              <a:off x="9866722" y="2872044"/>
              <a:ext cx="1453241" cy="608757"/>
            </a:xfrm>
            <a:prstGeom prst="rect">
              <a:avLst/>
            </a:prstGeom>
            <a:solidFill>
              <a:schemeClr val="accent6">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Integrar SISTEMAS</a:t>
              </a:r>
              <a:endParaRPr lang="en-US" dirty="0"/>
            </a:p>
          </p:txBody>
        </p:sp>
        <p:sp>
          <p:nvSpPr>
            <p:cNvPr id="57" name="Rectángulo 56">
              <a:extLst>
                <a:ext uri="{FF2B5EF4-FFF2-40B4-BE49-F238E27FC236}">
                  <a16:creationId xmlns:a16="http://schemas.microsoft.com/office/drawing/2014/main" id="{8EF0F08C-0487-4EAB-868E-FC119A23F5F3}"/>
                </a:ext>
              </a:extLst>
            </p:cNvPr>
            <p:cNvSpPr/>
            <p:nvPr/>
          </p:nvSpPr>
          <p:spPr>
            <a:xfrm>
              <a:off x="9866723" y="3627159"/>
              <a:ext cx="1453241" cy="608757"/>
            </a:xfrm>
            <a:prstGeom prst="rect">
              <a:avLst/>
            </a:prstGeom>
            <a:solidFill>
              <a:schemeClr val="accent6">
                <a:lumMod val="75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Min. SALUD</a:t>
              </a:r>
              <a:endParaRPr lang="en-US" dirty="0"/>
            </a:p>
          </p:txBody>
        </p:sp>
      </p:grpSp>
      <p:grpSp>
        <p:nvGrpSpPr>
          <p:cNvPr id="21" name="Grupo 20">
            <a:extLst>
              <a:ext uri="{FF2B5EF4-FFF2-40B4-BE49-F238E27FC236}">
                <a16:creationId xmlns:a16="http://schemas.microsoft.com/office/drawing/2014/main" id="{51F57A85-E9D3-4878-871A-31632A8CD9D8}"/>
              </a:ext>
            </a:extLst>
          </p:cNvPr>
          <p:cNvGrpSpPr/>
          <p:nvPr/>
        </p:nvGrpSpPr>
        <p:grpSpPr>
          <a:xfrm>
            <a:off x="205422" y="264338"/>
            <a:ext cx="6695108" cy="1442206"/>
            <a:chOff x="205422" y="264338"/>
            <a:chExt cx="6695108" cy="1442206"/>
          </a:xfrm>
        </p:grpSpPr>
        <p:sp>
          <p:nvSpPr>
            <p:cNvPr id="19" name="Rectángulo: esquinas diagonales redondeadas 18">
              <a:extLst>
                <a:ext uri="{FF2B5EF4-FFF2-40B4-BE49-F238E27FC236}">
                  <a16:creationId xmlns:a16="http://schemas.microsoft.com/office/drawing/2014/main" id="{DD9AFA14-104C-4428-BC90-2B9586F1C9D4}"/>
                </a:ext>
              </a:extLst>
            </p:cNvPr>
            <p:cNvSpPr/>
            <p:nvPr/>
          </p:nvSpPr>
          <p:spPr>
            <a:xfrm>
              <a:off x="205422" y="264338"/>
              <a:ext cx="1450946" cy="681962"/>
            </a:xfrm>
            <a:prstGeom prst="round2Diag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Capacitación</a:t>
              </a:r>
              <a:endParaRPr lang="en-US" dirty="0"/>
            </a:p>
          </p:txBody>
        </p:sp>
        <p:sp>
          <p:nvSpPr>
            <p:cNvPr id="20" name="Flecha: doblada hacia arriba 19">
              <a:extLst>
                <a:ext uri="{FF2B5EF4-FFF2-40B4-BE49-F238E27FC236}">
                  <a16:creationId xmlns:a16="http://schemas.microsoft.com/office/drawing/2014/main" id="{EDBF490B-80A1-4736-A9A7-C98B9AB644E8}"/>
                </a:ext>
              </a:extLst>
            </p:cNvPr>
            <p:cNvSpPr/>
            <p:nvPr/>
          </p:nvSpPr>
          <p:spPr>
            <a:xfrm flipH="1">
              <a:off x="776758" y="1024582"/>
              <a:ext cx="366863" cy="681962"/>
            </a:xfrm>
            <a:prstGeom prst="ben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echa: doblada hacia arriba 73">
              <a:extLst>
                <a:ext uri="{FF2B5EF4-FFF2-40B4-BE49-F238E27FC236}">
                  <a16:creationId xmlns:a16="http://schemas.microsoft.com/office/drawing/2014/main" id="{A55D1AA5-E478-4F3C-B6EA-4F2039155599}"/>
                </a:ext>
              </a:extLst>
            </p:cNvPr>
            <p:cNvSpPr/>
            <p:nvPr/>
          </p:nvSpPr>
          <p:spPr>
            <a:xfrm rot="5400000" flipH="1" flipV="1">
              <a:off x="4203405" y="-1966752"/>
              <a:ext cx="311887" cy="5082363"/>
            </a:xfrm>
            <a:prstGeom prst="ben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upo 23">
            <a:extLst>
              <a:ext uri="{FF2B5EF4-FFF2-40B4-BE49-F238E27FC236}">
                <a16:creationId xmlns:a16="http://schemas.microsoft.com/office/drawing/2014/main" id="{1C4204B9-45E8-4B1B-AA1E-884B98708D1E}"/>
              </a:ext>
            </a:extLst>
          </p:cNvPr>
          <p:cNvGrpSpPr/>
          <p:nvPr/>
        </p:nvGrpSpPr>
        <p:grpSpPr>
          <a:xfrm>
            <a:off x="3541598" y="836189"/>
            <a:ext cx="4729112" cy="4271273"/>
            <a:chOff x="3893708" y="918517"/>
            <a:chExt cx="4729112" cy="4271273"/>
          </a:xfrm>
        </p:grpSpPr>
        <p:sp>
          <p:nvSpPr>
            <p:cNvPr id="7" name="Elipse 6">
              <a:extLst>
                <a:ext uri="{FF2B5EF4-FFF2-40B4-BE49-F238E27FC236}">
                  <a16:creationId xmlns:a16="http://schemas.microsoft.com/office/drawing/2014/main" id="{981E39F7-D468-4C3D-9894-440AAE237778}"/>
                </a:ext>
              </a:extLst>
            </p:cNvPr>
            <p:cNvSpPr/>
            <p:nvPr/>
          </p:nvSpPr>
          <p:spPr>
            <a:xfrm>
              <a:off x="7171874" y="3511328"/>
              <a:ext cx="1450946" cy="97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CONARE</a:t>
              </a:r>
            </a:p>
            <a:p>
              <a:pPr algn="ctr"/>
              <a:r>
                <a:rPr lang="es-CR" dirty="0"/>
                <a:t>PEI</a:t>
              </a:r>
              <a:endParaRPr lang="en-US" dirty="0"/>
            </a:p>
          </p:txBody>
        </p:sp>
        <p:sp>
          <p:nvSpPr>
            <p:cNvPr id="59" name="Elipse 58">
              <a:extLst>
                <a:ext uri="{FF2B5EF4-FFF2-40B4-BE49-F238E27FC236}">
                  <a16:creationId xmlns:a16="http://schemas.microsoft.com/office/drawing/2014/main" id="{B0843021-C9B5-41D6-AA35-814E600FC324}"/>
                </a:ext>
              </a:extLst>
            </p:cNvPr>
            <p:cNvSpPr/>
            <p:nvPr/>
          </p:nvSpPr>
          <p:spPr>
            <a:xfrm>
              <a:off x="6494736" y="918517"/>
              <a:ext cx="1450946" cy="97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CEC CICUA</a:t>
              </a:r>
            </a:p>
            <a:p>
              <a:pPr algn="ctr"/>
              <a:r>
                <a:rPr lang="es-CR" dirty="0"/>
                <a:t>CIB</a:t>
              </a:r>
              <a:endParaRPr lang="en-US" dirty="0"/>
            </a:p>
          </p:txBody>
        </p:sp>
        <p:sp>
          <p:nvSpPr>
            <p:cNvPr id="60" name="Elipse 59">
              <a:extLst>
                <a:ext uri="{FF2B5EF4-FFF2-40B4-BE49-F238E27FC236}">
                  <a16:creationId xmlns:a16="http://schemas.microsoft.com/office/drawing/2014/main" id="{ED581AD8-C042-4F11-89CC-5B28937CADAC}"/>
                </a:ext>
              </a:extLst>
            </p:cNvPr>
            <p:cNvSpPr/>
            <p:nvPr/>
          </p:nvSpPr>
          <p:spPr>
            <a:xfrm>
              <a:off x="5531032" y="4216667"/>
              <a:ext cx="1550928" cy="97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Premios y </a:t>
              </a:r>
              <a:r>
                <a:rPr lang="es-CR" sz="1600" dirty="0" err="1"/>
                <a:t>reconoc</a:t>
              </a:r>
              <a:r>
                <a:rPr lang="es-CR" sz="1600" dirty="0"/>
                <a:t>.</a:t>
              </a:r>
              <a:endParaRPr lang="en-US" dirty="0"/>
            </a:p>
          </p:txBody>
        </p:sp>
        <p:sp>
          <p:nvSpPr>
            <p:cNvPr id="61" name="Elipse 60">
              <a:extLst>
                <a:ext uri="{FF2B5EF4-FFF2-40B4-BE49-F238E27FC236}">
                  <a16:creationId xmlns:a16="http://schemas.microsoft.com/office/drawing/2014/main" id="{94DB09BC-77E6-4B9F-B552-6CCE54C43ACC}"/>
                </a:ext>
              </a:extLst>
            </p:cNvPr>
            <p:cNvSpPr/>
            <p:nvPr/>
          </p:nvSpPr>
          <p:spPr>
            <a:xfrm>
              <a:off x="4525151" y="937065"/>
              <a:ext cx="1450946" cy="97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PUBLIC. REVISTA KERWA</a:t>
              </a:r>
              <a:endParaRPr lang="en-US" dirty="0"/>
            </a:p>
          </p:txBody>
        </p:sp>
        <p:sp>
          <p:nvSpPr>
            <p:cNvPr id="76" name="Elipse 75">
              <a:extLst>
                <a:ext uri="{FF2B5EF4-FFF2-40B4-BE49-F238E27FC236}">
                  <a16:creationId xmlns:a16="http://schemas.microsoft.com/office/drawing/2014/main" id="{8DB02F38-1DD5-46EA-B421-0F11DC946C74}"/>
                </a:ext>
              </a:extLst>
            </p:cNvPr>
            <p:cNvSpPr/>
            <p:nvPr/>
          </p:nvSpPr>
          <p:spPr>
            <a:xfrm>
              <a:off x="3893708" y="3524678"/>
              <a:ext cx="1585641" cy="9731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600" dirty="0"/>
                <a:t>Fondo</a:t>
              </a:r>
            </a:p>
            <a:p>
              <a:pPr algn="ctr"/>
              <a:r>
                <a:rPr lang="es-CR" sz="1600" dirty="0"/>
                <a:t>Ordinarios</a:t>
              </a:r>
              <a:endParaRPr lang="en-US" sz="1600" dirty="0"/>
            </a:p>
          </p:txBody>
        </p:sp>
      </p:grpSp>
      <p:grpSp>
        <p:nvGrpSpPr>
          <p:cNvPr id="6" name="Grupo 5">
            <a:extLst>
              <a:ext uri="{FF2B5EF4-FFF2-40B4-BE49-F238E27FC236}">
                <a16:creationId xmlns:a16="http://schemas.microsoft.com/office/drawing/2014/main" id="{584B73EA-486C-4906-A5AA-AD23DFDA14D4}"/>
              </a:ext>
            </a:extLst>
          </p:cNvPr>
          <p:cNvGrpSpPr/>
          <p:nvPr/>
        </p:nvGrpSpPr>
        <p:grpSpPr>
          <a:xfrm>
            <a:off x="1322881" y="1314535"/>
            <a:ext cx="3575633" cy="2524008"/>
            <a:chOff x="1322881" y="1314535"/>
            <a:chExt cx="3575633" cy="2524008"/>
          </a:xfrm>
        </p:grpSpPr>
        <p:sp>
          <p:nvSpPr>
            <p:cNvPr id="165" name="Rectángulo 164">
              <a:extLst>
                <a:ext uri="{FF2B5EF4-FFF2-40B4-BE49-F238E27FC236}">
                  <a16:creationId xmlns:a16="http://schemas.microsoft.com/office/drawing/2014/main" id="{56F7B1F4-23A1-4152-AC67-605D89D82E70}"/>
                </a:ext>
              </a:extLst>
            </p:cNvPr>
            <p:cNvSpPr/>
            <p:nvPr/>
          </p:nvSpPr>
          <p:spPr>
            <a:xfrm>
              <a:off x="1322881" y="3130575"/>
              <a:ext cx="1488707" cy="7079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Fondos Concursables</a:t>
              </a:r>
              <a:endParaRPr lang="en-US" dirty="0"/>
            </a:p>
          </p:txBody>
        </p:sp>
        <p:sp>
          <p:nvSpPr>
            <p:cNvPr id="166" name="Rectángulo 165">
              <a:extLst>
                <a:ext uri="{FF2B5EF4-FFF2-40B4-BE49-F238E27FC236}">
                  <a16:creationId xmlns:a16="http://schemas.microsoft.com/office/drawing/2014/main" id="{09E6AE40-4D93-4A2D-BE9D-4C6B59EE349C}"/>
                </a:ext>
              </a:extLst>
            </p:cNvPr>
            <p:cNvSpPr/>
            <p:nvPr/>
          </p:nvSpPr>
          <p:spPr>
            <a:xfrm>
              <a:off x="1322881" y="1330168"/>
              <a:ext cx="1453241" cy="608757"/>
            </a:xfrm>
            <a:prstGeom prst="rect">
              <a:avLst/>
            </a:prstGeom>
            <a:solidFill>
              <a:schemeClr val="accent2"/>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ángulo 167">
              <a:extLst>
                <a:ext uri="{FF2B5EF4-FFF2-40B4-BE49-F238E27FC236}">
                  <a16:creationId xmlns:a16="http://schemas.microsoft.com/office/drawing/2014/main" id="{708B53C4-7861-4F0D-BCB6-63902A0907CE}"/>
                </a:ext>
              </a:extLst>
            </p:cNvPr>
            <p:cNvSpPr/>
            <p:nvPr/>
          </p:nvSpPr>
          <p:spPr>
            <a:xfrm>
              <a:off x="1322881" y="2189972"/>
              <a:ext cx="1453242" cy="689556"/>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Eval . Centro e Institutos</a:t>
              </a:r>
              <a:endParaRPr lang="en-US" dirty="0"/>
            </a:p>
          </p:txBody>
        </p:sp>
        <p:sp>
          <p:nvSpPr>
            <p:cNvPr id="52" name="Elipse 51">
              <a:extLst>
                <a:ext uri="{FF2B5EF4-FFF2-40B4-BE49-F238E27FC236}">
                  <a16:creationId xmlns:a16="http://schemas.microsoft.com/office/drawing/2014/main" id="{AD1CD75B-806F-438B-9D5A-899903C6F9EE}"/>
                </a:ext>
              </a:extLst>
            </p:cNvPr>
            <p:cNvSpPr/>
            <p:nvPr/>
          </p:nvSpPr>
          <p:spPr>
            <a:xfrm>
              <a:off x="3447568" y="2041649"/>
              <a:ext cx="1450946" cy="973123"/>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dirty="0"/>
                <a:t>CEVI</a:t>
              </a:r>
              <a:endParaRPr lang="en-US" dirty="0"/>
            </a:p>
          </p:txBody>
        </p:sp>
        <p:pic>
          <p:nvPicPr>
            <p:cNvPr id="5" name="Gráfico 4" descr="Gráfico de barras">
              <a:extLst>
                <a:ext uri="{FF2B5EF4-FFF2-40B4-BE49-F238E27FC236}">
                  <a16:creationId xmlns:a16="http://schemas.microsoft.com/office/drawing/2014/main" id="{F54579AC-04F2-464F-8CB8-A89E7939AE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89744" y="1314535"/>
              <a:ext cx="628376" cy="628376"/>
            </a:xfrm>
            <a:prstGeom prst="rect">
              <a:avLst/>
            </a:prstGeom>
          </p:spPr>
        </p:pic>
      </p:grpSp>
      <p:sp>
        <p:nvSpPr>
          <p:cNvPr id="26" name="Flecha: doblada hacia arriba 25">
            <a:extLst>
              <a:ext uri="{FF2B5EF4-FFF2-40B4-BE49-F238E27FC236}">
                <a16:creationId xmlns:a16="http://schemas.microsoft.com/office/drawing/2014/main" id="{9B656E68-7F13-46B9-B294-E36BE889DD72}"/>
              </a:ext>
            </a:extLst>
          </p:cNvPr>
          <p:cNvSpPr/>
          <p:nvPr/>
        </p:nvSpPr>
        <p:spPr>
          <a:xfrm rot="16200000">
            <a:off x="4657513" y="434508"/>
            <a:ext cx="298836" cy="292894"/>
          </a:xfrm>
          <a:prstGeom prst="bentUp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0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down)">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anim calcmode="lin" valueType="num">
                                      <p:cBhvr>
                                        <p:cTn id="25" dur="1000" fill="hold"/>
                                        <p:tgtEl>
                                          <p:spTgt spid="18"/>
                                        </p:tgtEl>
                                        <p:attrNameLst>
                                          <p:attrName>ppt_x</p:attrName>
                                        </p:attrNameLst>
                                      </p:cBhvr>
                                      <p:tavLst>
                                        <p:tav tm="0">
                                          <p:val>
                                            <p:strVal val="#ppt_x"/>
                                          </p:val>
                                        </p:tav>
                                        <p:tav tm="100000">
                                          <p:val>
                                            <p:strVal val="#ppt_x"/>
                                          </p:val>
                                        </p:tav>
                                      </p:tavLst>
                                    </p:anim>
                                    <p:anim calcmode="lin" valueType="num">
                                      <p:cBhvr>
                                        <p:cTn id="2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6D339C-C1EF-431E-8CC6-818396E33A94}"/>
              </a:ext>
            </a:extLst>
          </p:cNvPr>
          <p:cNvSpPr txBox="1"/>
          <p:nvPr/>
        </p:nvSpPr>
        <p:spPr>
          <a:xfrm>
            <a:off x="244113" y="5971048"/>
            <a:ext cx="1269507" cy="523220"/>
          </a:xfrm>
          <a:prstGeom prst="rect">
            <a:avLst/>
          </a:prstGeom>
          <a:noFill/>
        </p:spPr>
        <p:txBody>
          <a:bodyPr wrap="square" rtlCol="0">
            <a:spAutoFit/>
          </a:bodyPr>
          <a:lstStyle/>
          <a:p>
            <a:r>
              <a:rPr lang="en-US" sz="2800" b="1" dirty="0">
                <a:solidFill>
                  <a:srgbClr val="FFFF00"/>
                </a:solidFill>
              </a:rPr>
              <a:t>OE3</a:t>
            </a:r>
          </a:p>
        </p:txBody>
      </p:sp>
      <p:sp>
        <p:nvSpPr>
          <p:cNvPr id="4" name="Rectángulo 3">
            <a:extLst>
              <a:ext uri="{FF2B5EF4-FFF2-40B4-BE49-F238E27FC236}">
                <a16:creationId xmlns:a16="http://schemas.microsoft.com/office/drawing/2014/main" id="{05111B79-5D8D-4248-AEC8-8A3902F52215}"/>
              </a:ext>
            </a:extLst>
          </p:cNvPr>
          <p:cNvSpPr/>
          <p:nvPr/>
        </p:nvSpPr>
        <p:spPr>
          <a:xfrm>
            <a:off x="1291120" y="5829230"/>
            <a:ext cx="8995144" cy="954107"/>
          </a:xfrm>
          <a:prstGeom prst="rect">
            <a:avLst/>
          </a:prstGeom>
        </p:spPr>
        <p:txBody>
          <a:bodyPr wrap="square">
            <a:spAutoFit/>
          </a:bodyPr>
          <a:lstStyle/>
          <a:p>
            <a:r>
              <a:rPr lang="es-ES" sz="2800" dirty="0">
                <a:solidFill>
                  <a:schemeClr val="bg1"/>
                </a:solidFill>
              </a:rPr>
              <a:t>Desarrollar condiciones que permitan la investigación durante la pandemia</a:t>
            </a:r>
            <a:endParaRPr lang="es-CR" sz="2800" dirty="0">
              <a:solidFill>
                <a:schemeClr val="bg1"/>
              </a:solidFill>
            </a:endParaRPr>
          </a:p>
        </p:txBody>
      </p:sp>
      <p:pic>
        <p:nvPicPr>
          <p:cNvPr id="10" name="Imagen 9">
            <a:extLst>
              <a:ext uri="{FF2B5EF4-FFF2-40B4-BE49-F238E27FC236}">
                <a16:creationId xmlns:a16="http://schemas.microsoft.com/office/drawing/2014/main" id="{6A187926-46D0-4447-97CF-0D74F8D5F3AB}"/>
              </a:ext>
            </a:extLst>
          </p:cNvPr>
          <p:cNvPicPr>
            <a:picLocks noChangeAspect="1"/>
          </p:cNvPicPr>
          <p:nvPr/>
        </p:nvPicPr>
        <p:blipFill>
          <a:blip r:embed="rId2"/>
          <a:stretch>
            <a:fillRect/>
          </a:stretch>
        </p:blipFill>
        <p:spPr>
          <a:xfrm>
            <a:off x="365225" y="285311"/>
            <a:ext cx="4266852" cy="1947526"/>
          </a:xfrm>
          <a:prstGeom prst="rect">
            <a:avLst/>
          </a:prstGeom>
        </p:spPr>
      </p:pic>
      <p:grpSp>
        <p:nvGrpSpPr>
          <p:cNvPr id="22" name="Grupo 21">
            <a:extLst>
              <a:ext uri="{FF2B5EF4-FFF2-40B4-BE49-F238E27FC236}">
                <a16:creationId xmlns:a16="http://schemas.microsoft.com/office/drawing/2014/main" id="{D20E1785-4F4D-44F2-ACC0-88AB330AF0AB}"/>
              </a:ext>
            </a:extLst>
          </p:cNvPr>
          <p:cNvGrpSpPr/>
          <p:nvPr/>
        </p:nvGrpSpPr>
        <p:grpSpPr>
          <a:xfrm>
            <a:off x="3292207" y="1921603"/>
            <a:ext cx="4513209" cy="2508437"/>
            <a:chOff x="3292207" y="1921603"/>
            <a:chExt cx="4513209" cy="2508437"/>
          </a:xfrm>
        </p:grpSpPr>
        <p:pic>
          <p:nvPicPr>
            <p:cNvPr id="12" name="Imagen 11" descr="Imagen que contiene pájaro, ave&#10;&#10;Descripción generada automáticamente">
              <a:extLst>
                <a:ext uri="{FF2B5EF4-FFF2-40B4-BE49-F238E27FC236}">
                  <a16:creationId xmlns:a16="http://schemas.microsoft.com/office/drawing/2014/main" id="{9C922085-9F34-4863-87C8-CB224303778D}"/>
                </a:ext>
              </a:extLst>
            </p:cNvPr>
            <p:cNvPicPr>
              <a:picLocks noChangeAspect="1"/>
            </p:cNvPicPr>
            <p:nvPr/>
          </p:nvPicPr>
          <p:blipFill>
            <a:blip r:embed="rId3"/>
            <a:stretch>
              <a:fillRect/>
            </a:stretch>
          </p:blipFill>
          <p:spPr>
            <a:xfrm>
              <a:off x="3766788" y="1921603"/>
              <a:ext cx="4038628" cy="2508437"/>
            </a:xfrm>
            <a:prstGeom prst="rect">
              <a:avLst/>
            </a:prstGeom>
          </p:spPr>
        </p:pic>
        <p:sp>
          <p:nvSpPr>
            <p:cNvPr id="14" name="Flecha: hacia abajo 13">
              <a:extLst>
                <a:ext uri="{FF2B5EF4-FFF2-40B4-BE49-F238E27FC236}">
                  <a16:creationId xmlns:a16="http://schemas.microsoft.com/office/drawing/2014/main" id="{40E32BEE-EB89-4710-8104-62B3AEC60655}"/>
                </a:ext>
              </a:extLst>
            </p:cNvPr>
            <p:cNvSpPr/>
            <p:nvPr/>
          </p:nvSpPr>
          <p:spPr>
            <a:xfrm rot="16200000">
              <a:off x="3132719" y="2643086"/>
              <a:ext cx="574158" cy="255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upo 23">
            <a:extLst>
              <a:ext uri="{FF2B5EF4-FFF2-40B4-BE49-F238E27FC236}">
                <a16:creationId xmlns:a16="http://schemas.microsoft.com/office/drawing/2014/main" id="{F3ADD0AF-B857-4A66-8365-D28DDC37C5AC}"/>
              </a:ext>
            </a:extLst>
          </p:cNvPr>
          <p:cNvGrpSpPr/>
          <p:nvPr/>
        </p:nvGrpSpPr>
        <p:grpSpPr>
          <a:xfrm>
            <a:off x="6689942" y="4189228"/>
            <a:ext cx="5037770" cy="1329070"/>
            <a:chOff x="6689942" y="4189228"/>
            <a:chExt cx="5037770" cy="1329070"/>
          </a:xfrm>
        </p:grpSpPr>
        <p:grpSp>
          <p:nvGrpSpPr>
            <p:cNvPr id="23" name="Grupo 22">
              <a:extLst>
                <a:ext uri="{FF2B5EF4-FFF2-40B4-BE49-F238E27FC236}">
                  <a16:creationId xmlns:a16="http://schemas.microsoft.com/office/drawing/2014/main" id="{E3D9A13A-96CF-41EC-BFBC-5ADE0ED395A7}"/>
                </a:ext>
              </a:extLst>
            </p:cNvPr>
            <p:cNvGrpSpPr/>
            <p:nvPr/>
          </p:nvGrpSpPr>
          <p:grpSpPr>
            <a:xfrm>
              <a:off x="6689942" y="4189228"/>
              <a:ext cx="5037770" cy="1329070"/>
              <a:chOff x="6689942" y="4189228"/>
              <a:chExt cx="5037770" cy="1329070"/>
            </a:xfrm>
          </p:grpSpPr>
          <p:sp>
            <p:nvSpPr>
              <p:cNvPr id="13" name="Flecha: hacia abajo 12">
                <a:extLst>
                  <a:ext uri="{FF2B5EF4-FFF2-40B4-BE49-F238E27FC236}">
                    <a16:creationId xmlns:a16="http://schemas.microsoft.com/office/drawing/2014/main" id="{27D51E3E-3D09-4A49-BFA6-ED40DC735732}"/>
                  </a:ext>
                </a:extLst>
              </p:cNvPr>
              <p:cNvSpPr/>
              <p:nvPr/>
            </p:nvSpPr>
            <p:spPr>
              <a:xfrm rot="16200000">
                <a:off x="6530454" y="4785736"/>
                <a:ext cx="574158" cy="2551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ángulo 15">
                <a:extLst>
                  <a:ext uri="{FF2B5EF4-FFF2-40B4-BE49-F238E27FC236}">
                    <a16:creationId xmlns:a16="http://schemas.microsoft.com/office/drawing/2014/main" id="{F3D3FD30-8272-4626-AA2B-B10B13D2CE2B}"/>
                  </a:ext>
                </a:extLst>
              </p:cNvPr>
              <p:cNvSpPr/>
              <p:nvPr/>
            </p:nvSpPr>
            <p:spPr>
              <a:xfrm>
                <a:off x="7251405" y="4189228"/>
                <a:ext cx="4476307" cy="132907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ángulo 14">
              <a:extLst>
                <a:ext uri="{FF2B5EF4-FFF2-40B4-BE49-F238E27FC236}">
                  <a16:creationId xmlns:a16="http://schemas.microsoft.com/office/drawing/2014/main" id="{A59328B2-F4A3-442E-8871-D175C808BC28}"/>
                </a:ext>
              </a:extLst>
            </p:cNvPr>
            <p:cNvSpPr/>
            <p:nvPr/>
          </p:nvSpPr>
          <p:spPr>
            <a:xfrm>
              <a:off x="7590402" y="4376709"/>
              <a:ext cx="3979615" cy="954107"/>
            </a:xfrm>
            <a:prstGeom prst="rect">
              <a:avLst/>
            </a:prstGeom>
          </p:spPr>
          <p:txBody>
            <a:bodyPr wrap="none">
              <a:spAutoFit/>
            </a:bodyPr>
            <a:lstStyle/>
            <a:p>
              <a:pPr algn="ctr"/>
              <a:r>
                <a:rPr lang="es-ES" sz="2800" dirty="0"/>
                <a:t>Protocolos de </a:t>
              </a:r>
            </a:p>
            <a:p>
              <a:pPr algn="ctr"/>
              <a:r>
                <a:rPr lang="es-ES" sz="2800" dirty="0"/>
                <a:t>Unidades de Investigación</a:t>
              </a:r>
            </a:p>
          </p:txBody>
        </p:sp>
      </p:grpSp>
    </p:spTree>
    <p:extLst>
      <p:ext uri="{BB962C8B-B14F-4D97-AF65-F5344CB8AC3E}">
        <p14:creationId xmlns:p14="http://schemas.microsoft.com/office/powerpoint/2010/main" val="38154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CC26C-470D-6B49-8CBB-31CACD6D3265}"/>
              </a:ext>
            </a:extLst>
          </p:cNvPr>
          <p:cNvSpPr>
            <a:spLocks noGrp="1"/>
          </p:cNvSpPr>
          <p:nvPr>
            <p:ph type="title"/>
          </p:nvPr>
        </p:nvSpPr>
        <p:spPr/>
        <p:txBody>
          <a:bodyPr/>
          <a:lstStyle/>
          <a:p>
            <a:r>
              <a:rPr lang="en-US" dirty="0" err="1"/>
              <a:t>Iniciativas</a:t>
            </a:r>
            <a:r>
              <a:rPr lang="en-US" dirty="0"/>
              <a:t> COVID-19</a:t>
            </a:r>
            <a:endParaRPr lang="es-ES_tradnl" dirty="0"/>
          </a:p>
        </p:txBody>
      </p:sp>
      <p:sp>
        <p:nvSpPr>
          <p:cNvPr id="3" name="Text Placeholder 2">
            <a:extLst>
              <a:ext uri="{FF2B5EF4-FFF2-40B4-BE49-F238E27FC236}">
                <a16:creationId xmlns:a16="http://schemas.microsoft.com/office/drawing/2014/main" id="{A8EFE303-134B-7A46-AD6B-DEF285380180}"/>
              </a:ext>
            </a:extLst>
          </p:cNvPr>
          <p:cNvSpPr>
            <a:spLocks noGrp="1"/>
          </p:cNvSpPr>
          <p:nvPr>
            <p:ph type="body" idx="1"/>
          </p:nvPr>
        </p:nvSpPr>
        <p:spPr/>
        <p:txBody>
          <a:bodyPr/>
          <a:lstStyle/>
          <a:p>
            <a:r>
              <a:rPr lang="es-ES_tradnl" err="1"/>
              <a:t>Ph.D</a:t>
            </a:r>
            <a:r>
              <a:rPr lang="es-ES_tradnl"/>
              <a:t>. Marianela </a:t>
            </a:r>
            <a:r>
              <a:rPr lang="en-US"/>
              <a:t>Cortés Muñoz</a:t>
            </a:r>
            <a:r>
              <a:rPr lang="es-ES_tradnl"/>
              <a:t>, Directora de </a:t>
            </a:r>
            <a:r>
              <a:rPr lang="es-ES_tradnl" err="1"/>
              <a:t>Proinnova</a:t>
            </a:r>
            <a:r>
              <a:rPr lang="es-ES_tradnl"/>
              <a:t> </a:t>
            </a:r>
          </a:p>
        </p:txBody>
      </p:sp>
    </p:spTree>
    <p:extLst>
      <p:ext uri="{BB962C8B-B14F-4D97-AF65-F5344CB8AC3E}">
        <p14:creationId xmlns:p14="http://schemas.microsoft.com/office/powerpoint/2010/main" val="22427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9A3D3-980F-D048-8959-73ADE866E596}"/>
              </a:ext>
            </a:extLst>
          </p:cNvPr>
          <p:cNvSpPr>
            <a:spLocks noGrp="1"/>
          </p:cNvSpPr>
          <p:nvPr>
            <p:ph type="title"/>
          </p:nvPr>
        </p:nvSpPr>
        <p:spPr/>
        <p:txBody>
          <a:bodyPr/>
          <a:lstStyle/>
          <a:p>
            <a:r>
              <a:rPr lang="es-ES_tradnl" dirty="0"/>
              <a:t>Agenda</a:t>
            </a:r>
          </a:p>
        </p:txBody>
      </p:sp>
      <p:sp>
        <p:nvSpPr>
          <p:cNvPr id="3" name="Content Placeholder 2">
            <a:extLst>
              <a:ext uri="{FF2B5EF4-FFF2-40B4-BE49-F238E27FC236}">
                <a16:creationId xmlns:a16="http://schemas.microsoft.com/office/drawing/2014/main" id="{BAF03D77-97D9-6B4E-8332-DAB2209261C3}"/>
              </a:ext>
            </a:extLst>
          </p:cNvPr>
          <p:cNvSpPr>
            <a:spLocks noGrp="1"/>
          </p:cNvSpPr>
          <p:nvPr>
            <p:ph idx="1"/>
          </p:nvPr>
        </p:nvSpPr>
        <p:spPr/>
        <p:txBody>
          <a:bodyPr>
            <a:normAutofit fontScale="92500" lnSpcReduction="10000"/>
          </a:bodyPr>
          <a:lstStyle/>
          <a:p>
            <a:pPr marL="514350" indent="-514350">
              <a:buAutoNum type="arabicPeriod"/>
            </a:pPr>
            <a:r>
              <a:rPr lang="es-ES_tradnl" dirty="0"/>
              <a:t>Bienvenida </a:t>
            </a:r>
          </a:p>
          <a:p>
            <a:pPr marL="514350" indent="-514350">
              <a:buAutoNum type="arabicPeriod"/>
            </a:pPr>
            <a:r>
              <a:rPr lang="es-ES_tradnl" dirty="0"/>
              <a:t>Introducción de la actividad</a:t>
            </a:r>
          </a:p>
          <a:p>
            <a:pPr marL="514350" indent="-514350">
              <a:buAutoNum type="arabicPeriod"/>
            </a:pPr>
            <a:r>
              <a:rPr lang="es-ES_tradnl" dirty="0"/>
              <a:t>Prioridades de la Vicerrectoría de Investigación.</a:t>
            </a:r>
          </a:p>
          <a:p>
            <a:pPr marL="514350" indent="-514350">
              <a:buAutoNum type="arabicPeriod"/>
            </a:pPr>
            <a:r>
              <a:rPr lang="es-ES_tradnl" dirty="0"/>
              <a:t>Situación y acciones sobre la Investigación en la UCR.</a:t>
            </a:r>
          </a:p>
          <a:p>
            <a:pPr marL="514350" indent="-514350">
              <a:buAutoNum type="arabicPeriod"/>
            </a:pPr>
            <a:r>
              <a:rPr lang="es-ES_tradnl" dirty="0"/>
              <a:t>Iniciativas Covid-19</a:t>
            </a:r>
          </a:p>
          <a:p>
            <a:pPr marL="514350" indent="-514350">
              <a:buAutoNum type="arabicPeriod"/>
            </a:pPr>
            <a:r>
              <a:rPr lang="es-ES_tradnl" dirty="0"/>
              <a:t>Protocolos de funcionamiento y compromisos </a:t>
            </a:r>
          </a:p>
          <a:p>
            <a:pPr marL="514350" indent="-514350">
              <a:buAutoNum type="arabicPeriod"/>
            </a:pPr>
            <a:r>
              <a:rPr lang="es-ES_tradnl" dirty="0"/>
              <a:t>Preguntas generales</a:t>
            </a:r>
          </a:p>
          <a:p>
            <a:pPr marL="514350" indent="-514350">
              <a:buAutoNum type="arabicPeriod"/>
            </a:pPr>
            <a:r>
              <a:rPr lang="es-ES_tradnl" dirty="0"/>
              <a:t>Preguntas específicas</a:t>
            </a:r>
          </a:p>
        </p:txBody>
      </p:sp>
    </p:spTree>
    <p:extLst>
      <p:ext uri="{BB962C8B-B14F-4D97-AF65-F5344CB8AC3E}">
        <p14:creationId xmlns:p14="http://schemas.microsoft.com/office/powerpoint/2010/main" val="396585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706315" y="108647"/>
            <a:ext cx="10515600" cy="1325563"/>
          </a:xfrm>
        </p:spPr>
        <p:txBody>
          <a:bodyPr>
            <a:normAutofit/>
          </a:bodyPr>
          <a:lstStyle/>
          <a:p>
            <a:r>
              <a:rPr lang="es-ES_tradnl" sz="4000" dirty="0"/>
              <a:t>Antecedentes</a:t>
            </a:r>
          </a:p>
        </p:txBody>
      </p:sp>
      <p:sp>
        <p:nvSpPr>
          <p:cNvPr id="5" name="Content Placeholder 4">
            <a:extLst>
              <a:ext uri="{FF2B5EF4-FFF2-40B4-BE49-F238E27FC236}">
                <a16:creationId xmlns:a16="http://schemas.microsoft.com/office/drawing/2014/main" id="{409F6173-EAB3-6B48-ABF4-D38B69B6B264}"/>
              </a:ext>
            </a:extLst>
          </p:cNvPr>
          <p:cNvSpPr>
            <a:spLocks noGrp="1"/>
          </p:cNvSpPr>
          <p:nvPr>
            <p:ph idx="1"/>
          </p:nvPr>
        </p:nvSpPr>
        <p:spPr>
          <a:xfrm>
            <a:off x="446049" y="1325393"/>
            <a:ext cx="11396546" cy="4207213"/>
          </a:xfrm>
        </p:spPr>
        <p:txBody>
          <a:bodyPr>
            <a:normAutofit fontScale="70000" lnSpcReduction="20000"/>
          </a:bodyPr>
          <a:lstStyle/>
          <a:p>
            <a:pPr>
              <a:lnSpc>
                <a:spcPct val="160000"/>
              </a:lnSpc>
            </a:pPr>
            <a:r>
              <a:rPr lang="es-CR" sz="3100" dirty="0"/>
              <a:t>Ante la pandemia mundial causada por el coronavirus tipo 2 del síndrome respiratorio agudo grave (SARS-CoV-2) causante de la enfermedad por coronavirus (COVID-19) las universidades públicas de todo el mundo han representado un actor trascendental en su estudio, caracterización, manejo, control y diseño de estrategias para superarla.</a:t>
            </a:r>
          </a:p>
          <a:p>
            <a:pPr>
              <a:lnSpc>
                <a:spcPct val="160000"/>
              </a:lnSpc>
            </a:pPr>
            <a:r>
              <a:rPr lang="es-CR" sz="3100" dirty="0"/>
              <a:t>La UCR no es la excepción, desde que se recibieron los primeros reportes del virus y la enfermedad, sus académicos asesoraron a las autoridades competentes, organizaron actividades académicas y brindaron declaraciones a la prensa para informar a la población del tema y sus posibles implicaciones. </a:t>
            </a:r>
          </a:p>
          <a:p>
            <a:pPr marL="0" indent="0">
              <a:buNone/>
            </a:pPr>
            <a:endParaRPr lang="es-CR" dirty="0"/>
          </a:p>
        </p:txBody>
      </p:sp>
    </p:spTree>
    <p:extLst>
      <p:ext uri="{BB962C8B-B14F-4D97-AF65-F5344CB8AC3E}">
        <p14:creationId xmlns:p14="http://schemas.microsoft.com/office/powerpoint/2010/main" val="298117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706315" y="108647"/>
            <a:ext cx="10515600" cy="1325563"/>
          </a:xfrm>
        </p:spPr>
        <p:txBody>
          <a:bodyPr>
            <a:normAutofit/>
          </a:bodyPr>
          <a:lstStyle/>
          <a:p>
            <a:r>
              <a:rPr lang="es-ES_tradnl" sz="4000" dirty="0"/>
              <a:t>Antecedentes</a:t>
            </a:r>
          </a:p>
        </p:txBody>
      </p:sp>
      <p:sp>
        <p:nvSpPr>
          <p:cNvPr id="5" name="Content Placeholder 4">
            <a:extLst>
              <a:ext uri="{FF2B5EF4-FFF2-40B4-BE49-F238E27FC236}">
                <a16:creationId xmlns:a16="http://schemas.microsoft.com/office/drawing/2014/main" id="{409F6173-EAB3-6B48-ABF4-D38B69B6B264}"/>
              </a:ext>
            </a:extLst>
          </p:cNvPr>
          <p:cNvSpPr>
            <a:spLocks noGrp="1"/>
          </p:cNvSpPr>
          <p:nvPr>
            <p:ph idx="1"/>
          </p:nvPr>
        </p:nvSpPr>
        <p:spPr>
          <a:xfrm>
            <a:off x="446049" y="1325393"/>
            <a:ext cx="11396546" cy="4207213"/>
          </a:xfrm>
        </p:spPr>
        <p:txBody>
          <a:bodyPr>
            <a:normAutofit fontScale="77500" lnSpcReduction="20000"/>
          </a:bodyPr>
          <a:lstStyle/>
          <a:p>
            <a:pPr>
              <a:lnSpc>
                <a:spcPct val="160000"/>
              </a:lnSpc>
            </a:pPr>
            <a:r>
              <a:rPr lang="es-CR" sz="3100" dirty="0"/>
              <a:t>Asesoraron a las autoridades en los planes preventivos para postergar la entrada al virus del país, monitorear cuando se detectara el primer paciente en el territorio nacional y los protocolos para actuar en dicho caso. </a:t>
            </a:r>
          </a:p>
          <a:p>
            <a:pPr>
              <a:lnSpc>
                <a:spcPct val="160000"/>
              </a:lnSpc>
            </a:pPr>
            <a:r>
              <a:rPr lang="es-CR" sz="3100" dirty="0"/>
              <a:t>A la fecha se continúa con dicha labor, adaptándose a los diversos estados de avance de la enfermedad en el país.</a:t>
            </a:r>
          </a:p>
          <a:p>
            <a:pPr>
              <a:lnSpc>
                <a:spcPct val="160000"/>
              </a:lnSpc>
            </a:pPr>
            <a:r>
              <a:rPr lang="es-CR" sz="3100" dirty="0"/>
              <a:t>Se han desarrollado múltiples iniciativas antes los grandes retos que esta situación nos plantea como país.</a:t>
            </a:r>
          </a:p>
          <a:p>
            <a:pPr marL="0" indent="0">
              <a:buNone/>
            </a:pPr>
            <a:endParaRPr lang="es-CR" dirty="0"/>
          </a:p>
        </p:txBody>
      </p:sp>
    </p:spTree>
    <p:extLst>
      <p:ext uri="{BB962C8B-B14F-4D97-AF65-F5344CB8AC3E}">
        <p14:creationId xmlns:p14="http://schemas.microsoft.com/office/powerpoint/2010/main" val="3407469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6578E-530D-0E4B-AC43-DA6612381FE7}"/>
              </a:ext>
            </a:extLst>
          </p:cNvPr>
          <p:cNvSpPr>
            <a:spLocks noGrp="1"/>
          </p:cNvSpPr>
          <p:nvPr>
            <p:ph type="title"/>
          </p:nvPr>
        </p:nvSpPr>
        <p:spPr/>
        <p:txBody>
          <a:bodyPr>
            <a:normAutofit/>
          </a:bodyPr>
          <a:lstStyle/>
          <a:p>
            <a:r>
              <a:rPr lang="es-ES_tradnl" sz="3600" dirty="0"/>
              <a:t>Iniciativas UCR ante el COVID 19</a:t>
            </a:r>
          </a:p>
        </p:txBody>
      </p:sp>
      <p:sp>
        <p:nvSpPr>
          <p:cNvPr id="5" name="Content Placeholder 4">
            <a:extLst>
              <a:ext uri="{FF2B5EF4-FFF2-40B4-BE49-F238E27FC236}">
                <a16:creationId xmlns:a16="http://schemas.microsoft.com/office/drawing/2014/main" id="{24DEAA8F-CDAB-AC48-8C5B-0D357D80EFDD}"/>
              </a:ext>
            </a:extLst>
          </p:cNvPr>
          <p:cNvSpPr>
            <a:spLocks noGrp="1"/>
          </p:cNvSpPr>
          <p:nvPr>
            <p:ph sz="half" idx="1"/>
          </p:nvPr>
        </p:nvSpPr>
        <p:spPr>
          <a:xfrm>
            <a:off x="838200" y="1933680"/>
            <a:ext cx="6292174" cy="3274211"/>
          </a:xfrm>
        </p:spPr>
        <p:txBody>
          <a:bodyPr>
            <a:normAutofit/>
          </a:bodyPr>
          <a:lstStyle/>
          <a:p>
            <a:pPr>
              <a:buFont typeface="Wingdings" pitchFamily="2" charset="2"/>
              <a:buChar char="ü"/>
            </a:pPr>
            <a:r>
              <a:rPr lang="en-US" sz="2400" dirty="0"/>
              <a:t> Más de 44 </a:t>
            </a:r>
            <a:r>
              <a:rPr lang="en-US" sz="2400" dirty="0" err="1"/>
              <a:t>iniciativas</a:t>
            </a:r>
            <a:r>
              <a:rPr lang="en-US" sz="2400" dirty="0"/>
              <a:t> </a:t>
            </a:r>
          </a:p>
          <a:p>
            <a:pPr>
              <a:buFont typeface="Wingdings" pitchFamily="2" charset="2"/>
              <a:buChar char="ü"/>
            </a:pPr>
            <a:r>
              <a:rPr lang="en-US" sz="2400" dirty="0"/>
              <a:t> </a:t>
            </a:r>
            <a:r>
              <a:rPr lang="en-US" sz="2400" dirty="0" err="1"/>
              <a:t>Participación</a:t>
            </a:r>
            <a:r>
              <a:rPr lang="en-US" sz="2400" dirty="0"/>
              <a:t> de </a:t>
            </a:r>
            <a:r>
              <a:rPr lang="en-US" sz="2400" dirty="0" err="1"/>
              <a:t>más</a:t>
            </a:r>
            <a:r>
              <a:rPr lang="en-US" sz="2400" dirty="0"/>
              <a:t> de 100 </a:t>
            </a:r>
            <a:r>
              <a:rPr lang="en-US" sz="2400" dirty="0" err="1"/>
              <a:t>docentes-investigadores</a:t>
            </a:r>
            <a:r>
              <a:rPr lang="en-US" sz="2400" dirty="0"/>
              <a:t> de la U</a:t>
            </a:r>
          </a:p>
          <a:p>
            <a:pPr>
              <a:buFont typeface="Wingdings" pitchFamily="2" charset="2"/>
              <a:buChar char="ü"/>
            </a:pPr>
            <a:r>
              <a:rPr lang="en-US" sz="2400" dirty="0"/>
              <a:t> </a:t>
            </a:r>
            <a:r>
              <a:rPr lang="en-US" sz="2400" dirty="0" err="1"/>
              <a:t>Colaboración</a:t>
            </a:r>
            <a:r>
              <a:rPr lang="en-US" sz="2400" dirty="0"/>
              <a:t> con </a:t>
            </a:r>
            <a:r>
              <a:rPr lang="en-US" sz="2400" dirty="0" err="1"/>
              <a:t>más</a:t>
            </a:r>
            <a:r>
              <a:rPr lang="en-US" sz="2400" dirty="0"/>
              <a:t> de 49 </a:t>
            </a:r>
            <a:r>
              <a:rPr lang="en-US" sz="2400" dirty="0" err="1"/>
              <a:t>actores</a:t>
            </a:r>
            <a:r>
              <a:rPr lang="en-US" sz="2400" dirty="0"/>
              <a:t> </a:t>
            </a:r>
            <a:r>
              <a:rPr lang="en-US" sz="2400" dirty="0" err="1"/>
              <a:t>externos</a:t>
            </a:r>
            <a:r>
              <a:rPr lang="en-US" sz="2400" dirty="0"/>
              <a:t> </a:t>
            </a:r>
          </a:p>
          <a:p>
            <a:pPr>
              <a:buFont typeface="Wingdings" pitchFamily="2" charset="2"/>
              <a:buChar char="ü"/>
            </a:pPr>
            <a:r>
              <a:rPr lang="en-US" sz="2400" dirty="0"/>
              <a:t> Tanto </a:t>
            </a:r>
            <a:r>
              <a:rPr lang="en-US" sz="2400" dirty="0" err="1"/>
              <a:t>nacionales</a:t>
            </a:r>
            <a:r>
              <a:rPr lang="en-US" sz="2400" dirty="0"/>
              <a:t> </a:t>
            </a:r>
            <a:r>
              <a:rPr lang="en-US" sz="2400" dirty="0" err="1"/>
              <a:t>como</a:t>
            </a:r>
            <a:r>
              <a:rPr lang="en-US" sz="2400" dirty="0"/>
              <a:t> </a:t>
            </a:r>
            <a:r>
              <a:rPr lang="en-US" sz="2400" dirty="0" err="1"/>
              <a:t>internacionales</a:t>
            </a:r>
            <a:endParaRPr lang="en-US" sz="2400" dirty="0"/>
          </a:p>
          <a:p>
            <a:pPr>
              <a:buFont typeface="Wingdings" pitchFamily="2" charset="2"/>
              <a:buChar char="ü"/>
            </a:pPr>
            <a:r>
              <a:rPr lang="en-US" sz="2400" dirty="0"/>
              <a:t> </a:t>
            </a:r>
            <a:r>
              <a:rPr lang="en-US" sz="2400" dirty="0" err="1"/>
              <a:t>Universidades</a:t>
            </a:r>
            <a:r>
              <a:rPr lang="en-US" sz="2400" dirty="0"/>
              <a:t>, </a:t>
            </a:r>
            <a:r>
              <a:rPr lang="en-US" sz="2400" dirty="0" err="1"/>
              <a:t>empresas</a:t>
            </a:r>
            <a:r>
              <a:rPr lang="en-US" sz="2400" dirty="0"/>
              <a:t>, </a:t>
            </a:r>
            <a:r>
              <a:rPr lang="en-US" sz="2400" dirty="0" err="1"/>
              <a:t>emprendedores</a:t>
            </a:r>
            <a:r>
              <a:rPr lang="en-US" sz="2400" dirty="0"/>
              <a:t> y </a:t>
            </a:r>
            <a:r>
              <a:rPr lang="en-US" sz="2400" dirty="0" err="1"/>
              <a:t>entidades</a:t>
            </a:r>
            <a:r>
              <a:rPr lang="en-US" sz="2400" dirty="0"/>
              <a:t> de </a:t>
            </a:r>
            <a:r>
              <a:rPr lang="en-US" sz="2400" dirty="0" err="1"/>
              <a:t>gobierno</a:t>
            </a:r>
            <a:endParaRPr lang="es-ES_tradnl" sz="2400" dirty="0"/>
          </a:p>
        </p:txBody>
      </p:sp>
      <p:pic>
        <p:nvPicPr>
          <p:cNvPr id="8" name="Content Placeholder 7">
            <a:extLst>
              <a:ext uri="{FF2B5EF4-FFF2-40B4-BE49-F238E27FC236}">
                <a16:creationId xmlns:a16="http://schemas.microsoft.com/office/drawing/2014/main" id="{4183AE31-2032-9D43-85FD-653A94FB7941}"/>
              </a:ext>
            </a:extLst>
          </p:cNvPr>
          <p:cNvPicPr>
            <a:picLocks noGrp="1" noChangeAspect="1"/>
          </p:cNvPicPr>
          <p:nvPr>
            <p:ph sz="half" idx="2"/>
          </p:nvPr>
        </p:nvPicPr>
        <p:blipFill>
          <a:blip r:embed="rId2"/>
          <a:stretch>
            <a:fillRect/>
          </a:stretch>
        </p:blipFill>
        <p:spPr>
          <a:xfrm>
            <a:off x="7488537" y="1690688"/>
            <a:ext cx="4105484" cy="2735397"/>
          </a:xfrm>
        </p:spPr>
      </p:pic>
    </p:spTree>
    <p:extLst>
      <p:ext uri="{BB962C8B-B14F-4D97-AF65-F5344CB8AC3E}">
        <p14:creationId xmlns:p14="http://schemas.microsoft.com/office/powerpoint/2010/main" val="265458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530469" y="198071"/>
            <a:ext cx="10515600" cy="1325563"/>
          </a:xfrm>
        </p:spPr>
        <p:txBody>
          <a:bodyPr>
            <a:normAutofit/>
          </a:bodyPr>
          <a:lstStyle/>
          <a:p>
            <a:r>
              <a:rPr lang="es-ES_tradnl" sz="4000" dirty="0"/>
              <a:t>Tipología de proyectos</a:t>
            </a:r>
          </a:p>
        </p:txBody>
      </p:sp>
      <p:sp>
        <p:nvSpPr>
          <p:cNvPr id="6" name="Marcador de contenido 2">
            <a:extLst>
              <a:ext uri="{FF2B5EF4-FFF2-40B4-BE49-F238E27FC236}">
                <a16:creationId xmlns:a16="http://schemas.microsoft.com/office/drawing/2014/main" id="{ABBFF27A-79FA-8D43-9707-1252416D8911}"/>
              </a:ext>
            </a:extLst>
          </p:cNvPr>
          <p:cNvSpPr txBox="1">
            <a:spLocks/>
          </p:cNvSpPr>
          <p:nvPr/>
        </p:nvSpPr>
        <p:spPr>
          <a:xfrm>
            <a:off x="615960" y="1523634"/>
            <a:ext cx="10515600" cy="457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sz="2000" dirty="0"/>
              <a:t>Diversos sectores académicos han planteado ideas de acciones que pueden desarrollar </a:t>
            </a:r>
            <a:r>
              <a:rPr lang="es-CR" sz="2000" i="1" dirty="0"/>
              <a:t>desde su experiencia, formación y la capacidad instalada de sus unidades académicas o de investigación</a:t>
            </a:r>
            <a:r>
              <a:rPr lang="es-CR" sz="2000" dirty="0"/>
              <a:t>, para solventar los faltantes de insumos y equipos requeridos para diagnosticar y atender a los pacientes, o para solventar las consecuencias directas e indirectas de esta enfermedad en la sociedad. </a:t>
            </a:r>
          </a:p>
          <a:p>
            <a:pPr marL="0" indent="0">
              <a:buNone/>
            </a:pPr>
            <a:r>
              <a:rPr lang="es-CR" sz="2000" dirty="0"/>
              <a:t>Algunas de ellas están relacionadas con:</a:t>
            </a:r>
          </a:p>
          <a:p>
            <a:r>
              <a:rPr lang="es-CR" sz="2000" dirty="0"/>
              <a:t>Desarrollo y producción interna de dispositivos con insumos y equipos de la Universidad</a:t>
            </a:r>
          </a:p>
          <a:p>
            <a:r>
              <a:rPr lang="es-CR" sz="2000" dirty="0"/>
              <a:t>Desarrollo y producción interna de medicamentos, pruebas de diagnóstico y similares</a:t>
            </a:r>
          </a:p>
          <a:p>
            <a:r>
              <a:rPr lang="es-CR" sz="2000" dirty="0"/>
              <a:t>Desarrollo de diseños, planos, manuales, métodos y procedimientos de producción para que terceros produzcan</a:t>
            </a:r>
          </a:p>
          <a:p>
            <a:r>
              <a:rPr lang="es-CR" sz="2000" dirty="0"/>
              <a:t>Validación de prototipos</a:t>
            </a:r>
          </a:p>
          <a:p>
            <a:r>
              <a:rPr lang="es-CR" sz="2000" dirty="0"/>
              <a:t>Monitoreo y tratamiento de datos para la toma de decisiones</a:t>
            </a:r>
          </a:p>
          <a:p>
            <a:r>
              <a:rPr lang="es-CR" sz="2000" dirty="0"/>
              <a:t>Colaboración en proyectos liderados por otras instituciones </a:t>
            </a:r>
          </a:p>
          <a:p>
            <a:endParaRPr lang="es-CR" dirty="0"/>
          </a:p>
        </p:txBody>
      </p:sp>
    </p:spTree>
    <p:extLst>
      <p:ext uri="{BB962C8B-B14F-4D97-AF65-F5344CB8AC3E}">
        <p14:creationId xmlns:p14="http://schemas.microsoft.com/office/powerpoint/2010/main" val="95619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654496" y="353165"/>
            <a:ext cx="7519481" cy="1325563"/>
          </a:xfrm>
        </p:spPr>
        <p:txBody>
          <a:bodyPr>
            <a:normAutofit/>
          </a:bodyPr>
          <a:lstStyle/>
          <a:p>
            <a:r>
              <a:rPr lang="es-ES_tradnl" sz="2800" dirty="0"/>
              <a:t>Rol de la Vicerrectoría de Investigación</a:t>
            </a:r>
          </a:p>
        </p:txBody>
      </p:sp>
      <p:sp>
        <p:nvSpPr>
          <p:cNvPr id="6" name="Rectángulo 5">
            <a:extLst>
              <a:ext uri="{FF2B5EF4-FFF2-40B4-BE49-F238E27FC236}">
                <a16:creationId xmlns:a16="http://schemas.microsoft.com/office/drawing/2014/main" id="{B83CBD79-6B6F-5346-99EE-F96A8330AAB8}"/>
              </a:ext>
            </a:extLst>
          </p:cNvPr>
          <p:cNvSpPr/>
          <p:nvPr/>
        </p:nvSpPr>
        <p:spPr>
          <a:xfrm>
            <a:off x="500412" y="1883905"/>
            <a:ext cx="11191175" cy="4062651"/>
          </a:xfrm>
          <a:prstGeom prst="rect">
            <a:avLst/>
          </a:prstGeom>
        </p:spPr>
        <p:txBody>
          <a:bodyPr wrap="square">
            <a:spAutoFit/>
          </a:bodyPr>
          <a:lstStyle/>
          <a:p>
            <a:r>
              <a:rPr lang="es-CR" sz="2000" dirty="0">
                <a:solidFill>
                  <a:schemeClr val="bg1"/>
                </a:solidFill>
                <a:latin typeface="Myriad Pro" panose="020B0503030403020204" pitchFamily="34" charset="0"/>
              </a:rPr>
              <a:t>Según normativa universitaria, específicamente el Reglamento de la Investigación en la Universidad de Costa Rica, todo programa, proyecto o actividad de apoyo a la investigación que se desarrolle en su seno está sujeto a las disposiciones establecidas en este reglamento, independientemente de la fuente de financiamiento y debe ser inscrito ante la Vicerretoría de Investigación.</a:t>
            </a:r>
          </a:p>
          <a:p>
            <a:endParaRPr lang="es-CR" sz="2000" dirty="0">
              <a:solidFill>
                <a:schemeClr val="bg1"/>
              </a:solidFill>
              <a:latin typeface="Myriad Pro" panose="020B0503030403020204" pitchFamily="34" charset="0"/>
            </a:endParaRPr>
          </a:p>
          <a:p>
            <a:r>
              <a:rPr lang="es-CR" sz="2000" dirty="0">
                <a:solidFill>
                  <a:schemeClr val="bg1"/>
                </a:solidFill>
                <a:latin typeface="Myriad Pro" panose="020B0503030403020204" pitchFamily="34" charset="0"/>
              </a:rPr>
              <a:t>Cumplimiento de los principios de </a:t>
            </a:r>
            <a:r>
              <a:rPr lang="es-CR" sz="2000" i="1" dirty="0">
                <a:solidFill>
                  <a:schemeClr val="bg1"/>
                </a:solidFill>
                <a:latin typeface="Myriad Pro" panose="020B0503030403020204" pitchFamily="34" charset="0"/>
              </a:rPr>
              <a:t>ética, responsabilidad, probidad y transparencia inherentes a una institución pública </a:t>
            </a:r>
            <a:r>
              <a:rPr lang="es-CR" sz="2000" dirty="0">
                <a:solidFill>
                  <a:schemeClr val="bg1"/>
                </a:solidFill>
                <a:latin typeface="Myriad Pro" panose="020B0503030403020204" pitchFamily="34" charset="0"/>
              </a:rPr>
              <a:t>que realiza actividades de investigación.</a:t>
            </a:r>
          </a:p>
          <a:p>
            <a:endParaRPr lang="es-CR" sz="2000" dirty="0">
              <a:solidFill>
                <a:schemeClr val="bg1"/>
              </a:solidFill>
              <a:latin typeface="Myriad Pro" panose="020B0503030403020204" pitchFamily="34" charset="0"/>
            </a:endParaRPr>
          </a:p>
          <a:p>
            <a:r>
              <a:rPr lang="es-CR" sz="2000" dirty="0">
                <a:solidFill>
                  <a:schemeClr val="bg1"/>
                </a:solidFill>
                <a:latin typeface="Myriad Pro" panose="020B0503030403020204" pitchFamily="34" charset="0"/>
              </a:rPr>
              <a:t>En la situación de pandemia mundial y emergencia nacional, la VI reconoce la necesidad de apoyar y agilizar, con mayor esfuerzo, los trámites para llevar a cabo el proceso de inscripción y de apoyo presupuestario  de los proyectos, actividades y programas relacionadas a esta enfermedad y sus repercusiones, siempre en el marco de la normativa interna que regula la investigación.</a:t>
            </a:r>
          </a:p>
          <a:p>
            <a:endParaRPr lang="es-CR" dirty="0">
              <a:solidFill>
                <a:schemeClr val="bg1"/>
              </a:solidFill>
              <a:latin typeface="Myriad Pro" panose="020B0503030403020204" pitchFamily="34" charset="0"/>
            </a:endParaRPr>
          </a:p>
        </p:txBody>
      </p:sp>
    </p:spTree>
    <p:extLst>
      <p:ext uri="{BB962C8B-B14F-4D97-AF65-F5344CB8AC3E}">
        <p14:creationId xmlns:p14="http://schemas.microsoft.com/office/powerpoint/2010/main" val="159471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628369" y="532970"/>
            <a:ext cx="7519481" cy="1325563"/>
          </a:xfrm>
        </p:spPr>
        <p:txBody>
          <a:bodyPr>
            <a:normAutofit/>
          </a:bodyPr>
          <a:lstStyle/>
          <a:p>
            <a:r>
              <a:rPr lang="es-ES_tradnl" sz="2800" dirty="0"/>
              <a:t>Rol de la Vicerrectoría de Investigación</a:t>
            </a:r>
          </a:p>
        </p:txBody>
      </p:sp>
      <p:sp>
        <p:nvSpPr>
          <p:cNvPr id="6" name="Rectángulo 5">
            <a:extLst>
              <a:ext uri="{FF2B5EF4-FFF2-40B4-BE49-F238E27FC236}">
                <a16:creationId xmlns:a16="http://schemas.microsoft.com/office/drawing/2014/main" id="{B83CBD79-6B6F-5346-99EE-F96A8330AAB8}"/>
              </a:ext>
            </a:extLst>
          </p:cNvPr>
          <p:cNvSpPr/>
          <p:nvPr/>
        </p:nvSpPr>
        <p:spPr>
          <a:xfrm>
            <a:off x="781767" y="1858533"/>
            <a:ext cx="10428426" cy="3077766"/>
          </a:xfrm>
          <a:prstGeom prst="rect">
            <a:avLst/>
          </a:prstGeom>
        </p:spPr>
        <p:txBody>
          <a:bodyPr wrap="square">
            <a:spAutoFit/>
          </a:bodyPr>
          <a:lstStyle/>
          <a:p>
            <a:endParaRPr lang="es-CR" dirty="0">
              <a:solidFill>
                <a:schemeClr val="bg1"/>
              </a:solidFill>
              <a:latin typeface="Myriad Pro" panose="020B0503030403020204" pitchFamily="34" charset="0"/>
            </a:endParaRPr>
          </a:p>
          <a:p>
            <a:r>
              <a:rPr lang="es-CR" sz="2200" dirty="0">
                <a:solidFill>
                  <a:schemeClr val="bg1"/>
                </a:solidFill>
                <a:latin typeface="Myriad Pro" panose="020B0503030403020204" pitchFamily="34" charset="0"/>
              </a:rPr>
              <a:t>Se insta a las unidades académicas y unidades académicas de investigación a formalizar sus diferentes iniciativas (según cada caso, las aprobaciones o autorizaciones de los diferentes órganos unipersonales o colegiados). </a:t>
            </a:r>
          </a:p>
          <a:p>
            <a:endParaRPr lang="es-CR" sz="2200" dirty="0">
              <a:solidFill>
                <a:schemeClr val="bg1"/>
              </a:solidFill>
              <a:latin typeface="Myriad Pro" panose="020B0503030403020204" pitchFamily="34" charset="0"/>
            </a:endParaRPr>
          </a:p>
          <a:p>
            <a:r>
              <a:rPr lang="es-CR" sz="2200" dirty="0">
                <a:solidFill>
                  <a:schemeClr val="bg1"/>
                </a:solidFill>
                <a:latin typeface="Myriad Pro" panose="020B0503030403020204" pitchFamily="34" charset="0"/>
              </a:rPr>
              <a:t>Esto permitirá establecer acciones estratégicas para fortalecer los procesos de articulación dentro los diferentes proyectos que se desarrollan y supervisar, dar seguimiento y evaluar el desarrollo de la investigación (Reglamento de la Investigación en la Universidad de Costa Rica y del Estatuto Orgánico).</a:t>
            </a:r>
          </a:p>
        </p:txBody>
      </p:sp>
    </p:spTree>
    <p:extLst>
      <p:ext uri="{BB962C8B-B14F-4D97-AF65-F5344CB8AC3E}">
        <p14:creationId xmlns:p14="http://schemas.microsoft.com/office/powerpoint/2010/main" val="304295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530469" y="198071"/>
            <a:ext cx="10515600" cy="1325563"/>
          </a:xfrm>
        </p:spPr>
        <p:txBody>
          <a:bodyPr>
            <a:normAutofit/>
          </a:bodyPr>
          <a:lstStyle/>
          <a:p>
            <a:r>
              <a:rPr lang="es-ES_tradnl" sz="3200" dirty="0"/>
              <a:t>1. Inscripción de proyectos (1)</a:t>
            </a:r>
          </a:p>
        </p:txBody>
      </p:sp>
      <p:sp>
        <p:nvSpPr>
          <p:cNvPr id="6" name="Marcador de contenido 2">
            <a:extLst>
              <a:ext uri="{FF2B5EF4-FFF2-40B4-BE49-F238E27FC236}">
                <a16:creationId xmlns:a16="http://schemas.microsoft.com/office/drawing/2014/main" id="{ABBFF27A-79FA-8D43-9707-1252416D8911}"/>
              </a:ext>
            </a:extLst>
          </p:cNvPr>
          <p:cNvSpPr txBox="1">
            <a:spLocks/>
          </p:cNvSpPr>
          <p:nvPr/>
        </p:nvSpPr>
        <p:spPr>
          <a:xfrm>
            <a:off x="615960" y="1523634"/>
            <a:ext cx="10515600" cy="457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dirty="0"/>
              <a:t>Evaluación de propuestas ante la emergencia COVID-19</a:t>
            </a:r>
          </a:p>
          <a:p>
            <a:pPr marL="0" indent="0">
              <a:buNone/>
            </a:pPr>
            <a:r>
              <a:rPr lang="es-CR" sz="2400" dirty="0"/>
              <a:t>Con el fin de reducir el tiempo requerido para la evaluación de las propuestas se recomienda </a:t>
            </a:r>
            <a:r>
              <a:rPr lang="es-CR" sz="2400" i="1" dirty="0"/>
              <a:t>realizar la evaluación en el seno de la Comisión o Consejo </a:t>
            </a:r>
            <a:r>
              <a:rPr lang="es-CR" sz="2400" dirty="0"/>
              <a:t>(es decir que la comisión o consejo realice tanto la evaluación de pares externos como la que le corresponde).</a:t>
            </a:r>
          </a:p>
          <a:p>
            <a:pPr marL="0" indent="0">
              <a:buNone/>
            </a:pPr>
            <a:endParaRPr lang="es-CR" sz="2000" dirty="0"/>
          </a:p>
          <a:p>
            <a:r>
              <a:rPr lang="es-CR" dirty="0"/>
              <a:t>Todos los proyectos deben contar con la aprobación del Consejo Científico, adicional a esto, la VI dará un tratamiento especial dada la situación de emergencia nacional para evaluar cada caso por medio de una vía legal expedita.</a:t>
            </a:r>
          </a:p>
          <a:p>
            <a:endParaRPr lang="es-CR" sz="2000" dirty="0"/>
          </a:p>
          <a:p>
            <a:endParaRPr lang="es-CR" sz="2000" dirty="0"/>
          </a:p>
        </p:txBody>
      </p:sp>
    </p:spTree>
    <p:extLst>
      <p:ext uri="{BB962C8B-B14F-4D97-AF65-F5344CB8AC3E}">
        <p14:creationId xmlns:p14="http://schemas.microsoft.com/office/powerpoint/2010/main" val="167882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530469" y="198071"/>
            <a:ext cx="10515600" cy="1325563"/>
          </a:xfrm>
        </p:spPr>
        <p:txBody>
          <a:bodyPr>
            <a:normAutofit/>
          </a:bodyPr>
          <a:lstStyle/>
          <a:p>
            <a:r>
              <a:rPr lang="es-ES_tradnl" sz="2800" dirty="0"/>
              <a:t>1. Inscripción de proyectos – permisos de comisiones o comités (2)</a:t>
            </a:r>
          </a:p>
        </p:txBody>
      </p:sp>
      <p:sp>
        <p:nvSpPr>
          <p:cNvPr id="2" name="Rectángulo 1">
            <a:extLst>
              <a:ext uri="{FF2B5EF4-FFF2-40B4-BE49-F238E27FC236}">
                <a16:creationId xmlns:a16="http://schemas.microsoft.com/office/drawing/2014/main" id="{8D1B91BF-FFFC-BC44-8CA5-D57959C1A3DF}"/>
              </a:ext>
            </a:extLst>
          </p:cNvPr>
          <p:cNvSpPr/>
          <p:nvPr/>
        </p:nvSpPr>
        <p:spPr>
          <a:xfrm>
            <a:off x="622663" y="1523634"/>
            <a:ext cx="10946673" cy="3939540"/>
          </a:xfrm>
          <a:prstGeom prst="rect">
            <a:avLst/>
          </a:prstGeom>
        </p:spPr>
        <p:txBody>
          <a:bodyPr wrap="square">
            <a:spAutoFit/>
          </a:bodyPr>
          <a:lstStyle/>
          <a:p>
            <a:pPr marL="1428750" indent="-1428750" algn="just">
              <a:spcBef>
                <a:spcPts val="1200"/>
              </a:spcBef>
              <a:spcAft>
                <a:spcPts val="1200"/>
              </a:spcAft>
            </a:pPr>
            <a:r>
              <a:rPr lang="es-CR" sz="2000" b="1" dirty="0">
                <a:latin typeface="Myriad Pro" panose="020B0503030403020204" pitchFamily="34" charset="0"/>
                <a:hlinkClick r:id="rId2">
                  <a:extLst>
                    <a:ext uri="{A12FA001-AC4F-418D-AE19-62706E023703}">
                      <ahyp:hlinkClr xmlns:ahyp="http://schemas.microsoft.com/office/drawing/2018/hyperlinkcolor" val="tx"/>
                    </a:ext>
                  </a:extLst>
                </a:hlinkClick>
              </a:rPr>
              <a:t>Comité Etico-Científico</a:t>
            </a:r>
            <a:r>
              <a:rPr lang="es-CR" sz="2000" b="1" dirty="0">
                <a:latin typeface="Myriad Pro" panose="020B0503030403020204" pitchFamily="34" charset="0"/>
              </a:rPr>
              <a:t> </a:t>
            </a:r>
            <a:r>
              <a:rPr lang="es-CR" sz="2000" dirty="0">
                <a:latin typeface="Myriad Pro" panose="020B0503030403020204" pitchFamily="34" charset="0"/>
              </a:rPr>
              <a:t>(proyectos que involucren a personas como sujetos de la investigación)</a:t>
            </a:r>
          </a:p>
          <a:p>
            <a:pPr marL="342900" lvl="0" indent="-342900" algn="just">
              <a:spcBef>
                <a:spcPts val="1200"/>
              </a:spcBef>
              <a:spcAft>
                <a:spcPts val="1200"/>
              </a:spcAft>
              <a:buFont typeface="Symbol" pitchFamily="2" charset="2"/>
              <a:buChar char="-"/>
            </a:pPr>
            <a:r>
              <a:rPr lang="es-CR" sz="2000" dirty="0">
                <a:latin typeface="Myriad Pro" panose="020B0503030403020204" pitchFamily="34" charset="0"/>
              </a:rPr>
              <a:t>Presidenta: Dra. Karol Ramírez Chan, Facultad de Odontología             </a:t>
            </a:r>
            <a:endParaRPr lang="es-CR" sz="2000" dirty="0">
              <a:latin typeface="Myriad Pro" panose="020B0503030403020204" pitchFamily="34" charset="0"/>
              <a:hlinkClick r:id="rId3">
                <a:extLst>
                  <a:ext uri="{A12FA001-AC4F-418D-AE19-62706E023703}">
                    <ahyp:hlinkClr xmlns:ahyp="http://schemas.microsoft.com/office/drawing/2018/hyperlinkcolor" val="tx"/>
                  </a:ext>
                </a:extLst>
              </a:hlinkClick>
            </a:endParaRPr>
          </a:p>
          <a:p>
            <a:pPr lvl="0" algn="just">
              <a:spcBef>
                <a:spcPts val="1200"/>
              </a:spcBef>
              <a:spcAft>
                <a:spcPts val="1200"/>
              </a:spcAft>
            </a:pPr>
            <a:r>
              <a:rPr lang="es-CR" sz="2000" b="1" dirty="0">
                <a:latin typeface="Myriad Pro" panose="020B0503030403020204" pitchFamily="34" charset="0"/>
                <a:hlinkClick r:id="rId3">
                  <a:extLst>
                    <a:ext uri="{A12FA001-AC4F-418D-AE19-62706E023703}">
                      <ahyp:hlinkClr xmlns:ahyp="http://schemas.microsoft.com/office/drawing/2018/hyperlinkcolor" val="tx"/>
                    </a:ext>
                  </a:extLst>
                </a:hlinkClick>
              </a:rPr>
              <a:t>Comité InstitucionaI para el Cuidado y Uso de Animales</a:t>
            </a:r>
            <a:r>
              <a:rPr lang="es-CR" sz="2000" b="1" dirty="0">
                <a:latin typeface="Myriad Pro" panose="020B0503030403020204" pitchFamily="34" charset="0"/>
              </a:rPr>
              <a:t> </a:t>
            </a:r>
            <a:r>
              <a:rPr lang="es-CR" sz="2000" dirty="0">
                <a:latin typeface="Myriad Pro" panose="020B0503030403020204" pitchFamily="34" charset="0"/>
              </a:rPr>
              <a:t>(proyectos que utilicen animales en su proceso de investigación)</a:t>
            </a:r>
          </a:p>
          <a:p>
            <a:pPr marL="342900" lvl="0" indent="-342900" algn="just">
              <a:spcBef>
                <a:spcPts val="1400"/>
              </a:spcBef>
              <a:spcAft>
                <a:spcPts val="400"/>
              </a:spcAft>
              <a:buFont typeface="Symbol" pitchFamily="2" charset="2"/>
              <a:buChar char="-"/>
            </a:pPr>
            <a:r>
              <a:rPr lang="es-CR" sz="2000" dirty="0">
                <a:latin typeface="Myriad Pro" panose="020B0503030403020204" pitchFamily="34" charset="0"/>
              </a:rPr>
              <a:t> Coordinadora: Dra. Sara González Camacho, LEBI</a:t>
            </a:r>
          </a:p>
          <a:p>
            <a:pPr lvl="0" algn="just">
              <a:spcBef>
                <a:spcPts val="1400"/>
              </a:spcBef>
              <a:spcAft>
                <a:spcPts val="400"/>
              </a:spcAft>
            </a:pPr>
            <a:r>
              <a:rPr lang="es-CR" sz="2000" b="1" dirty="0">
                <a:latin typeface="Myriad Pro" panose="020B0503030403020204" pitchFamily="34" charset="0"/>
                <a:hlinkClick r:id="rId4">
                  <a:extLst>
                    <a:ext uri="{A12FA001-AC4F-418D-AE19-62706E023703}">
                      <ahyp:hlinkClr xmlns:ahyp="http://schemas.microsoft.com/office/drawing/2018/hyperlinkcolor" val="tx"/>
                    </a:ext>
                  </a:extLst>
                </a:hlinkClick>
              </a:rPr>
              <a:t>Comisión Institucional de Biodiversidad </a:t>
            </a:r>
            <a:r>
              <a:rPr lang="es-CR" sz="2000" dirty="0">
                <a:latin typeface="Myriad Pro" panose="020B0503030403020204" pitchFamily="34" charset="0"/>
              </a:rPr>
              <a:t>(proyectos que utilicen recursos de la biodiversidad en su proceso de investigación)</a:t>
            </a:r>
          </a:p>
          <a:p>
            <a:pPr marL="342900" lvl="0" indent="-342900" algn="just">
              <a:spcBef>
                <a:spcPts val="1200"/>
              </a:spcBef>
              <a:spcAft>
                <a:spcPts val="1200"/>
              </a:spcAft>
              <a:buFont typeface="Symbol" pitchFamily="2" charset="2"/>
              <a:buChar char="-"/>
            </a:pPr>
            <a:r>
              <a:rPr lang="es-CR" sz="2000" dirty="0">
                <a:latin typeface="Myriad Pro" panose="020B0503030403020204" pitchFamily="34" charset="0"/>
              </a:rPr>
              <a:t>Coordinador: Dr. Adam P. Karremans, Jardín Botánico Lankester  </a:t>
            </a:r>
          </a:p>
        </p:txBody>
      </p:sp>
    </p:spTree>
    <p:extLst>
      <p:ext uri="{BB962C8B-B14F-4D97-AF65-F5344CB8AC3E}">
        <p14:creationId xmlns:p14="http://schemas.microsoft.com/office/powerpoint/2010/main" val="416960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439029" y="237047"/>
            <a:ext cx="10515600" cy="1325563"/>
          </a:xfrm>
        </p:spPr>
        <p:txBody>
          <a:bodyPr>
            <a:normAutofit/>
          </a:bodyPr>
          <a:lstStyle/>
          <a:p>
            <a:r>
              <a:rPr lang="es-ES_tradnl" sz="3200" dirty="0"/>
              <a:t>2. Financiamiento y apoyo</a:t>
            </a:r>
          </a:p>
        </p:txBody>
      </p:sp>
      <p:sp>
        <p:nvSpPr>
          <p:cNvPr id="6" name="Marcador de contenido 2">
            <a:extLst>
              <a:ext uri="{FF2B5EF4-FFF2-40B4-BE49-F238E27FC236}">
                <a16:creationId xmlns:a16="http://schemas.microsoft.com/office/drawing/2014/main" id="{ABBFF27A-79FA-8D43-9707-1252416D8911}"/>
              </a:ext>
            </a:extLst>
          </p:cNvPr>
          <p:cNvSpPr txBox="1">
            <a:spLocks/>
          </p:cNvSpPr>
          <p:nvPr/>
        </p:nvSpPr>
        <p:spPr>
          <a:xfrm>
            <a:off x="629021" y="1379943"/>
            <a:ext cx="11401869" cy="45782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R" sz="2400" dirty="0"/>
              <a:t>VI podrá aportar recursos para proyectos (horas asistentes, papelería, reactivos y útiles de laboratorio, servicios de laboratorio, útiles y materiales médico hospitalarios, entre otros. </a:t>
            </a:r>
          </a:p>
          <a:p>
            <a:r>
              <a:rPr lang="es-CR" sz="2400" dirty="0"/>
              <a:t>Cada partida debe contar con la debida justificación y explicación de cómo se calculó el monto solicitado.</a:t>
            </a:r>
          </a:p>
          <a:p>
            <a:r>
              <a:rPr lang="es-CR" sz="2400" b="1" dirty="0"/>
              <a:t>UCREA</a:t>
            </a:r>
            <a:r>
              <a:rPr lang="es-CR" sz="2400" dirty="0"/>
              <a:t> sacó una primera convocatoria para proyectos COVID-19: 5 proyectos.</a:t>
            </a:r>
          </a:p>
          <a:p>
            <a:r>
              <a:rPr lang="es-CR" sz="2400" dirty="0"/>
              <a:t>“Segunda convocatoria temática UCREA-2020: COVID-19” para abordar enfoques sobre la pandemia en los terrenos económico y político-social y de la interrelación con los bio-médicos.  </a:t>
            </a:r>
          </a:p>
          <a:p>
            <a:r>
              <a:rPr lang="es-CR" sz="2400" dirty="0"/>
              <a:t>La </a:t>
            </a:r>
            <a:r>
              <a:rPr lang="es-CR" sz="2400" i="1" dirty="0"/>
              <a:t>Unidad de Promoción </a:t>
            </a:r>
            <a:r>
              <a:rPr lang="es-CR" sz="2400" dirty="0"/>
              <a:t>monitoreando posibilidades de financiamiento nacionales e internacionales y cualquier iniciativa de colaboración externa podrá ser acompañada por ellos. </a:t>
            </a:r>
          </a:p>
          <a:p>
            <a:endParaRPr lang="es-CR" dirty="0"/>
          </a:p>
        </p:txBody>
      </p:sp>
    </p:spTree>
    <p:extLst>
      <p:ext uri="{BB962C8B-B14F-4D97-AF65-F5344CB8AC3E}">
        <p14:creationId xmlns:p14="http://schemas.microsoft.com/office/powerpoint/2010/main" val="3196921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620109" y="825088"/>
            <a:ext cx="10515600" cy="1325563"/>
          </a:xfrm>
        </p:spPr>
        <p:txBody>
          <a:bodyPr>
            <a:noAutofit/>
          </a:bodyPr>
          <a:lstStyle/>
          <a:p>
            <a:r>
              <a:rPr lang="es-ES_tradnl" sz="3200" dirty="0"/>
              <a:t>3. </a:t>
            </a:r>
            <a:r>
              <a:rPr lang="es-CR" sz="3200" dirty="0"/>
              <a:t>Apoyos y gestiones en la implementación y ejecución del proyecto </a:t>
            </a:r>
            <a:br>
              <a:rPr lang="es-CR" sz="3200" dirty="0"/>
            </a:br>
            <a:endParaRPr lang="es-ES_tradnl" sz="3200" dirty="0"/>
          </a:p>
        </p:txBody>
      </p:sp>
      <p:sp>
        <p:nvSpPr>
          <p:cNvPr id="6" name="Marcador de contenido 2">
            <a:extLst>
              <a:ext uri="{FF2B5EF4-FFF2-40B4-BE49-F238E27FC236}">
                <a16:creationId xmlns:a16="http://schemas.microsoft.com/office/drawing/2014/main" id="{ABBFF27A-79FA-8D43-9707-1252416D8911}"/>
              </a:ext>
            </a:extLst>
          </p:cNvPr>
          <p:cNvSpPr txBox="1">
            <a:spLocks/>
          </p:cNvSpPr>
          <p:nvPr/>
        </p:nvSpPr>
        <p:spPr>
          <a:xfrm>
            <a:off x="620109" y="2490286"/>
            <a:ext cx="10951782" cy="26172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s-CR" sz="2400" dirty="0"/>
              <a:t>Los proyectos deben cumplir con las regulaciones institucionales y nacionales, permisos y aprobaciones del Ministerio de Salud, CCSS  y otros entes regulatorios.</a:t>
            </a:r>
          </a:p>
          <a:p>
            <a:endParaRPr lang="es-CR" sz="2400" dirty="0"/>
          </a:p>
          <a:p>
            <a:pPr lvl="0"/>
            <a:r>
              <a:rPr lang="es-CR" sz="2400" dirty="0"/>
              <a:t>La Unidad de Proyectos de la Dirección de Gestión de la Investigación (DGI) y Proinnova acompañarán y asesorarán a los investigadores en los procesos señalados.</a:t>
            </a:r>
          </a:p>
          <a:p>
            <a:endParaRPr lang="es-CR" dirty="0"/>
          </a:p>
        </p:txBody>
      </p:sp>
    </p:spTree>
    <p:extLst>
      <p:ext uri="{BB962C8B-B14F-4D97-AF65-F5344CB8AC3E}">
        <p14:creationId xmlns:p14="http://schemas.microsoft.com/office/powerpoint/2010/main" val="33308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1BB54-AFEE-DA4E-BB20-A6DE4B8FA07E}"/>
              </a:ext>
            </a:extLst>
          </p:cNvPr>
          <p:cNvSpPr>
            <a:spLocks noGrp="1"/>
          </p:cNvSpPr>
          <p:nvPr>
            <p:ph type="title"/>
          </p:nvPr>
        </p:nvSpPr>
        <p:spPr/>
        <p:txBody>
          <a:bodyPr/>
          <a:lstStyle/>
          <a:p>
            <a:r>
              <a:rPr lang="es-ES_tradnl" dirty="0"/>
              <a:t>Introducción a la actividad</a:t>
            </a:r>
          </a:p>
        </p:txBody>
      </p:sp>
      <p:sp>
        <p:nvSpPr>
          <p:cNvPr id="5" name="Text Placeholder 4">
            <a:extLst>
              <a:ext uri="{FF2B5EF4-FFF2-40B4-BE49-F238E27FC236}">
                <a16:creationId xmlns:a16="http://schemas.microsoft.com/office/drawing/2014/main" id="{3A432192-93D2-F14E-8CB8-73E239BDAE7C}"/>
              </a:ext>
            </a:extLst>
          </p:cNvPr>
          <p:cNvSpPr>
            <a:spLocks noGrp="1"/>
          </p:cNvSpPr>
          <p:nvPr>
            <p:ph type="body" idx="1"/>
          </p:nvPr>
        </p:nvSpPr>
        <p:spPr/>
        <p:txBody>
          <a:bodyPr/>
          <a:lstStyle/>
          <a:p>
            <a:r>
              <a:rPr lang="es-ES_tradnl" dirty="0" err="1"/>
              <a:t>Ph.D</a:t>
            </a:r>
            <a:r>
              <a:rPr lang="es-ES_tradnl" dirty="0"/>
              <a:t>. Adrián Pinto, Vicerrector de Investigación</a:t>
            </a:r>
          </a:p>
        </p:txBody>
      </p:sp>
    </p:spTree>
    <p:extLst>
      <p:ext uri="{BB962C8B-B14F-4D97-AF65-F5344CB8AC3E}">
        <p14:creationId xmlns:p14="http://schemas.microsoft.com/office/powerpoint/2010/main" val="172399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438150" y="149278"/>
            <a:ext cx="8200292" cy="1841744"/>
          </a:xfrm>
        </p:spPr>
        <p:txBody>
          <a:bodyPr>
            <a:normAutofit/>
          </a:bodyPr>
          <a:lstStyle/>
          <a:p>
            <a:r>
              <a:rPr lang="es-CR" sz="3000" dirty="0"/>
              <a:t>4. Uso, divulgación y puesta a disposición de la sociedad de resultados de la investigación</a:t>
            </a:r>
            <a:endParaRPr lang="es-ES_tradnl" sz="3000" dirty="0"/>
          </a:p>
        </p:txBody>
      </p:sp>
      <p:sp>
        <p:nvSpPr>
          <p:cNvPr id="2" name="Rectángulo 1">
            <a:extLst>
              <a:ext uri="{FF2B5EF4-FFF2-40B4-BE49-F238E27FC236}">
                <a16:creationId xmlns:a16="http://schemas.microsoft.com/office/drawing/2014/main" id="{1443DAC0-F4AD-EE45-AC58-99DE39A551AA}"/>
              </a:ext>
            </a:extLst>
          </p:cNvPr>
          <p:cNvSpPr/>
          <p:nvPr/>
        </p:nvSpPr>
        <p:spPr>
          <a:xfrm>
            <a:off x="438150" y="1991022"/>
            <a:ext cx="11192607" cy="4031873"/>
          </a:xfrm>
          <a:prstGeom prst="rect">
            <a:avLst/>
          </a:prstGeom>
        </p:spPr>
        <p:txBody>
          <a:bodyPr wrap="square">
            <a:spAutoFit/>
          </a:bodyPr>
          <a:lstStyle/>
          <a:p>
            <a:pPr lvl="0"/>
            <a:r>
              <a:rPr lang="es-CR" dirty="0">
                <a:solidFill>
                  <a:schemeClr val="bg1"/>
                </a:solidFill>
                <a:latin typeface="Myriad Pro" panose="020B0503030403020204" pitchFamily="34" charset="0"/>
              </a:rPr>
              <a:t>Premisa inicial:  los resultados de investigación deberán ser compartidos con la sociedad permitiendo el acceso a la información y a las tecnologías, siempre resguardando el uso adecuado de la información, usando vías y canales formales. Los proyectos hacer la divulgación de los resultados a través de los repositorios institucionales, repositorios abiertos, o  alguna otra estrategia de uso institucional.</a:t>
            </a:r>
          </a:p>
          <a:p>
            <a:r>
              <a:rPr lang="es-CR" dirty="0">
                <a:solidFill>
                  <a:schemeClr val="bg1"/>
                </a:solidFill>
                <a:latin typeface="Myriad Pro" panose="020B0503030403020204" pitchFamily="34" charset="0"/>
              </a:rPr>
              <a:t> </a:t>
            </a:r>
          </a:p>
          <a:p>
            <a:pPr lvl="0"/>
            <a:r>
              <a:rPr lang="es-CR" dirty="0">
                <a:solidFill>
                  <a:schemeClr val="bg1"/>
                </a:solidFill>
                <a:latin typeface="Myriad Pro" panose="020B0503030403020204" pitchFamily="34" charset="0"/>
              </a:rPr>
              <a:t>La divulgación de información estadística deberá realizarse mediante medios oficiales (preveer el uso correcto de los datos y el resguardo de la información sensible, principalmente en el caso de datos resguardados por ley). </a:t>
            </a:r>
          </a:p>
          <a:p>
            <a:r>
              <a:rPr lang="es-CR" dirty="0">
                <a:solidFill>
                  <a:schemeClr val="bg1"/>
                </a:solidFill>
                <a:latin typeface="Myriad Pro" panose="020B0503030403020204" pitchFamily="34" charset="0"/>
              </a:rPr>
              <a:t> </a:t>
            </a:r>
          </a:p>
          <a:p>
            <a:pPr lvl="0"/>
            <a:r>
              <a:rPr lang="es-CR" dirty="0">
                <a:solidFill>
                  <a:schemeClr val="bg1"/>
                </a:solidFill>
                <a:latin typeface="Myriad Pro" panose="020B0503030403020204" pitchFamily="34" charset="0"/>
              </a:rPr>
              <a:t>En el caso de </a:t>
            </a:r>
            <a:r>
              <a:rPr lang="es-CR" i="1" dirty="0">
                <a:solidFill>
                  <a:schemeClr val="bg1"/>
                </a:solidFill>
                <a:latin typeface="Myriad Pro" panose="020B0503030403020204" pitchFamily="34" charset="0"/>
              </a:rPr>
              <a:t>planos de dispositivos de uso médico </a:t>
            </a:r>
            <a:r>
              <a:rPr lang="es-CR" dirty="0">
                <a:solidFill>
                  <a:schemeClr val="bg1"/>
                </a:solidFill>
                <a:latin typeface="Myriad Pro" panose="020B0503030403020204" pitchFamily="34" charset="0"/>
              </a:rPr>
              <a:t>que tienen como objetivo ser </a:t>
            </a:r>
            <a:r>
              <a:rPr lang="es-CR" i="1" dirty="0">
                <a:solidFill>
                  <a:schemeClr val="bg1"/>
                </a:solidFill>
                <a:latin typeface="Myriad Pro" panose="020B0503030403020204" pitchFamily="34" charset="0"/>
              </a:rPr>
              <a:t>producidos de forma masiva por terceros</a:t>
            </a:r>
            <a:r>
              <a:rPr lang="es-CR" dirty="0">
                <a:solidFill>
                  <a:schemeClr val="bg1"/>
                </a:solidFill>
                <a:latin typeface="Myriad Pro" panose="020B0503030403020204" pitchFamily="34" charset="0"/>
              </a:rPr>
              <a:t>, se recomienda compartir estos diseños de </a:t>
            </a:r>
            <a:r>
              <a:rPr lang="es-CR" i="1" dirty="0">
                <a:solidFill>
                  <a:schemeClr val="bg1"/>
                </a:solidFill>
                <a:latin typeface="Myriad Pro" panose="020B0503030403020204" pitchFamily="34" charset="0"/>
              </a:rPr>
              <a:t>forma abierta</a:t>
            </a:r>
            <a:r>
              <a:rPr lang="es-CR" dirty="0">
                <a:solidFill>
                  <a:schemeClr val="bg1"/>
                </a:solidFill>
                <a:latin typeface="Myriad Pro" panose="020B0503030403020204" pitchFamily="34" charset="0"/>
              </a:rPr>
              <a:t>. Dado que los planos son derechos de autor, se sugiere que la publicación de estos sea bajo la figura de </a:t>
            </a:r>
            <a:r>
              <a:rPr lang="es-CR" i="1" dirty="0">
                <a:solidFill>
                  <a:schemeClr val="bg1"/>
                </a:solidFill>
                <a:latin typeface="Myriad Pro" panose="020B0503030403020204" pitchFamily="34" charset="0"/>
              </a:rPr>
              <a:t>licencia de Creative Commons</a:t>
            </a:r>
            <a:r>
              <a:rPr lang="es-CR" dirty="0">
                <a:solidFill>
                  <a:schemeClr val="bg1"/>
                </a:solidFill>
                <a:latin typeface="Myriad Pro" panose="020B0503030403020204" pitchFamily="34" charset="0"/>
              </a:rPr>
              <a:t>, por ejemplo “Reconocimiento (by)”, la cual permite cualquier explotación de la obra, incluyendo una finalidad comercial, así como la creación de obras derivadas, la distribución de las cuales también está permitida sin ninguna restricción.</a:t>
            </a:r>
          </a:p>
          <a:p>
            <a:r>
              <a:rPr lang="es-CR" sz="2200" dirty="0">
                <a:solidFill>
                  <a:schemeClr val="bg1"/>
                </a:solidFill>
                <a:latin typeface="Myriad Pro" panose="020B0503030403020204" pitchFamily="34" charset="0"/>
              </a:rPr>
              <a:t> </a:t>
            </a:r>
          </a:p>
        </p:txBody>
      </p:sp>
    </p:spTree>
    <p:extLst>
      <p:ext uri="{BB962C8B-B14F-4D97-AF65-F5344CB8AC3E}">
        <p14:creationId xmlns:p14="http://schemas.microsoft.com/office/powerpoint/2010/main" val="400348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328246" y="336425"/>
            <a:ext cx="8006861" cy="1841744"/>
          </a:xfrm>
        </p:spPr>
        <p:txBody>
          <a:bodyPr>
            <a:normAutofit/>
          </a:bodyPr>
          <a:lstStyle/>
          <a:p>
            <a:r>
              <a:rPr lang="es-CR" sz="3000" dirty="0"/>
              <a:t>4. Uso, divulgación y puesta a disposición de la sociedad de resultados de la investigación</a:t>
            </a:r>
            <a:endParaRPr lang="es-ES_tradnl" sz="3200" dirty="0"/>
          </a:p>
        </p:txBody>
      </p:sp>
      <p:sp>
        <p:nvSpPr>
          <p:cNvPr id="2" name="Rectángulo 1">
            <a:extLst>
              <a:ext uri="{FF2B5EF4-FFF2-40B4-BE49-F238E27FC236}">
                <a16:creationId xmlns:a16="http://schemas.microsoft.com/office/drawing/2014/main" id="{1443DAC0-F4AD-EE45-AC58-99DE39A551AA}"/>
              </a:ext>
            </a:extLst>
          </p:cNvPr>
          <p:cNvSpPr/>
          <p:nvPr/>
        </p:nvSpPr>
        <p:spPr>
          <a:xfrm>
            <a:off x="420565" y="2107831"/>
            <a:ext cx="11192607" cy="3816429"/>
          </a:xfrm>
          <a:prstGeom prst="rect">
            <a:avLst/>
          </a:prstGeom>
        </p:spPr>
        <p:txBody>
          <a:bodyPr wrap="square">
            <a:spAutoFit/>
          </a:bodyPr>
          <a:lstStyle/>
          <a:p>
            <a:r>
              <a:rPr lang="es-CR" sz="2200" dirty="0">
                <a:solidFill>
                  <a:schemeClr val="bg1"/>
                </a:solidFill>
                <a:latin typeface="Myriad Pro" panose="020B0503030403020204" pitchFamily="34" charset="0"/>
              </a:rPr>
              <a:t> </a:t>
            </a:r>
          </a:p>
          <a:p>
            <a:pPr lvl="0"/>
            <a:r>
              <a:rPr lang="es-CR" sz="2200" dirty="0">
                <a:solidFill>
                  <a:schemeClr val="bg1"/>
                </a:solidFill>
                <a:latin typeface="Myriad Pro" panose="020B0503030403020204" pitchFamily="34" charset="0"/>
              </a:rPr>
              <a:t>En el caso de desarrollos para la </a:t>
            </a:r>
            <a:r>
              <a:rPr lang="es-CR" sz="2200" i="1" dirty="0">
                <a:solidFill>
                  <a:schemeClr val="bg1"/>
                </a:solidFill>
                <a:latin typeface="Myriad Pro" panose="020B0503030403020204" pitchFamily="34" charset="0"/>
              </a:rPr>
              <a:t>producción condicionada por parte de terceros</a:t>
            </a:r>
            <a:r>
              <a:rPr lang="es-CR" sz="2200" dirty="0">
                <a:solidFill>
                  <a:schemeClr val="bg1"/>
                </a:solidFill>
                <a:latin typeface="Myriad Pro" panose="020B0503030403020204" pitchFamily="34" charset="0"/>
              </a:rPr>
              <a:t>, por ejemplo, de fármacos, dispositivos médicos, entre otros, para los cuales es necesaria la asesoría profesional para su implementación, se debe solicitar el acompañamiento de </a:t>
            </a:r>
            <a:r>
              <a:rPr lang="es-CR" sz="2200" i="1" dirty="0">
                <a:solidFill>
                  <a:schemeClr val="bg1"/>
                </a:solidFill>
                <a:latin typeface="Myriad Pro" panose="020B0503030403020204" pitchFamily="34" charset="0"/>
              </a:rPr>
              <a:t>Proinnova</a:t>
            </a:r>
            <a:r>
              <a:rPr lang="es-CR" sz="2200" dirty="0">
                <a:solidFill>
                  <a:schemeClr val="bg1"/>
                </a:solidFill>
                <a:latin typeface="Myriad Pro" panose="020B0503030403020204" pitchFamily="34" charset="0"/>
              </a:rPr>
              <a:t> con el fin de encontrar el mecanismo más adecuado para la transferencia de ese conocimiento. </a:t>
            </a:r>
          </a:p>
          <a:p>
            <a:pPr lvl="0"/>
            <a:endParaRPr lang="es-CR" sz="2200" dirty="0">
              <a:solidFill>
                <a:schemeClr val="bg1"/>
              </a:solidFill>
              <a:latin typeface="Myriad Pro" panose="020B0503030403020204" pitchFamily="34" charset="0"/>
            </a:endParaRPr>
          </a:p>
          <a:p>
            <a:pPr lvl="0"/>
            <a:r>
              <a:rPr lang="es-CR" sz="2200" dirty="0">
                <a:solidFill>
                  <a:schemeClr val="bg1"/>
                </a:solidFill>
                <a:latin typeface="Myriad Pro" panose="020B0503030403020204" pitchFamily="34" charset="0"/>
              </a:rPr>
              <a:t>Mientras se mantenga la declaración de la </a:t>
            </a:r>
            <a:r>
              <a:rPr lang="es-CR" sz="2200" b="1" dirty="0">
                <a:solidFill>
                  <a:schemeClr val="bg1"/>
                </a:solidFill>
                <a:latin typeface="Myriad Pro" panose="020B0503030403020204" pitchFamily="34" charset="0"/>
              </a:rPr>
              <a:t>pandemia</a:t>
            </a:r>
            <a:r>
              <a:rPr lang="es-CR" sz="2200" dirty="0">
                <a:solidFill>
                  <a:schemeClr val="bg1"/>
                </a:solidFill>
                <a:latin typeface="Myriad Pro" panose="020B0503030403020204" pitchFamily="34" charset="0"/>
              </a:rPr>
              <a:t> por parte de la OMS se considerará el otorgamiento de licencias abiertas. </a:t>
            </a:r>
          </a:p>
          <a:p>
            <a:r>
              <a:rPr lang="es-CR" sz="2200" dirty="0">
                <a:solidFill>
                  <a:schemeClr val="bg1"/>
                </a:solidFill>
                <a:latin typeface="Myriad Pro" panose="020B0503030403020204" pitchFamily="34" charset="0"/>
              </a:rPr>
              <a:t> </a:t>
            </a:r>
          </a:p>
          <a:p>
            <a:pPr lvl="0"/>
            <a:r>
              <a:rPr lang="es-CR" sz="2200" dirty="0">
                <a:solidFill>
                  <a:schemeClr val="bg1"/>
                </a:solidFill>
                <a:latin typeface="Myriad Pro" panose="020B0503030403020204" pitchFamily="34" charset="0"/>
              </a:rPr>
              <a:t>Otras formas no contempladas se deben de consultar directamente a Proinnova (cada área  del conocimiento tiene un gestor de innovación).</a:t>
            </a:r>
          </a:p>
        </p:txBody>
      </p:sp>
    </p:spTree>
    <p:extLst>
      <p:ext uri="{BB962C8B-B14F-4D97-AF65-F5344CB8AC3E}">
        <p14:creationId xmlns:p14="http://schemas.microsoft.com/office/powerpoint/2010/main" val="301078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460130" y="0"/>
            <a:ext cx="10515600" cy="1325563"/>
          </a:xfrm>
        </p:spPr>
        <p:txBody>
          <a:bodyPr>
            <a:normAutofit/>
          </a:bodyPr>
          <a:lstStyle/>
          <a:p>
            <a:r>
              <a:rPr lang="es-ES_tradnl" sz="3200" dirty="0"/>
              <a:t>5. Comunicación</a:t>
            </a:r>
          </a:p>
        </p:txBody>
      </p:sp>
      <p:sp>
        <p:nvSpPr>
          <p:cNvPr id="5" name="Content Placeholder 4">
            <a:extLst>
              <a:ext uri="{FF2B5EF4-FFF2-40B4-BE49-F238E27FC236}">
                <a16:creationId xmlns:a16="http://schemas.microsoft.com/office/drawing/2014/main" id="{409F6173-EAB3-6B48-ABF4-D38B69B6B264}"/>
              </a:ext>
            </a:extLst>
          </p:cNvPr>
          <p:cNvSpPr>
            <a:spLocks noGrp="1"/>
          </p:cNvSpPr>
          <p:nvPr>
            <p:ph idx="1"/>
          </p:nvPr>
        </p:nvSpPr>
        <p:spPr>
          <a:xfrm>
            <a:off x="596410" y="1325563"/>
            <a:ext cx="10243040" cy="4161937"/>
          </a:xfrm>
        </p:spPr>
        <p:txBody>
          <a:bodyPr>
            <a:normAutofit fontScale="70000" lnSpcReduction="20000"/>
          </a:bodyPr>
          <a:lstStyle/>
          <a:p>
            <a:pPr lvl="1">
              <a:lnSpc>
                <a:spcPct val="140000"/>
              </a:lnSpc>
            </a:pPr>
            <a:r>
              <a:rPr lang="es-CR" sz="3100" dirty="0"/>
              <a:t>Velar porque la comunicación inicial de los resultados de investigación sea por </a:t>
            </a:r>
            <a:r>
              <a:rPr lang="es-CR" sz="3100" b="1" dirty="0"/>
              <a:t>medios institucionales.</a:t>
            </a:r>
          </a:p>
          <a:p>
            <a:pPr lvl="1">
              <a:lnSpc>
                <a:spcPct val="140000"/>
              </a:lnSpc>
            </a:pPr>
            <a:r>
              <a:rPr lang="es-CR" sz="3100" dirty="0"/>
              <a:t>La divulgación de los resultados de investigación: coordinación entre Proinnova - Oficina de Divulgación e Información (ODI) - Unidad de Promoción de la VI. </a:t>
            </a:r>
          </a:p>
          <a:p>
            <a:pPr lvl="1">
              <a:lnSpc>
                <a:spcPct val="140000"/>
              </a:lnSpc>
            </a:pPr>
            <a:r>
              <a:rPr lang="es-CR" sz="3100" dirty="0"/>
              <a:t>Se velará porque el enfoque de las notas tomen en cuenta las distintas perspectivas de los proyectos y </a:t>
            </a:r>
            <a:r>
              <a:rPr lang="es-CR" sz="3100" b="1" dirty="0"/>
              <a:t>su propuesta de valor</a:t>
            </a:r>
            <a:r>
              <a:rPr lang="es-CR" sz="3100" dirty="0"/>
              <a:t>. </a:t>
            </a:r>
          </a:p>
          <a:p>
            <a:pPr lvl="1">
              <a:lnSpc>
                <a:spcPct val="140000"/>
              </a:lnSpc>
            </a:pPr>
            <a:r>
              <a:rPr lang="es-CR" sz="3100" dirty="0"/>
              <a:t>Es responsabilidad de los investigadores resguardar aquella información sensible que no sea propicia para ser divulgada. En caso de duda consultar con Proinnova.</a:t>
            </a:r>
          </a:p>
          <a:p>
            <a:pPr marL="0" indent="0">
              <a:lnSpc>
                <a:spcPct val="160000"/>
              </a:lnSpc>
              <a:buNone/>
            </a:pPr>
            <a:endParaRPr lang="es-ES_tradnl" dirty="0"/>
          </a:p>
        </p:txBody>
      </p:sp>
    </p:spTree>
    <p:extLst>
      <p:ext uri="{BB962C8B-B14F-4D97-AF65-F5344CB8AC3E}">
        <p14:creationId xmlns:p14="http://schemas.microsoft.com/office/powerpoint/2010/main" val="1654748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a:xfrm>
            <a:off x="460130" y="0"/>
            <a:ext cx="10515600" cy="1325563"/>
          </a:xfrm>
        </p:spPr>
        <p:txBody>
          <a:bodyPr>
            <a:normAutofit/>
          </a:bodyPr>
          <a:lstStyle/>
          <a:p>
            <a:r>
              <a:rPr lang="es-ES_tradnl" sz="3200" dirty="0"/>
              <a:t>5. Comunicación</a:t>
            </a:r>
          </a:p>
        </p:txBody>
      </p:sp>
      <p:sp>
        <p:nvSpPr>
          <p:cNvPr id="5" name="Content Placeholder 4">
            <a:extLst>
              <a:ext uri="{FF2B5EF4-FFF2-40B4-BE49-F238E27FC236}">
                <a16:creationId xmlns:a16="http://schemas.microsoft.com/office/drawing/2014/main" id="{409F6173-EAB3-6B48-ABF4-D38B69B6B264}"/>
              </a:ext>
            </a:extLst>
          </p:cNvPr>
          <p:cNvSpPr>
            <a:spLocks noGrp="1"/>
          </p:cNvSpPr>
          <p:nvPr>
            <p:ph idx="1"/>
          </p:nvPr>
        </p:nvSpPr>
        <p:spPr>
          <a:xfrm>
            <a:off x="671146" y="1114547"/>
            <a:ext cx="11277600" cy="4108083"/>
          </a:xfrm>
        </p:spPr>
        <p:txBody>
          <a:bodyPr>
            <a:normAutofit fontScale="62500" lnSpcReduction="20000"/>
          </a:bodyPr>
          <a:lstStyle/>
          <a:p>
            <a:pPr lvl="1">
              <a:lnSpc>
                <a:spcPct val="140000"/>
              </a:lnSpc>
            </a:pPr>
            <a:r>
              <a:rPr lang="es-CR" sz="3000" dirty="0"/>
              <a:t>La divulgación de resultados de investigación debería contemplar como mínimo : </a:t>
            </a:r>
          </a:p>
          <a:p>
            <a:pPr lvl="0">
              <a:lnSpc>
                <a:spcPct val="140000"/>
              </a:lnSpc>
              <a:buFont typeface="Wingdings" pitchFamily="2" charset="2"/>
              <a:buChar char="ü"/>
            </a:pPr>
            <a:r>
              <a:rPr lang="es-CR" sz="3000" dirty="0"/>
              <a:t>El grupo de docentes-investigadores y estudiantes participantes en su desarrollo</a:t>
            </a:r>
          </a:p>
          <a:p>
            <a:pPr lvl="0">
              <a:lnSpc>
                <a:spcPct val="140000"/>
              </a:lnSpc>
              <a:buFont typeface="Wingdings" pitchFamily="2" charset="2"/>
              <a:buChar char="ü"/>
            </a:pPr>
            <a:r>
              <a:rPr lang="es-CR" sz="3000" dirty="0"/>
              <a:t>En qué consiste</a:t>
            </a:r>
          </a:p>
          <a:p>
            <a:pPr lvl="0">
              <a:lnSpc>
                <a:spcPct val="140000"/>
              </a:lnSpc>
              <a:buFont typeface="Wingdings" pitchFamily="2" charset="2"/>
              <a:buChar char="ü"/>
            </a:pPr>
            <a:r>
              <a:rPr lang="es-CR" sz="3000" dirty="0"/>
              <a:t>Cuál es el impacto</a:t>
            </a:r>
          </a:p>
          <a:p>
            <a:pPr lvl="0">
              <a:lnSpc>
                <a:spcPct val="140000"/>
              </a:lnSpc>
              <a:buFont typeface="Wingdings" pitchFamily="2" charset="2"/>
              <a:buChar char="ü"/>
            </a:pPr>
            <a:r>
              <a:rPr lang="es-CR" sz="3000" dirty="0"/>
              <a:t>Alianzas con otras instancias que se generaron durante el desarrollo</a:t>
            </a:r>
          </a:p>
          <a:p>
            <a:pPr lvl="0">
              <a:lnSpc>
                <a:spcPct val="140000"/>
              </a:lnSpc>
              <a:buFont typeface="Wingdings" pitchFamily="2" charset="2"/>
              <a:buChar char="ü"/>
            </a:pPr>
            <a:r>
              <a:rPr lang="es-CR" sz="3000" dirty="0"/>
              <a:t>Retos con los que cuenta el proyecto</a:t>
            </a:r>
          </a:p>
          <a:p>
            <a:pPr lvl="0">
              <a:lnSpc>
                <a:spcPct val="140000"/>
              </a:lnSpc>
              <a:buFont typeface="Wingdings" pitchFamily="2" charset="2"/>
              <a:buChar char="ü"/>
            </a:pPr>
            <a:r>
              <a:rPr lang="es-CR" sz="3000" dirty="0"/>
              <a:t>Fotografías</a:t>
            </a:r>
          </a:p>
          <a:p>
            <a:pPr>
              <a:lnSpc>
                <a:spcPct val="140000"/>
              </a:lnSpc>
              <a:buFont typeface="Wingdings" pitchFamily="2" charset="2"/>
              <a:buChar char="ü"/>
            </a:pPr>
            <a:r>
              <a:rPr lang="es-CR" sz="3000" dirty="0"/>
              <a:t>Datos de contacto para conocer más del mismo (correo electrónico, número de teléfono, página web, página Facebook)</a:t>
            </a:r>
          </a:p>
          <a:p>
            <a:pPr marL="0" indent="0">
              <a:lnSpc>
                <a:spcPct val="160000"/>
              </a:lnSpc>
              <a:buNone/>
            </a:pPr>
            <a:endParaRPr lang="es-ES_tradnl" dirty="0"/>
          </a:p>
        </p:txBody>
      </p:sp>
    </p:spTree>
    <p:extLst>
      <p:ext uri="{BB962C8B-B14F-4D97-AF65-F5344CB8AC3E}">
        <p14:creationId xmlns:p14="http://schemas.microsoft.com/office/powerpoint/2010/main" val="1345720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2E21-81C7-BF44-BFEA-22E8DD84FD9F}"/>
              </a:ext>
            </a:extLst>
          </p:cNvPr>
          <p:cNvSpPr>
            <a:spLocks noGrp="1"/>
          </p:cNvSpPr>
          <p:nvPr>
            <p:ph type="title"/>
          </p:nvPr>
        </p:nvSpPr>
        <p:spPr/>
        <p:txBody>
          <a:bodyPr/>
          <a:lstStyle/>
          <a:p>
            <a:r>
              <a:rPr lang="en-US" dirty="0" err="1"/>
              <a:t>Protocolos</a:t>
            </a:r>
            <a:r>
              <a:rPr lang="en-US" dirty="0"/>
              <a:t> de </a:t>
            </a:r>
            <a:r>
              <a:rPr lang="en-US" dirty="0" err="1"/>
              <a:t>funcionamiento</a:t>
            </a:r>
            <a:br>
              <a:rPr lang="en-US" dirty="0"/>
            </a:br>
            <a:r>
              <a:rPr lang="en-US" dirty="0"/>
              <a:t>y </a:t>
            </a:r>
            <a:r>
              <a:rPr lang="en-US" dirty="0" err="1"/>
              <a:t>compromisos</a:t>
            </a:r>
            <a:endParaRPr lang="es-ES_tradnl" dirty="0"/>
          </a:p>
        </p:txBody>
      </p:sp>
      <p:sp>
        <p:nvSpPr>
          <p:cNvPr id="3" name="Text Placeholder 2">
            <a:extLst>
              <a:ext uri="{FF2B5EF4-FFF2-40B4-BE49-F238E27FC236}">
                <a16:creationId xmlns:a16="http://schemas.microsoft.com/office/drawing/2014/main" id="{357A44F3-BD00-F442-AC21-373ACD5F27BF}"/>
              </a:ext>
            </a:extLst>
          </p:cNvPr>
          <p:cNvSpPr>
            <a:spLocks noGrp="1"/>
          </p:cNvSpPr>
          <p:nvPr>
            <p:ph type="body" idx="1"/>
          </p:nvPr>
        </p:nvSpPr>
        <p:spPr/>
        <p:txBody>
          <a:bodyPr/>
          <a:lstStyle/>
          <a:p>
            <a:r>
              <a:rPr lang="en-US" dirty="0"/>
              <a:t>Ph.D. Freddy </a:t>
            </a:r>
            <a:r>
              <a:rPr lang="en-US" dirty="0" err="1"/>
              <a:t>Brenes</a:t>
            </a:r>
            <a:r>
              <a:rPr lang="en-US" dirty="0"/>
              <a:t> </a:t>
            </a:r>
            <a:r>
              <a:rPr lang="en-US" dirty="0" err="1"/>
              <a:t>Azofeifa</a:t>
            </a:r>
            <a:r>
              <a:rPr lang="es-ES_tradnl" dirty="0"/>
              <a:t>, </a:t>
            </a:r>
            <a:r>
              <a:rPr lang="en-US" dirty="0"/>
              <a:t>Jefe de Unidad de </a:t>
            </a:r>
            <a:r>
              <a:rPr lang="en-US" dirty="0" err="1"/>
              <a:t>Salud</a:t>
            </a:r>
            <a:r>
              <a:rPr lang="en-US" dirty="0"/>
              <a:t> </a:t>
            </a:r>
            <a:r>
              <a:rPr lang="en-US" dirty="0" err="1"/>
              <a:t>Ocupacional</a:t>
            </a:r>
            <a:r>
              <a:rPr lang="en-US" dirty="0"/>
              <a:t> y Ambiental</a:t>
            </a:r>
          </a:p>
          <a:p>
            <a:r>
              <a:rPr lang="es-ES_tradnl" dirty="0" err="1"/>
              <a:t>Ph.D</a:t>
            </a:r>
            <a:r>
              <a:rPr lang="es-ES_tradnl" dirty="0"/>
              <a:t>. </a:t>
            </a:r>
            <a:r>
              <a:rPr lang="en-US" dirty="0"/>
              <a:t>Francisco </a:t>
            </a:r>
            <a:r>
              <a:rPr lang="en-US" dirty="0" err="1"/>
              <a:t>Saborio</a:t>
            </a:r>
            <a:r>
              <a:rPr lang="en-US" dirty="0"/>
              <a:t>, </a:t>
            </a:r>
            <a:r>
              <a:rPr lang="en-US" dirty="0" err="1"/>
              <a:t>Dirección</a:t>
            </a:r>
            <a:r>
              <a:rPr lang="en-US" dirty="0"/>
              <a:t> de </a:t>
            </a:r>
            <a:r>
              <a:rPr lang="en-US" dirty="0" err="1"/>
              <a:t>Gestión</a:t>
            </a:r>
            <a:r>
              <a:rPr lang="en-US" dirty="0"/>
              <a:t> de la </a:t>
            </a:r>
            <a:r>
              <a:rPr lang="en-US" dirty="0" err="1"/>
              <a:t>Investigación</a:t>
            </a:r>
            <a:r>
              <a:rPr lang="en-US" dirty="0"/>
              <a:t> (DGI)</a:t>
            </a:r>
            <a:endParaRPr lang="es-ES_tradnl" dirty="0"/>
          </a:p>
          <a:p>
            <a:endParaRPr lang="es-ES_tradnl" dirty="0"/>
          </a:p>
        </p:txBody>
      </p:sp>
    </p:spTree>
    <p:extLst>
      <p:ext uri="{BB962C8B-B14F-4D97-AF65-F5344CB8AC3E}">
        <p14:creationId xmlns:p14="http://schemas.microsoft.com/office/powerpoint/2010/main" val="27178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Hexágono 36">
            <a:extLst>
              <a:ext uri="{FF2B5EF4-FFF2-40B4-BE49-F238E27FC236}">
                <a16:creationId xmlns:a16="http://schemas.microsoft.com/office/drawing/2014/main" id="{23B99239-4B9F-4D9F-A233-6871FD54AF5B}"/>
              </a:ext>
            </a:extLst>
          </p:cNvPr>
          <p:cNvSpPr/>
          <p:nvPr/>
        </p:nvSpPr>
        <p:spPr>
          <a:xfrm>
            <a:off x="5166182" y="3111339"/>
            <a:ext cx="674972" cy="607665"/>
          </a:xfrm>
          <a:prstGeom prst="hexagon">
            <a:avLst/>
          </a:prstGeom>
          <a:solidFill>
            <a:srgbClr val="00B0F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44" name="Rectángulo 43">
            <a:extLst>
              <a:ext uri="{FF2B5EF4-FFF2-40B4-BE49-F238E27FC236}">
                <a16:creationId xmlns:a16="http://schemas.microsoft.com/office/drawing/2014/main" id="{516F027B-315A-41C0-B575-0A09BC2A3BB1}"/>
              </a:ext>
            </a:extLst>
          </p:cNvPr>
          <p:cNvSpPr/>
          <p:nvPr/>
        </p:nvSpPr>
        <p:spPr>
          <a:xfrm>
            <a:off x="2075279" y="-963092"/>
            <a:ext cx="6932141" cy="98394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upo 23">
            <a:extLst>
              <a:ext uri="{FF2B5EF4-FFF2-40B4-BE49-F238E27FC236}">
                <a16:creationId xmlns:a16="http://schemas.microsoft.com/office/drawing/2014/main" id="{34DB821E-5911-4508-89B6-B6866E5E4CAC}"/>
              </a:ext>
            </a:extLst>
          </p:cNvPr>
          <p:cNvGrpSpPr/>
          <p:nvPr/>
        </p:nvGrpSpPr>
        <p:grpSpPr>
          <a:xfrm>
            <a:off x="2644599" y="2568900"/>
            <a:ext cx="5793500" cy="1648105"/>
            <a:chOff x="2462667" y="2555875"/>
            <a:chExt cx="6096000" cy="1711842"/>
          </a:xfrm>
        </p:grpSpPr>
        <p:sp>
          <p:nvSpPr>
            <p:cNvPr id="18" name="Rectángulo 17">
              <a:extLst>
                <a:ext uri="{FF2B5EF4-FFF2-40B4-BE49-F238E27FC236}">
                  <a16:creationId xmlns:a16="http://schemas.microsoft.com/office/drawing/2014/main" id="{26E5D612-70EB-4C8F-B386-4AFCBC5D34FE}"/>
                </a:ext>
              </a:extLst>
            </p:cNvPr>
            <p:cNvSpPr/>
            <p:nvPr/>
          </p:nvSpPr>
          <p:spPr>
            <a:xfrm>
              <a:off x="2462667" y="2625914"/>
              <a:ext cx="6096000" cy="1630363"/>
            </a:xfrm>
            <a:prstGeom prst="rect">
              <a:avLst/>
            </a:prstGeom>
          </p:spPr>
          <p:txBody>
            <a:bodyPr>
              <a:spAutoFit/>
            </a:bodyPr>
            <a:lstStyle/>
            <a:p>
              <a:pPr algn="ctr"/>
              <a:r>
                <a:rPr lang="es-CR" sz="1600" dirty="0">
                  <a:solidFill>
                    <a:schemeClr val="bg1"/>
                  </a:solidFill>
                </a:rPr>
                <a:t>MINIMIZAR</a:t>
              </a:r>
            </a:p>
            <a:p>
              <a:pPr algn="ctr"/>
              <a:r>
                <a:rPr lang="es-CR" sz="1600" dirty="0">
                  <a:solidFill>
                    <a:schemeClr val="bg1"/>
                  </a:solidFill>
                </a:rPr>
                <a:t> </a:t>
              </a:r>
            </a:p>
            <a:p>
              <a:pPr algn="ctr"/>
              <a:endParaRPr lang="es-CR" sz="1600" dirty="0">
                <a:solidFill>
                  <a:schemeClr val="bg1"/>
                </a:solidFill>
              </a:endParaRPr>
            </a:p>
            <a:p>
              <a:pPr lvl="3" algn="ctr"/>
              <a:endParaRPr lang="es-CR" sz="1600" dirty="0">
                <a:solidFill>
                  <a:schemeClr val="bg1"/>
                </a:solidFill>
              </a:endParaRPr>
            </a:p>
            <a:p>
              <a:pPr algn="ctr"/>
              <a:r>
                <a:rPr lang="es-CR" sz="1600" dirty="0">
                  <a:solidFill>
                    <a:schemeClr val="bg1"/>
                  </a:solidFill>
                </a:rPr>
                <a:t>				</a:t>
              </a:r>
            </a:p>
            <a:p>
              <a:pPr algn="ctr"/>
              <a:r>
                <a:rPr lang="es-CR" sz="1600" dirty="0">
                  <a:solidFill>
                    <a:schemeClr val="bg1"/>
                  </a:solidFill>
                </a:rPr>
                <a:t>CONTAGIO </a:t>
              </a:r>
              <a:endParaRPr lang="en-US" sz="1600" dirty="0">
                <a:solidFill>
                  <a:schemeClr val="bg1"/>
                </a:solidFill>
              </a:endParaRPr>
            </a:p>
          </p:txBody>
        </p:sp>
        <p:sp>
          <p:nvSpPr>
            <p:cNvPr id="53" name="Hexágono 52">
              <a:extLst>
                <a:ext uri="{FF2B5EF4-FFF2-40B4-BE49-F238E27FC236}">
                  <a16:creationId xmlns:a16="http://schemas.microsoft.com/office/drawing/2014/main" id="{41A3B85F-0EF0-4EE5-B460-E4F3A75476F6}"/>
                </a:ext>
              </a:extLst>
            </p:cNvPr>
            <p:cNvSpPr/>
            <p:nvPr/>
          </p:nvSpPr>
          <p:spPr>
            <a:xfrm>
              <a:off x="4530480" y="2555875"/>
              <a:ext cx="1885501" cy="1711842"/>
            </a:xfrm>
            <a:prstGeom prst="hexagon">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pic>
          <p:nvPicPr>
            <p:cNvPr id="4" name="Gráfico 3" descr="Grupo">
              <a:extLst>
                <a:ext uri="{FF2B5EF4-FFF2-40B4-BE49-F238E27FC236}">
                  <a16:creationId xmlns:a16="http://schemas.microsoft.com/office/drawing/2014/main" id="{5F038960-E5E4-4C7F-9FAB-C61B5FF255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170181" y="3130706"/>
              <a:ext cx="608339" cy="608339"/>
            </a:xfrm>
            <a:prstGeom prst="rect">
              <a:avLst/>
            </a:prstGeom>
          </p:spPr>
        </p:pic>
      </p:grpSp>
      <p:sp>
        <p:nvSpPr>
          <p:cNvPr id="25" name="CuadroTexto 24">
            <a:extLst>
              <a:ext uri="{FF2B5EF4-FFF2-40B4-BE49-F238E27FC236}">
                <a16:creationId xmlns:a16="http://schemas.microsoft.com/office/drawing/2014/main" id="{450278AD-798F-401F-B260-117615A21C21}"/>
              </a:ext>
            </a:extLst>
          </p:cNvPr>
          <p:cNvSpPr txBox="1"/>
          <p:nvPr/>
        </p:nvSpPr>
        <p:spPr>
          <a:xfrm>
            <a:off x="9654988" y="1717814"/>
            <a:ext cx="2267386" cy="1015663"/>
          </a:xfrm>
          <a:prstGeom prst="rect">
            <a:avLst/>
          </a:prstGeom>
          <a:noFill/>
        </p:spPr>
        <p:txBody>
          <a:bodyPr wrap="square" rtlCol="0">
            <a:spAutoFit/>
          </a:bodyPr>
          <a:lstStyle/>
          <a:p>
            <a:pPr algn="ctr"/>
            <a:r>
              <a:rPr lang="en-US" sz="2000" dirty="0" err="1">
                <a:solidFill>
                  <a:schemeClr val="bg2"/>
                </a:solidFill>
              </a:rPr>
              <a:t>Principios</a:t>
            </a:r>
            <a:r>
              <a:rPr lang="en-US" sz="2000" dirty="0">
                <a:solidFill>
                  <a:schemeClr val="bg2"/>
                </a:solidFill>
              </a:rPr>
              <a:t> y </a:t>
            </a:r>
            <a:r>
              <a:rPr lang="en-US" sz="2000" dirty="0" err="1">
                <a:solidFill>
                  <a:schemeClr val="bg2"/>
                </a:solidFill>
              </a:rPr>
              <a:t>componentes</a:t>
            </a:r>
            <a:r>
              <a:rPr lang="en-US" sz="2000" dirty="0">
                <a:solidFill>
                  <a:schemeClr val="bg2"/>
                </a:solidFill>
              </a:rPr>
              <a:t> de un </a:t>
            </a:r>
            <a:r>
              <a:rPr lang="en-US" sz="2000" dirty="0" err="1">
                <a:solidFill>
                  <a:schemeClr val="bg2"/>
                </a:solidFill>
              </a:rPr>
              <a:t>Protocolo</a:t>
            </a:r>
            <a:r>
              <a:rPr lang="en-US" sz="2000" dirty="0">
                <a:solidFill>
                  <a:schemeClr val="bg2"/>
                </a:solidFill>
              </a:rPr>
              <a:t> </a:t>
            </a:r>
            <a:r>
              <a:rPr lang="en-US" sz="2000" dirty="0" err="1">
                <a:solidFill>
                  <a:schemeClr val="bg2"/>
                </a:solidFill>
              </a:rPr>
              <a:t>Sanitario</a:t>
            </a:r>
            <a:endParaRPr lang="en-US" sz="2000" dirty="0">
              <a:solidFill>
                <a:schemeClr val="bg2"/>
              </a:solidFill>
            </a:endParaRPr>
          </a:p>
        </p:txBody>
      </p:sp>
      <p:grpSp>
        <p:nvGrpSpPr>
          <p:cNvPr id="30" name="Grupo 29">
            <a:extLst>
              <a:ext uri="{FF2B5EF4-FFF2-40B4-BE49-F238E27FC236}">
                <a16:creationId xmlns:a16="http://schemas.microsoft.com/office/drawing/2014/main" id="{03CCD400-B62C-419B-BC88-C2ACA9646CF7}"/>
              </a:ext>
            </a:extLst>
          </p:cNvPr>
          <p:cNvGrpSpPr/>
          <p:nvPr/>
        </p:nvGrpSpPr>
        <p:grpSpPr>
          <a:xfrm>
            <a:off x="3183674" y="893762"/>
            <a:ext cx="8740046" cy="5018205"/>
            <a:chOff x="3183674" y="893762"/>
            <a:chExt cx="8740046" cy="5018205"/>
          </a:xfrm>
        </p:grpSpPr>
        <p:grpSp>
          <p:nvGrpSpPr>
            <p:cNvPr id="32" name="Grupo 31">
              <a:extLst>
                <a:ext uri="{FF2B5EF4-FFF2-40B4-BE49-F238E27FC236}">
                  <a16:creationId xmlns:a16="http://schemas.microsoft.com/office/drawing/2014/main" id="{CFF1A45B-8157-4541-B3DB-51280CEEAB11}"/>
                </a:ext>
              </a:extLst>
            </p:cNvPr>
            <p:cNvGrpSpPr/>
            <p:nvPr/>
          </p:nvGrpSpPr>
          <p:grpSpPr>
            <a:xfrm>
              <a:off x="3183674" y="893762"/>
              <a:ext cx="4637586" cy="5018205"/>
              <a:chOff x="3023782" y="800281"/>
              <a:chExt cx="4879731" cy="5212274"/>
            </a:xfrm>
          </p:grpSpPr>
          <p:sp>
            <p:nvSpPr>
              <p:cNvPr id="6" name="Hexágono 5">
                <a:extLst>
                  <a:ext uri="{FF2B5EF4-FFF2-40B4-BE49-F238E27FC236}">
                    <a16:creationId xmlns:a16="http://schemas.microsoft.com/office/drawing/2014/main" id="{584F5ED7-2AD1-40B4-B7B4-012D04902BF6}"/>
                  </a:ext>
                </a:extLst>
              </p:cNvPr>
              <p:cNvSpPr/>
              <p:nvPr/>
            </p:nvSpPr>
            <p:spPr>
              <a:xfrm>
                <a:off x="3023782" y="3423462"/>
                <a:ext cx="1885501" cy="171184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300" dirty="0"/>
                  <a:t>El virus permanece en superficies, desinfectantes lo eliminan</a:t>
                </a:r>
                <a:endParaRPr lang="en-US" sz="1300" dirty="0"/>
              </a:p>
            </p:txBody>
          </p:sp>
          <p:sp>
            <p:nvSpPr>
              <p:cNvPr id="7" name="Hexágono 6">
                <a:extLst>
                  <a:ext uri="{FF2B5EF4-FFF2-40B4-BE49-F238E27FC236}">
                    <a16:creationId xmlns:a16="http://schemas.microsoft.com/office/drawing/2014/main" id="{F4530042-B902-43B2-B832-DF559405B3B1}"/>
                  </a:ext>
                </a:extLst>
              </p:cNvPr>
              <p:cNvSpPr/>
              <p:nvPr/>
            </p:nvSpPr>
            <p:spPr>
              <a:xfrm>
                <a:off x="4504087" y="4300713"/>
                <a:ext cx="1885501" cy="171184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Virus se transmite por </a:t>
                </a:r>
                <a:r>
                  <a:rPr lang="es-CR" sz="1400" dirty="0" err="1"/>
                  <a:t>gotículas</a:t>
                </a:r>
                <a:r>
                  <a:rPr lang="es-CR" sz="1400" dirty="0"/>
                  <a:t> de saliva e ingresa por ojos, boca nariz</a:t>
                </a:r>
                <a:endParaRPr lang="en-US" sz="1400" dirty="0"/>
              </a:p>
            </p:txBody>
          </p:sp>
          <p:sp>
            <p:nvSpPr>
              <p:cNvPr id="8" name="Hexágono 7">
                <a:extLst>
                  <a:ext uri="{FF2B5EF4-FFF2-40B4-BE49-F238E27FC236}">
                    <a16:creationId xmlns:a16="http://schemas.microsoft.com/office/drawing/2014/main" id="{73ED2D65-9801-40A0-A0FC-A7937663ED1D}"/>
                  </a:ext>
                </a:extLst>
              </p:cNvPr>
              <p:cNvSpPr/>
              <p:nvPr/>
            </p:nvSpPr>
            <p:spPr>
              <a:xfrm>
                <a:off x="3038683" y="1673228"/>
                <a:ext cx="1885501" cy="171184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Divulgación, Señalamiento y capacitación constante</a:t>
                </a:r>
                <a:endParaRPr lang="en-US" sz="1400" dirty="0"/>
              </a:p>
            </p:txBody>
          </p:sp>
          <p:sp>
            <p:nvSpPr>
              <p:cNvPr id="9" name="Hexágono 8">
                <a:extLst>
                  <a:ext uri="{FF2B5EF4-FFF2-40B4-BE49-F238E27FC236}">
                    <a16:creationId xmlns:a16="http://schemas.microsoft.com/office/drawing/2014/main" id="{D429582A-469E-42D3-87E1-EAB744FD52B5}"/>
                  </a:ext>
                </a:extLst>
              </p:cNvPr>
              <p:cNvSpPr/>
              <p:nvPr/>
            </p:nvSpPr>
            <p:spPr>
              <a:xfrm>
                <a:off x="6011824" y="3443621"/>
                <a:ext cx="1885501" cy="171184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Cada miembro debe cumplir las normas en lugar de trabajo-hogar transporte</a:t>
                </a:r>
                <a:endParaRPr lang="en-US" sz="1400" dirty="0"/>
              </a:p>
            </p:txBody>
          </p:sp>
          <p:sp>
            <p:nvSpPr>
              <p:cNvPr id="10" name="Hexágono 9">
                <a:extLst>
                  <a:ext uri="{FF2B5EF4-FFF2-40B4-BE49-F238E27FC236}">
                    <a16:creationId xmlns:a16="http://schemas.microsoft.com/office/drawing/2014/main" id="{8D3852B8-9A73-4A65-BC0E-DD06B502FC56}"/>
                  </a:ext>
                </a:extLst>
              </p:cNvPr>
              <p:cNvSpPr/>
              <p:nvPr/>
            </p:nvSpPr>
            <p:spPr>
              <a:xfrm>
                <a:off x="4553834" y="800281"/>
                <a:ext cx="1885502" cy="171184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Autoridades establecen protocolo y velan por cumplimiento</a:t>
                </a:r>
              </a:p>
            </p:txBody>
          </p:sp>
          <p:sp>
            <p:nvSpPr>
              <p:cNvPr id="11" name="Hexágono 10">
                <a:extLst>
                  <a:ext uri="{FF2B5EF4-FFF2-40B4-BE49-F238E27FC236}">
                    <a16:creationId xmlns:a16="http://schemas.microsoft.com/office/drawing/2014/main" id="{A850354F-D698-474B-8BB7-1FAF68A2A859}"/>
                  </a:ext>
                </a:extLst>
              </p:cNvPr>
              <p:cNvSpPr/>
              <p:nvPr/>
            </p:nvSpPr>
            <p:spPr>
              <a:xfrm>
                <a:off x="6018012" y="1690578"/>
                <a:ext cx="1885501" cy="171184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Cada miembro debe conocer protocolo y sus cambios</a:t>
                </a:r>
                <a:endParaRPr lang="en-US" sz="1400" dirty="0"/>
              </a:p>
            </p:txBody>
          </p:sp>
        </p:grpSp>
        <p:sp>
          <p:nvSpPr>
            <p:cNvPr id="2" name="Rectángulo 1">
              <a:extLst>
                <a:ext uri="{FF2B5EF4-FFF2-40B4-BE49-F238E27FC236}">
                  <a16:creationId xmlns:a16="http://schemas.microsoft.com/office/drawing/2014/main" id="{74762AFD-DB4F-45D9-AC04-0BEF48342914}"/>
                </a:ext>
              </a:extLst>
            </p:cNvPr>
            <p:cNvSpPr/>
            <p:nvPr/>
          </p:nvSpPr>
          <p:spPr>
            <a:xfrm>
              <a:off x="10292143" y="4505253"/>
              <a:ext cx="1631577" cy="4123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PRINCIPIOS GENERALES</a:t>
              </a:r>
            </a:p>
          </p:txBody>
        </p:sp>
      </p:grpSp>
      <p:grpSp>
        <p:nvGrpSpPr>
          <p:cNvPr id="31" name="Grupo 30">
            <a:extLst>
              <a:ext uri="{FF2B5EF4-FFF2-40B4-BE49-F238E27FC236}">
                <a16:creationId xmlns:a16="http://schemas.microsoft.com/office/drawing/2014/main" id="{752B5C32-DD01-4307-BBED-39EF6D378D9F}"/>
              </a:ext>
            </a:extLst>
          </p:cNvPr>
          <p:cNvGrpSpPr/>
          <p:nvPr/>
        </p:nvGrpSpPr>
        <p:grpSpPr>
          <a:xfrm>
            <a:off x="1765774" y="57076"/>
            <a:ext cx="10157945" cy="6673344"/>
            <a:chOff x="1765774" y="57076"/>
            <a:chExt cx="10157945" cy="6673344"/>
          </a:xfrm>
        </p:grpSpPr>
        <p:grpSp>
          <p:nvGrpSpPr>
            <p:cNvPr id="46" name="Grupo 45">
              <a:extLst>
                <a:ext uri="{FF2B5EF4-FFF2-40B4-BE49-F238E27FC236}">
                  <a16:creationId xmlns:a16="http://schemas.microsoft.com/office/drawing/2014/main" id="{E608A50C-37AA-488A-B59E-307377CEB1DD}"/>
                </a:ext>
              </a:extLst>
            </p:cNvPr>
            <p:cNvGrpSpPr/>
            <p:nvPr/>
          </p:nvGrpSpPr>
          <p:grpSpPr>
            <a:xfrm>
              <a:off x="1765774" y="57076"/>
              <a:ext cx="7441425" cy="6673344"/>
              <a:chOff x="1618603" y="-26239"/>
              <a:chExt cx="7829969" cy="6931423"/>
            </a:xfrm>
          </p:grpSpPr>
          <p:sp>
            <p:nvSpPr>
              <p:cNvPr id="12" name="Hexágono 11">
                <a:extLst>
                  <a:ext uri="{FF2B5EF4-FFF2-40B4-BE49-F238E27FC236}">
                    <a16:creationId xmlns:a16="http://schemas.microsoft.com/office/drawing/2014/main" id="{6CEE0316-9299-43F4-A1CB-D2D5CFC54008}"/>
                  </a:ext>
                </a:extLst>
              </p:cNvPr>
              <p:cNvSpPr/>
              <p:nvPr/>
            </p:nvSpPr>
            <p:spPr>
              <a:xfrm>
                <a:off x="6132102" y="-26239"/>
                <a:ext cx="1885501" cy="1711842"/>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Protocolo de trabajo Remoto sobre Presencial, horarios</a:t>
                </a:r>
                <a:endParaRPr lang="en-US" sz="1400" dirty="0"/>
              </a:p>
            </p:txBody>
          </p:sp>
          <p:sp>
            <p:nvSpPr>
              <p:cNvPr id="13" name="Hexágono 12">
                <a:extLst>
                  <a:ext uri="{FF2B5EF4-FFF2-40B4-BE49-F238E27FC236}">
                    <a16:creationId xmlns:a16="http://schemas.microsoft.com/office/drawing/2014/main" id="{D3330C65-BD28-45F5-A652-D825834E2CC1}"/>
                  </a:ext>
                </a:extLst>
              </p:cNvPr>
              <p:cNvSpPr/>
              <p:nvPr/>
            </p:nvSpPr>
            <p:spPr>
              <a:xfrm>
                <a:off x="1618603" y="2546499"/>
                <a:ext cx="1885501" cy="1711842"/>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Protocolo de limpieza, desinfección y manejo de residuos</a:t>
                </a:r>
                <a:endParaRPr lang="en-US" sz="1400" dirty="0"/>
              </a:p>
            </p:txBody>
          </p:sp>
          <p:sp>
            <p:nvSpPr>
              <p:cNvPr id="14" name="Hexágono 13">
                <a:extLst>
                  <a:ext uri="{FF2B5EF4-FFF2-40B4-BE49-F238E27FC236}">
                    <a16:creationId xmlns:a16="http://schemas.microsoft.com/office/drawing/2014/main" id="{7F25A264-A1B2-4AA4-8D58-C5BCBE982949}"/>
                  </a:ext>
                </a:extLst>
              </p:cNvPr>
              <p:cNvSpPr/>
              <p:nvPr/>
            </p:nvSpPr>
            <p:spPr>
              <a:xfrm>
                <a:off x="3146163" y="492"/>
                <a:ext cx="1885501" cy="1647482"/>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Protocolo en caso de detección de sospechoso</a:t>
                </a:r>
                <a:endParaRPr lang="en-US" sz="1400" dirty="0"/>
              </a:p>
            </p:txBody>
          </p:sp>
          <p:sp>
            <p:nvSpPr>
              <p:cNvPr id="15" name="Hexágono 14">
                <a:extLst>
                  <a:ext uri="{FF2B5EF4-FFF2-40B4-BE49-F238E27FC236}">
                    <a16:creationId xmlns:a16="http://schemas.microsoft.com/office/drawing/2014/main" id="{1B7D855B-B89D-4A00-A46B-912BCA220F6A}"/>
                  </a:ext>
                </a:extLst>
              </p:cNvPr>
              <p:cNvSpPr/>
              <p:nvPr/>
            </p:nvSpPr>
            <p:spPr>
              <a:xfrm>
                <a:off x="7568646" y="2577381"/>
                <a:ext cx="1879926" cy="1730776"/>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Protocolo de distancia entre personal</a:t>
                </a:r>
              </a:p>
              <a:p>
                <a:pPr algn="ctr"/>
                <a:r>
                  <a:rPr lang="es-CR" sz="1400" dirty="0"/>
                  <a:t> AFORO</a:t>
                </a:r>
                <a:endParaRPr lang="en-US" sz="1400" dirty="0"/>
              </a:p>
            </p:txBody>
          </p:sp>
          <p:sp>
            <p:nvSpPr>
              <p:cNvPr id="16" name="Hexágono 15">
                <a:extLst>
                  <a:ext uri="{FF2B5EF4-FFF2-40B4-BE49-F238E27FC236}">
                    <a16:creationId xmlns:a16="http://schemas.microsoft.com/office/drawing/2014/main" id="{11807A86-F53A-47BF-8A26-2949E29B4072}"/>
                  </a:ext>
                </a:extLst>
              </p:cNvPr>
              <p:cNvSpPr/>
              <p:nvPr/>
            </p:nvSpPr>
            <p:spPr>
              <a:xfrm>
                <a:off x="3093873" y="5193340"/>
                <a:ext cx="1885501" cy="1711842"/>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Protocolo para visitantes, muestras, documentos</a:t>
                </a:r>
                <a:endParaRPr lang="en-US" sz="1400" dirty="0"/>
              </a:p>
            </p:txBody>
          </p:sp>
          <p:sp>
            <p:nvSpPr>
              <p:cNvPr id="17" name="Hexágono 16">
                <a:extLst>
                  <a:ext uri="{FF2B5EF4-FFF2-40B4-BE49-F238E27FC236}">
                    <a16:creationId xmlns:a16="http://schemas.microsoft.com/office/drawing/2014/main" id="{1D275881-1241-4366-82B1-632DC413F630}"/>
                  </a:ext>
                </a:extLst>
              </p:cNvPr>
              <p:cNvSpPr/>
              <p:nvPr/>
            </p:nvSpPr>
            <p:spPr>
              <a:xfrm>
                <a:off x="6068945" y="5216420"/>
                <a:ext cx="1885501" cy="1688764"/>
              </a:xfrm>
              <a:prstGeom prst="hexagon">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t>Protocolos de</a:t>
                </a:r>
              </a:p>
              <a:p>
                <a:pPr algn="ctr"/>
                <a:r>
                  <a:rPr lang="es-CR" sz="1400" dirty="0"/>
                  <a:t>lavado de manos, estornudo</a:t>
                </a:r>
                <a:endParaRPr lang="en-US" sz="1400" dirty="0"/>
              </a:p>
            </p:txBody>
          </p:sp>
        </p:grpSp>
        <p:sp>
          <p:nvSpPr>
            <p:cNvPr id="34" name="Rectángulo 33">
              <a:extLst>
                <a:ext uri="{FF2B5EF4-FFF2-40B4-BE49-F238E27FC236}">
                  <a16:creationId xmlns:a16="http://schemas.microsoft.com/office/drawing/2014/main" id="{21417DE0-29EE-4B7D-952B-140D1B14A686}"/>
                </a:ext>
              </a:extLst>
            </p:cNvPr>
            <p:cNvSpPr/>
            <p:nvPr/>
          </p:nvSpPr>
          <p:spPr>
            <a:xfrm>
              <a:off x="10292142" y="5011053"/>
              <a:ext cx="1631577" cy="412377"/>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PROTOCOLOS GENERALES</a:t>
              </a:r>
            </a:p>
          </p:txBody>
        </p:sp>
      </p:grpSp>
      <p:grpSp>
        <p:nvGrpSpPr>
          <p:cNvPr id="40" name="Grupo 39">
            <a:extLst>
              <a:ext uri="{FF2B5EF4-FFF2-40B4-BE49-F238E27FC236}">
                <a16:creationId xmlns:a16="http://schemas.microsoft.com/office/drawing/2014/main" id="{83E053E2-2359-4D4B-95CA-234238062526}"/>
              </a:ext>
            </a:extLst>
          </p:cNvPr>
          <p:cNvGrpSpPr/>
          <p:nvPr/>
        </p:nvGrpSpPr>
        <p:grpSpPr>
          <a:xfrm>
            <a:off x="4590522" y="57076"/>
            <a:ext cx="7333198" cy="6678827"/>
            <a:chOff x="4621397" y="57076"/>
            <a:chExt cx="7333198" cy="6678827"/>
          </a:xfrm>
        </p:grpSpPr>
        <p:grpSp>
          <p:nvGrpSpPr>
            <p:cNvPr id="29" name="Grupo 28">
              <a:extLst>
                <a:ext uri="{FF2B5EF4-FFF2-40B4-BE49-F238E27FC236}">
                  <a16:creationId xmlns:a16="http://schemas.microsoft.com/office/drawing/2014/main" id="{735118D5-A4CA-4265-B849-BF4BFB4FFEBC}"/>
                </a:ext>
              </a:extLst>
            </p:cNvPr>
            <p:cNvGrpSpPr/>
            <p:nvPr/>
          </p:nvGrpSpPr>
          <p:grpSpPr>
            <a:xfrm>
              <a:off x="4621397" y="57076"/>
              <a:ext cx="1785046" cy="6678827"/>
              <a:chOff x="4621397" y="57076"/>
              <a:chExt cx="1785046" cy="6678827"/>
            </a:xfrm>
          </p:grpSpPr>
          <p:sp>
            <p:nvSpPr>
              <p:cNvPr id="41" name="Forma libre: forma 40">
                <a:extLst>
                  <a:ext uri="{FF2B5EF4-FFF2-40B4-BE49-F238E27FC236}">
                    <a16:creationId xmlns:a16="http://schemas.microsoft.com/office/drawing/2014/main" id="{BCC9E3F9-F716-4E3E-9BAB-9865988B61FE}"/>
                  </a:ext>
                </a:extLst>
              </p:cNvPr>
              <p:cNvSpPr/>
              <p:nvPr/>
            </p:nvSpPr>
            <p:spPr>
              <a:xfrm rot="10800000">
                <a:off x="4621397" y="5947009"/>
                <a:ext cx="1730188" cy="788894"/>
              </a:xfrm>
              <a:custGeom>
                <a:avLst/>
                <a:gdLst>
                  <a:gd name="connsiteX0" fmla="*/ 0 w 1730188"/>
                  <a:gd name="connsiteY0" fmla="*/ 8965 h 788894"/>
                  <a:gd name="connsiteX1" fmla="*/ 1730188 w 1730188"/>
                  <a:gd name="connsiteY1" fmla="*/ 0 h 788894"/>
                  <a:gd name="connsiteX2" fmla="*/ 1344706 w 1730188"/>
                  <a:gd name="connsiteY2" fmla="*/ 788894 h 788894"/>
                  <a:gd name="connsiteX3" fmla="*/ 385483 w 1730188"/>
                  <a:gd name="connsiteY3" fmla="*/ 788894 h 788894"/>
                  <a:gd name="connsiteX4" fmla="*/ 0 w 1730188"/>
                  <a:gd name="connsiteY4" fmla="*/ 8965 h 78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188" h="788894">
                    <a:moveTo>
                      <a:pt x="0" y="8965"/>
                    </a:moveTo>
                    <a:lnTo>
                      <a:pt x="1730188" y="0"/>
                    </a:lnTo>
                    <a:lnTo>
                      <a:pt x="1344706" y="788894"/>
                    </a:lnTo>
                    <a:lnTo>
                      <a:pt x="385483" y="788894"/>
                    </a:lnTo>
                    <a:lnTo>
                      <a:pt x="0" y="8965"/>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9" name="Forma libre: forma 18">
                <a:extLst>
                  <a:ext uri="{FF2B5EF4-FFF2-40B4-BE49-F238E27FC236}">
                    <a16:creationId xmlns:a16="http://schemas.microsoft.com/office/drawing/2014/main" id="{A60F4D84-C30D-45BB-8D62-6A745CE07AE3}"/>
                  </a:ext>
                </a:extLst>
              </p:cNvPr>
              <p:cNvSpPr/>
              <p:nvPr/>
            </p:nvSpPr>
            <p:spPr>
              <a:xfrm>
                <a:off x="4676255" y="57076"/>
                <a:ext cx="1730188" cy="788894"/>
              </a:xfrm>
              <a:custGeom>
                <a:avLst/>
                <a:gdLst>
                  <a:gd name="connsiteX0" fmla="*/ 0 w 1730188"/>
                  <a:gd name="connsiteY0" fmla="*/ 8965 h 788894"/>
                  <a:gd name="connsiteX1" fmla="*/ 1730188 w 1730188"/>
                  <a:gd name="connsiteY1" fmla="*/ 0 h 788894"/>
                  <a:gd name="connsiteX2" fmla="*/ 1344706 w 1730188"/>
                  <a:gd name="connsiteY2" fmla="*/ 788894 h 788894"/>
                  <a:gd name="connsiteX3" fmla="*/ 385483 w 1730188"/>
                  <a:gd name="connsiteY3" fmla="*/ 788894 h 788894"/>
                  <a:gd name="connsiteX4" fmla="*/ 0 w 1730188"/>
                  <a:gd name="connsiteY4" fmla="*/ 8965 h 788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0188" h="788894">
                    <a:moveTo>
                      <a:pt x="0" y="8965"/>
                    </a:moveTo>
                    <a:lnTo>
                      <a:pt x="1730188" y="0"/>
                    </a:lnTo>
                    <a:lnTo>
                      <a:pt x="1344706" y="788894"/>
                    </a:lnTo>
                    <a:lnTo>
                      <a:pt x="385483" y="788894"/>
                    </a:lnTo>
                    <a:lnTo>
                      <a:pt x="0" y="8965"/>
                    </a:lnTo>
                    <a:close/>
                  </a:path>
                </a:pathLst>
              </a:cu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6" name="Rectángulo 25">
                <a:extLst>
                  <a:ext uri="{FF2B5EF4-FFF2-40B4-BE49-F238E27FC236}">
                    <a16:creationId xmlns:a16="http://schemas.microsoft.com/office/drawing/2014/main" id="{B9535B7D-D6D7-42F1-AAE9-BD8428D87344}"/>
                  </a:ext>
                </a:extLst>
              </p:cNvPr>
              <p:cNvSpPr/>
              <p:nvPr/>
            </p:nvSpPr>
            <p:spPr>
              <a:xfrm>
                <a:off x="4962326" y="222308"/>
                <a:ext cx="1158048" cy="523220"/>
              </a:xfrm>
              <a:prstGeom prst="rect">
                <a:avLst/>
              </a:prstGeom>
            </p:spPr>
            <p:txBody>
              <a:bodyPr wrap="square">
                <a:spAutoFit/>
              </a:bodyPr>
              <a:lstStyle/>
              <a:p>
                <a:pPr algn="ctr"/>
                <a:r>
                  <a:rPr lang="es-CR" sz="1400" dirty="0"/>
                  <a:t>Protocolo de giras</a:t>
                </a:r>
              </a:p>
            </p:txBody>
          </p:sp>
          <p:sp>
            <p:nvSpPr>
              <p:cNvPr id="35" name="Rectángulo 34">
                <a:extLst>
                  <a:ext uri="{FF2B5EF4-FFF2-40B4-BE49-F238E27FC236}">
                    <a16:creationId xmlns:a16="http://schemas.microsoft.com/office/drawing/2014/main" id="{7E277420-3229-438B-86D4-3054DDC0063F}"/>
                  </a:ext>
                </a:extLst>
              </p:cNvPr>
              <p:cNvSpPr/>
              <p:nvPr/>
            </p:nvSpPr>
            <p:spPr>
              <a:xfrm>
                <a:off x="5026819" y="6034442"/>
                <a:ext cx="930383" cy="523220"/>
              </a:xfrm>
              <a:prstGeom prst="rect">
                <a:avLst/>
              </a:prstGeom>
            </p:spPr>
            <p:txBody>
              <a:bodyPr wrap="none">
                <a:spAutoFit/>
              </a:bodyPr>
              <a:lstStyle/>
              <a:p>
                <a:pPr algn="ctr"/>
                <a:r>
                  <a:rPr lang="es-CR" sz="1400" dirty="0"/>
                  <a:t>Protocolo </a:t>
                </a:r>
              </a:p>
              <a:p>
                <a:pPr algn="ctr"/>
                <a:r>
                  <a:rPr lang="es-CR" sz="1400" dirty="0"/>
                  <a:t>Pacientes</a:t>
                </a:r>
              </a:p>
            </p:txBody>
          </p:sp>
        </p:grpSp>
        <p:sp>
          <p:nvSpPr>
            <p:cNvPr id="36" name="Rectángulo 35">
              <a:extLst>
                <a:ext uri="{FF2B5EF4-FFF2-40B4-BE49-F238E27FC236}">
                  <a16:creationId xmlns:a16="http://schemas.microsoft.com/office/drawing/2014/main" id="{0CE949B2-BF16-48FA-82CE-38666FD08412}"/>
                </a:ext>
              </a:extLst>
            </p:cNvPr>
            <p:cNvSpPr/>
            <p:nvPr/>
          </p:nvSpPr>
          <p:spPr>
            <a:xfrm>
              <a:off x="10323018" y="6020347"/>
              <a:ext cx="1631577" cy="412377"/>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PROTOCOLOS ESPECÍFICOS</a:t>
              </a:r>
            </a:p>
          </p:txBody>
        </p:sp>
      </p:grpSp>
      <p:grpSp>
        <p:nvGrpSpPr>
          <p:cNvPr id="33" name="Grupo 32">
            <a:extLst>
              <a:ext uri="{FF2B5EF4-FFF2-40B4-BE49-F238E27FC236}">
                <a16:creationId xmlns:a16="http://schemas.microsoft.com/office/drawing/2014/main" id="{35084AA2-90D7-47DD-A468-377B798AC47A}"/>
              </a:ext>
            </a:extLst>
          </p:cNvPr>
          <p:cNvGrpSpPr/>
          <p:nvPr/>
        </p:nvGrpSpPr>
        <p:grpSpPr>
          <a:xfrm>
            <a:off x="1759595" y="888805"/>
            <a:ext cx="10164125" cy="5028672"/>
            <a:chOff x="1759595" y="888805"/>
            <a:chExt cx="10164125" cy="5028672"/>
          </a:xfrm>
        </p:grpSpPr>
        <p:grpSp>
          <p:nvGrpSpPr>
            <p:cNvPr id="50" name="Grupo 49">
              <a:extLst>
                <a:ext uri="{FF2B5EF4-FFF2-40B4-BE49-F238E27FC236}">
                  <a16:creationId xmlns:a16="http://schemas.microsoft.com/office/drawing/2014/main" id="{FB34A81D-AC37-459A-86A0-7F8DB40ADCEF}"/>
                </a:ext>
              </a:extLst>
            </p:cNvPr>
            <p:cNvGrpSpPr/>
            <p:nvPr/>
          </p:nvGrpSpPr>
          <p:grpSpPr>
            <a:xfrm>
              <a:off x="1759595" y="888805"/>
              <a:ext cx="7412249" cy="4987012"/>
              <a:chOff x="1548370" y="808072"/>
              <a:chExt cx="7799270" cy="5179875"/>
            </a:xfrm>
          </p:grpSpPr>
          <p:sp>
            <p:nvSpPr>
              <p:cNvPr id="20" name="Hexágono 19">
                <a:extLst>
                  <a:ext uri="{FF2B5EF4-FFF2-40B4-BE49-F238E27FC236}">
                    <a16:creationId xmlns:a16="http://schemas.microsoft.com/office/drawing/2014/main" id="{C2FEA140-20F1-4277-8171-5A382FCA963D}"/>
                  </a:ext>
                </a:extLst>
              </p:cNvPr>
              <p:cNvSpPr/>
              <p:nvPr/>
            </p:nvSpPr>
            <p:spPr>
              <a:xfrm>
                <a:off x="7535470" y="864972"/>
                <a:ext cx="1812170" cy="1631979"/>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solidFill>
                      <a:schemeClr val="tx1"/>
                    </a:solidFill>
                  </a:rPr>
                  <a:t>Equipo de Protección </a:t>
                </a:r>
              </a:p>
              <a:p>
                <a:pPr algn="ctr"/>
                <a:r>
                  <a:rPr lang="es-CR" sz="1400" dirty="0">
                    <a:solidFill>
                      <a:schemeClr val="tx1"/>
                    </a:solidFill>
                  </a:rPr>
                  <a:t>Personal</a:t>
                </a:r>
                <a:endParaRPr lang="en-US" sz="1400" dirty="0">
                  <a:solidFill>
                    <a:schemeClr val="tx1"/>
                  </a:solidFill>
                </a:endParaRPr>
              </a:p>
            </p:txBody>
          </p:sp>
          <p:sp>
            <p:nvSpPr>
              <p:cNvPr id="21" name="Hexágono 20">
                <a:extLst>
                  <a:ext uri="{FF2B5EF4-FFF2-40B4-BE49-F238E27FC236}">
                    <a16:creationId xmlns:a16="http://schemas.microsoft.com/office/drawing/2014/main" id="{F24E7A9C-15DC-4078-B087-23460C05D9DA}"/>
                  </a:ext>
                </a:extLst>
              </p:cNvPr>
              <p:cNvSpPr/>
              <p:nvPr/>
            </p:nvSpPr>
            <p:spPr>
              <a:xfrm>
                <a:off x="7519562" y="4335428"/>
                <a:ext cx="1828078" cy="1652519"/>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solidFill>
                      <a:schemeClr val="tx1"/>
                    </a:solidFill>
                  </a:rPr>
                  <a:t>Productos para limpieza y desinfección</a:t>
                </a:r>
                <a:endParaRPr lang="en-US" sz="1400" dirty="0">
                  <a:solidFill>
                    <a:schemeClr val="tx1"/>
                  </a:solidFill>
                </a:endParaRPr>
              </a:p>
            </p:txBody>
          </p:sp>
          <p:sp>
            <p:nvSpPr>
              <p:cNvPr id="22" name="Hexágono 21">
                <a:extLst>
                  <a:ext uri="{FF2B5EF4-FFF2-40B4-BE49-F238E27FC236}">
                    <a16:creationId xmlns:a16="http://schemas.microsoft.com/office/drawing/2014/main" id="{2C051034-733C-4E4F-80F8-2254AEA9D7A2}"/>
                  </a:ext>
                </a:extLst>
              </p:cNvPr>
              <p:cNvSpPr/>
              <p:nvPr/>
            </p:nvSpPr>
            <p:spPr>
              <a:xfrm>
                <a:off x="1548370" y="4276107"/>
                <a:ext cx="1853033" cy="1674096"/>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solidFill>
                      <a:schemeClr val="tx1"/>
                    </a:solidFill>
                  </a:rPr>
                  <a:t>Equipo para manejo de Residuos</a:t>
                </a:r>
                <a:endParaRPr lang="en-US" sz="1400" dirty="0">
                  <a:solidFill>
                    <a:schemeClr val="tx1"/>
                  </a:solidFill>
                </a:endParaRPr>
              </a:p>
            </p:txBody>
          </p:sp>
          <p:sp>
            <p:nvSpPr>
              <p:cNvPr id="23" name="Hexágono 22">
                <a:extLst>
                  <a:ext uri="{FF2B5EF4-FFF2-40B4-BE49-F238E27FC236}">
                    <a16:creationId xmlns:a16="http://schemas.microsoft.com/office/drawing/2014/main" id="{C0EBA846-0948-4EDA-A30C-24B95811C465}"/>
                  </a:ext>
                </a:extLst>
              </p:cNvPr>
              <p:cNvSpPr/>
              <p:nvPr/>
            </p:nvSpPr>
            <p:spPr>
              <a:xfrm>
                <a:off x="1575403" y="808072"/>
                <a:ext cx="1885501" cy="1663993"/>
              </a:xfrm>
              <a:prstGeom prst="hexagon">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1400" dirty="0">
                    <a:solidFill>
                      <a:schemeClr val="tx1"/>
                    </a:solidFill>
                  </a:rPr>
                  <a:t>Estaciones de lavado de manos</a:t>
                </a:r>
                <a:endParaRPr lang="en-US" sz="1400" dirty="0">
                  <a:solidFill>
                    <a:schemeClr val="tx1"/>
                  </a:solidFill>
                </a:endParaRPr>
              </a:p>
            </p:txBody>
          </p:sp>
        </p:grpSp>
        <p:sp>
          <p:nvSpPr>
            <p:cNvPr id="38" name="Rectángulo 37">
              <a:extLst>
                <a:ext uri="{FF2B5EF4-FFF2-40B4-BE49-F238E27FC236}">
                  <a16:creationId xmlns:a16="http://schemas.microsoft.com/office/drawing/2014/main" id="{780700A1-B45E-40E3-B175-581433BBD20D}"/>
                </a:ext>
              </a:extLst>
            </p:cNvPr>
            <p:cNvSpPr/>
            <p:nvPr/>
          </p:nvSpPr>
          <p:spPr>
            <a:xfrm>
              <a:off x="10292143" y="5505100"/>
              <a:ext cx="1631577" cy="41237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EQUIPO Y   MATERIALES</a:t>
              </a:r>
            </a:p>
          </p:txBody>
        </p:sp>
      </p:grpSp>
      <p:sp>
        <p:nvSpPr>
          <p:cNvPr id="47" name="Rectángulo 46">
            <a:extLst>
              <a:ext uri="{FF2B5EF4-FFF2-40B4-BE49-F238E27FC236}">
                <a16:creationId xmlns:a16="http://schemas.microsoft.com/office/drawing/2014/main" id="{0ADD856C-57C8-4A0E-81A0-1B49B241FC7A}"/>
              </a:ext>
            </a:extLst>
          </p:cNvPr>
          <p:cNvSpPr/>
          <p:nvPr/>
        </p:nvSpPr>
        <p:spPr>
          <a:xfrm>
            <a:off x="10292143" y="4001759"/>
            <a:ext cx="1631577" cy="412377"/>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OBJETIVO</a:t>
            </a:r>
          </a:p>
        </p:txBody>
      </p:sp>
    </p:spTree>
    <p:extLst>
      <p:ext uri="{BB962C8B-B14F-4D97-AF65-F5344CB8AC3E}">
        <p14:creationId xmlns:p14="http://schemas.microsoft.com/office/powerpoint/2010/main" val="286390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Imagen 4"/>
          <p:cNvPicPr/>
          <p:nvPr/>
        </p:nvPicPr>
        <p:blipFill rotWithShape="1">
          <a:blip r:embed="rId2"/>
          <a:srcRect l="12223" t="21166" r="13168" b="11525"/>
          <a:stretch/>
        </p:blipFill>
        <p:spPr>
          <a:xfrm>
            <a:off x="3439885" y="1690688"/>
            <a:ext cx="5312229" cy="3672115"/>
          </a:xfrm>
          <a:prstGeom prst="rect">
            <a:avLst/>
          </a:prstGeom>
          <a:ln>
            <a:noFill/>
          </a:ln>
        </p:spPr>
      </p:pic>
      <p:sp>
        <p:nvSpPr>
          <p:cNvPr id="2" name="Title 1">
            <a:extLst>
              <a:ext uri="{FF2B5EF4-FFF2-40B4-BE49-F238E27FC236}">
                <a16:creationId xmlns:a16="http://schemas.microsoft.com/office/drawing/2014/main" id="{3343D8C8-ADE1-5645-8D8B-1855BEB526FA}"/>
              </a:ext>
            </a:extLst>
          </p:cNvPr>
          <p:cNvSpPr>
            <a:spLocks noGrp="1"/>
          </p:cNvSpPr>
          <p:nvPr>
            <p:ph type="title"/>
          </p:nvPr>
        </p:nvSpPr>
        <p:spPr/>
        <p:txBody>
          <a:bodyPr/>
          <a:lstStyle/>
          <a:p>
            <a:r>
              <a:rPr lang="es-ES_tradnl" dirty="0"/>
              <a:t>Protocolos Específicos</a:t>
            </a:r>
          </a:p>
        </p:txBody>
      </p:sp>
    </p:spTree>
    <p:extLst>
      <p:ext uri="{BB962C8B-B14F-4D97-AF65-F5344CB8AC3E}">
        <p14:creationId xmlns:p14="http://schemas.microsoft.com/office/powerpoint/2010/main" val="4192550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R" sz="3200" dirty="0"/>
              <a:t>Objetivo</a:t>
            </a:r>
          </a:p>
        </p:txBody>
      </p:sp>
      <p:sp>
        <p:nvSpPr>
          <p:cNvPr id="4" name="Content Placeholder 3">
            <a:extLst>
              <a:ext uri="{FF2B5EF4-FFF2-40B4-BE49-F238E27FC236}">
                <a16:creationId xmlns:a16="http://schemas.microsoft.com/office/drawing/2014/main" id="{5FBA812E-F49A-BA4D-889E-013F34BB515F}"/>
              </a:ext>
            </a:extLst>
          </p:cNvPr>
          <p:cNvSpPr>
            <a:spLocks noGrp="1"/>
          </p:cNvSpPr>
          <p:nvPr>
            <p:ph idx="1"/>
          </p:nvPr>
        </p:nvSpPr>
        <p:spPr/>
        <p:txBody>
          <a:bodyPr/>
          <a:lstStyle/>
          <a:p>
            <a:r>
              <a:rPr lang="es-ES_tradnl" dirty="0"/>
              <a:t>Definir un escenario universitario con baja probabilidad  de exposición al coronavirus SARS-CoV-2 en el desarrollo de actividades presenciales</a:t>
            </a:r>
          </a:p>
          <a:p>
            <a:endParaRPr lang="es-ES_tradnl" dirty="0"/>
          </a:p>
        </p:txBody>
      </p:sp>
    </p:spTree>
    <p:extLst>
      <p:ext uri="{BB962C8B-B14F-4D97-AF65-F5344CB8AC3E}">
        <p14:creationId xmlns:p14="http://schemas.microsoft.com/office/powerpoint/2010/main" val="3489746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C761-69F6-7C45-9AC7-15333CDA4C9B}"/>
              </a:ext>
            </a:extLst>
          </p:cNvPr>
          <p:cNvSpPr>
            <a:spLocks noGrp="1"/>
          </p:cNvSpPr>
          <p:nvPr>
            <p:ph type="title"/>
          </p:nvPr>
        </p:nvSpPr>
        <p:spPr>
          <a:xfrm>
            <a:off x="838200" y="305707"/>
            <a:ext cx="10515600" cy="1325563"/>
          </a:xfrm>
        </p:spPr>
        <p:txBody>
          <a:bodyPr/>
          <a:lstStyle/>
          <a:p>
            <a:r>
              <a:rPr lang="es-ES_tradnl" dirty="0"/>
              <a:t>Estamos ante un…</a:t>
            </a:r>
          </a:p>
        </p:txBody>
      </p:sp>
      <p:sp>
        <p:nvSpPr>
          <p:cNvPr id="3" name="Content Placeholder 2">
            <a:extLst>
              <a:ext uri="{FF2B5EF4-FFF2-40B4-BE49-F238E27FC236}">
                <a16:creationId xmlns:a16="http://schemas.microsoft.com/office/drawing/2014/main" id="{7D51F510-A2D2-A148-9716-6B701A58973B}"/>
              </a:ext>
            </a:extLst>
          </p:cNvPr>
          <p:cNvSpPr>
            <a:spLocks noGrp="1"/>
          </p:cNvSpPr>
          <p:nvPr>
            <p:ph idx="1"/>
          </p:nvPr>
        </p:nvSpPr>
        <p:spPr/>
        <p:txBody>
          <a:bodyPr/>
          <a:lstStyle/>
          <a:p>
            <a:r>
              <a:rPr lang="es-CR" dirty="0"/>
              <a:t> Regreso paulatino, ordenado y progresivo se requiere que las condiciones epidemiológicas y sanitarias lo permita,  las autoridades de salud lo autoricen y estar preparados con los recursos y logística.</a:t>
            </a:r>
          </a:p>
          <a:p>
            <a:endParaRPr lang="es-ES_tradnl" dirty="0"/>
          </a:p>
        </p:txBody>
      </p:sp>
    </p:spTree>
    <p:extLst>
      <p:ext uri="{BB962C8B-B14F-4D97-AF65-F5344CB8AC3E}">
        <p14:creationId xmlns:p14="http://schemas.microsoft.com/office/powerpoint/2010/main" val="3709924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p:txBody>
          <a:bodyPr>
            <a:normAutofit/>
          </a:bodyPr>
          <a:lstStyle/>
          <a:p>
            <a:r>
              <a:rPr lang="es-CR" sz="3200" b="1" i="1" dirty="0"/>
              <a:t>El regreso a la presencialidad</a:t>
            </a:r>
            <a:endParaRPr lang="es-CR" sz="3200" b="1" i="1" dirty="0">
              <a:ea typeface="+mn-ea"/>
              <a:cs typeface="+mn-cs"/>
            </a:endParaRPr>
          </a:p>
        </p:txBody>
      </p:sp>
      <p:sp>
        <p:nvSpPr>
          <p:cNvPr id="3" name="Marcador de contenido 2"/>
          <p:cNvSpPr>
            <a:spLocks noGrp="1"/>
          </p:cNvSpPr>
          <p:nvPr>
            <p:ph idx="1"/>
          </p:nvPr>
        </p:nvSpPr>
        <p:spPr/>
        <p:txBody>
          <a:bodyPr/>
          <a:lstStyle/>
          <a:p>
            <a:pPr marL="0" indent="0">
              <a:buNone/>
            </a:pPr>
            <a:r>
              <a:rPr lang="es-CR" b="1" i="1" dirty="0"/>
              <a:t> </a:t>
            </a:r>
            <a:endParaRPr lang="es-CR" dirty="0"/>
          </a:p>
        </p:txBody>
      </p:sp>
      <p:sp>
        <p:nvSpPr>
          <p:cNvPr id="6" name="Marcador de contenido 2"/>
          <p:cNvSpPr txBox="1">
            <a:spLocks/>
          </p:cNvSpPr>
          <p:nvPr/>
        </p:nvSpPr>
        <p:spPr>
          <a:xfrm>
            <a:off x="838200" y="1600202"/>
            <a:ext cx="10515600" cy="37555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CR" dirty="0">
                <a:latin typeface="Myriad Pro" panose="020B0503030403020204" pitchFamily="34" charset="0"/>
              </a:rPr>
              <a:t>No lo define la necesidad, se define por la posibilidad de dar condiciones seguras y considerando el riesgo que se defina tomar…el riesgo nunca es cero en una pandemia. </a:t>
            </a:r>
          </a:p>
        </p:txBody>
      </p:sp>
    </p:spTree>
    <p:extLst>
      <p:ext uri="{BB962C8B-B14F-4D97-AF65-F5344CB8AC3E}">
        <p14:creationId xmlns:p14="http://schemas.microsoft.com/office/powerpoint/2010/main" val="1553030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C1BB54-AFEE-DA4E-BB20-A6DE4B8FA07E}"/>
              </a:ext>
            </a:extLst>
          </p:cNvPr>
          <p:cNvSpPr>
            <a:spLocks noGrp="1"/>
          </p:cNvSpPr>
          <p:nvPr>
            <p:ph type="title"/>
          </p:nvPr>
        </p:nvSpPr>
        <p:spPr/>
        <p:txBody>
          <a:bodyPr/>
          <a:lstStyle/>
          <a:p>
            <a:r>
              <a:rPr lang="es-ES_tradnl"/>
              <a:t>Prioridades de la Vicerrectoría</a:t>
            </a:r>
          </a:p>
        </p:txBody>
      </p:sp>
      <p:sp>
        <p:nvSpPr>
          <p:cNvPr id="5" name="Text Placeholder 4">
            <a:extLst>
              <a:ext uri="{FF2B5EF4-FFF2-40B4-BE49-F238E27FC236}">
                <a16:creationId xmlns:a16="http://schemas.microsoft.com/office/drawing/2014/main" id="{3A432192-93D2-F14E-8CB8-73E239BDAE7C}"/>
              </a:ext>
            </a:extLst>
          </p:cNvPr>
          <p:cNvSpPr>
            <a:spLocks noGrp="1"/>
          </p:cNvSpPr>
          <p:nvPr>
            <p:ph type="body" idx="1"/>
          </p:nvPr>
        </p:nvSpPr>
        <p:spPr/>
        <p:txBody>
          <a:bodyPr/>
          <a:lstStyle/>
          <a:p>
            <a:r>
              <a:rPr lang="es-ES_tradnl" err="1"/>
              <a:t>Ph.D</a:t>
            </a:r>
            <a:r>
              <a:rPr lang="es-ES_tradnl"/>
              <a:t>. Adrián Pinto, Vicerrector de Investigación</a:t>
            </a:r>
          </a:p>
        </p:txBody>
      </p:sp>
    </p:spTree>
    <p:extLst>
      <p:ext uri="{BB962C8B-B14F-4D97-AF65-F5344CB8AC3E}">
        <p14:creationId xmlns:p14="http://schemas.microsoft.com/office/powerpoint/2010/main" val="157980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R" sz="3200" dirty="0"/>
              <a:t>Escenarios de riesgo que buscamos…</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9705622"/>
              </p:ext>
            </p:extLst>
          </p:nvPr>
        </p:nvGraphicFramePr>
        <p:xfrm>
          <a:off x="838200" y="1825625"/>
          <a:ext cx="10515600" cy="47928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1537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n 4"/>
          <p:cNvPicPr/>
          <p:nvPr/>
        </p:nvPicPr>
        <p:blipFill>
          <a:blip r:embed="rId2"/>
          <a:stretch/>
        </p:blipFill>
        <p:spPr>
          <a:xfrm>
            <a:off x="1524000" y="0"/>
            <a:ext cx="8273143" cy="5588000"/>
          </a:xfrm>
          <a:prstGeom prst="rect">
            <a:avLst/>
          </a:prstGeom>
          <a:ln>
            <a:noFill/>
          </a:ln>
        </p:spPr>
      </p:pic>
    </p:spTree>
    <p:extLst>
      <p:ext uri="{BB962C8B-B14F-4D97-AF65-F5344CB8AC3E}">
        <p14:creationId xmlns:p14="http://schemas.microsoft.com/office/powerpoint/2010/main" val="2946555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4"/>
          <p:cNvPicPr/>
          <p:nvPr/>
        </p:nvPicPr>
        <p:blipFill>
          <a:blip r:embed="rId2"/>
          <a:stretch/>
        </p:blipFill>
        <p:spPr>
          <a:xfrm>
            <a:off x="1524000" y="0"/>
            <a:ext cx="8432800" cy="5631543"/>
          </a:xfrm>
          <a:prstGeom prst="rect">
            <a:avLst/>
          </a:prstGeom>
          <a:ln>
            <a:noFill/>
          </a:ln>
        </p:spPr>
      </p:pic>
      <p:sp>
        <p:nvSpPr>
          <p:cNvPr id="2" name="Title 1">
            <a:extLst>
              <a:ext uri="{FF2B5EF4-FFF2-40B4-BE49-F238E27FC236}">
                <a16:creationId xmlns:a16="http://schemas.microsoft.com/office/drawing/2014/main" id="{2367F419-35F5-6F46-AAA5-3288F92EF413}"/>
              </a:ext>
            </a:extLst>
          </p:cNvPr>
          <p:cNvSpPr>
            <a:spLocks noGrp="1"/>
          </p:cNvSpPr>
          <p:nvPr>
            <p:ph type="title"/>
          </p:nvPr>
        </p:nvSpPr>
        <p:spPr/>
        <p:txBody>
          <a:bodyPr/>
          <a:lstStyle/>
          <a:p>
            <a:endParaRPr lang="es-ES_tradnl"/>
          </a:p>
        </p:txBody>
      </p:sp>
      <p:sp>
        <p:nvSpPr>
          <p:cNvPr id="3" name="Content Placeholder 2">
            <a:extLst>
              <a:ext uri="{FF2B5EF4-FFF2-40B4-BE49-F238E27FC236}">
                <a16:creationId xmlns:a16="http://schemas.microsoft.com/office/drawing/2014/main" id="{620CCA05-93AE-014F-8CB2-DAC67FFA8038}"/>
              </a:ext>
            </a:extLst>
          </p:cNvPr>
          <p:cNvSpPr>
            <a:spLocks noGrp="1"/>
          </p:cNvSpPr>
          <p:nvPr>
            <p:ph idx="1"/>
          </p:nvPr>
        </p:nvSpPr>
        <p:spPr/>
        <p:txBody>
          <a:bodyPr/>
          <a:lstStyle/>
          <a:p>
            <a:endParaRPr lang="es-ES_tradnl"/>
          </a:p>
        </p:txBody>
      </p:sp>
    </p:spTree>
    <p:extLst>
      <p:ext uri="{BB962C8B-B14F-4D97-AF65-F5344CB8AC3E}">
        <p14:creationId xmlns:p14="http://schemas.microsoft.com/office/powerpoint/2010/main" val="3089561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n 4"/>
          <p:cNvPicPr/>
          <p:nvPr/>
        </p:nvPicPr>
        <p:blipFill>
          <a:blip r:embed="rId2"/>
          <a:stretch/>
        </p:blipFill>
        <p:spPr>
          <a:xfrm>
            <a:off x="1524000" y="0"/>
            <a:ext cx="9143280" cy="6857280"/>
          </a:xfrm>
          <a:prstGeom prst="rect">
            <a:avLst/>
          </a:prstGeom>
          <a:ln>
            <a:noFill/>
          </a:ln>
        </p:spPr>
      </p:pic>
      <p:sp>
        <p:nvSpPr>
          <p:cNvPr id="2" name="CuadroTexto 1"/>
          <p:cNvSpPr txBox="1"/>
          <p:nvPr/>
        </p:nvSpPr>
        <p:spPr>
          <a:xfrm>
            <a:off x="5558673" y="2102179"/>
            <a:ext cx="1829090" cy="307777"/>
          </a:xfrm>
          <a:prstGeom prst="rect">
            <a:avLst/>
          </a:prstGeom>
          <a:noFill/>
        </p:spPr>
        <p:txBody>
          <a:bodyPr wrap="none" rtlCol="0">
            <a:spAutoFit/>
          </a:bodyPr>
          <a:lstStyle/>
          <a:p>
            <a:r>
              <a:rPr lang="es-CR" sz="1400" b="1" dirty="0">
                <a:solidFill>
                  <a:schemeClr val="bg1"/>
                </a:solidFill>
              </a:rPr>
              <a:t>TIC Y COMUNICACIÓN</a:t>
            </a:r>
          </a:p>
        </p:txBody>
      </p:sp>
      <p:sp>
        <p:nvSpPr>
          <p:cNvPr id="3" name="Title 2">
            <a:extLst>
              <a:ext uri="{FF2B5EF4-FFF2-40B4-BE49-F238E27FC236}">
                <a16:creationId xmlns:a16="http://schemas.microsoft.com/office/drawing/2014/main" id="{EDCF8201-89F8-A242-944C-75CE51B03987}"/>
              </a:ext>
            </a:extLst>
          </p:cNvPr>
          <p:cNvSpPr>
            <a:spLocks noGrp="1"/>
          </p:cNvSpPr>
          <p:nvPr>
            <p:ph type="title"/>
          </p:nvPr>
        </p:nvSpPr>
        <p:spPr/>
        <p:txBody>
          <a:bodyPr/>
          <a:lstStyle/>
          <a:p>
            <a:endParaRPr lang="es-ES_tradnl"/>
          </a:p>
        </p:txBody>
      </p:sp>
      <p:sp>
        <p:nvSpPr>
          <p:cNvPr id="4" name="Content Placeholder 3">
            <a:extLst>
              <a:ext uri="{FF2B5EF4-FFF2-40B4-BE49-F238E27FC236}">
                <a16:creationId xmlns:a16="http://schemas.microsoft.com/office/drawing/2014/main" id="{77F71B57-7A2F-7544-899D-0BC4FCFB0A80}"/>
              </a:ext>
            </a:extLst>
          </p:cNvPr>
          <p:cNvSpPr>
            <a:spLocks noGrp="1"/>
          </p:cNvSpPr>
          <p:nvPr>
            <p:ph idx="1"/>
          </p:nvPr>
        </p:nvSpPr>
        <p:spPr/>
        <p:txBody>
          <a:bodyPr/>
          <a:lstStyle/>
          <a:p>
            <a:endParaRPr lang="es-ES_tradnl"/>
          </a:p>
        </p:txBody>
      </p:sp>
    </p:spTree>
    <p:extLst>
      <p:ext uri="{BB962C8B-B14F-4D97-AF65-F5344CB8AC3E}">
        <p14:creationId xmlns:p14="http://schemas.microsoft.com/office/powerpoint/2010/main" val="17476111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
          <p:cNvPicPr/>
          <p:nvPr/>
        </p:nvPicPr>
        <p:blipFill>
          <a:blip r:embed="rId2"/>
          <a:stretch/>
        </p:blipFill>
        <p:spPr>
          <a:xfrm>
            <a:off x="1524000" y="0"/>
            <a:ext cx="9143280" cy="6857280"/>
          </a:xfrm>
          <a:prstGeom prst="rect">
            <a:avLst/>
          </a:prstGeom>
          <a:ln>
            <a:noFill/>
          </a:ln>
        </p:spPr>
      </p:pic>
      <p:sp>
        <p:nvSpPr>
          <p:cNvPr id="2" name="Title 1">
            <a:extLst>
              <a:ext uri="{FF2B5EF4-FFF2-40B4-BE49-F238E27FC236}">
                <a16:creationId xmlns:a16="http://schemas.microsoft.com/office/drawing/2014/main" id="{627205B2-B4C4-DC4A-A480-EB5EF0B7AF64}"/>
              </a:ext>
            </a:extLst>
          </p:cNvPr>
          <p:cNvSpPr>
            <a:spLocks noGrp="1"/>
          </p:cNvSpPr>
          <p:nvPr>
            <p:ph type="title"/>
          </p:nvPr>
        </p:nvSpPr>
        <p:spPr/>
        <p:txBody>
          <a:bodyPr/>
          <a:lstStyle/>
          <a:p>
            <a:endParaRPr lang="es-ES_tradnl"/>
          </a:p>
        </p:txBody>
      </p:sp>
      <p:sp>
        <p:nvSpPr>
          <p:cNvPr id="3" name="Content Placeholder 2">
            <a:extLst>
              <a:ext uri="{FF2B5EF4-FFF2-40B4-BE49-F238E27FC236}">
                <a16:creationId xmlns:a16="http://schemas.microsoft.com/office/drawing/2014/main" id="{37D81393-A75F-F24A-9142-DDEB39487E6A}"/>
              </a:ext>
            </a:extLst>
          </p:cNvPr>
          <p:cNvSpPr>
            <a:spLocks noGrp="1"/>
          </p:cNvSpPr>
          <p:nvPr>
            <p:ph idx="1"/>
          </p:nvPr>
        </p:nvSpPr>
        <p:spPr/>
        <p:txBody>
          <a:bodyPr/>
          <a:lstStyle/>
          <a:p>
            <a:endParaRPr lang="es-ES_tradnl"/>
          </a:p>
        </p:txBody>
      </p:sp>
    </p:spTree>
    <p:extLst>
      <p:ext uri="{BB962C8B-B14F-4D97-AF65-F5344CB8AC3E}">
        <p14:creationId xmlns:p14="http://schemas.microsoft.com/office/powerpoint/2010/main" val="618192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75468" y="404097"/>
            <a:ext cx="7771680" cy="960844"/>
          </a:xfrm>
        </p:spPr>
        <p:txBody>
          <a:bodyPr/>
          <a:lstStyle/>
          <a:p>
            <a:r>
              <a:rPr lang="es-CR" sz="2800" dirty="0"/>
              <a:t>¿Cómo calcular el aforo máximo para evitar el contagio por Coronavirus?</a:t>
            </a:r>
          </a:p>
        </p:txBody>
      </p:sp>
      <p:sp>
        <p:nvSpPr>
          <p:cNvPr id="3" name="Marcador de texto 2"/>
          <p:cNvSpPr>
            <a:spLocks noGrp="1"/>
          </p:cNvSpPr>
          <p:nvPr>
            <p:ph type="body"/>
          </p:nvPr>
        </p:nvSpPr>
        <p:spPr>
          <a:xfrm>
            <a:off x="2075468" y="1621428"/>
            <a:ext cx="8229240" cy="3977280"/>
          </a:xfrm>
        </p:spPr>
        <p:txBody>
          <a:bodyPr>
            <a:normAutofit fontScale="40000" lnSpcReduction="20000"/>
          </a:bodyPr>
          <a:lstStyle/>
          <a:p>
            <a:r>
              <a:rPr lang="es-CR" dirty="0"/>
              <a:t>Dicha capacidad máxima incluye estudiantes y personal de apoyo.</a:t>
            </a:r>
          </a:p>
          <a:p>
            <a:endParaRPr lang="es-CR" dirty="0"/>
          </a:p>
          <a:p>
            <a:r>
              <a:rPr lang="es-CR" dirty="0"/>
              <a:t>Debe garantizar guardar un espacio de 2 metros entre cada persona dentro del edificio  y en las aceras previo a su ingreso. </a:t>
            </a:r>
          </a:p>
          <a:p>
            <a:endParaRPr lang="es-CR" dirty="0"/>
          </a:p>
          <a:p>
            <a:r>
              <a:rPr lang="es-CR" dirty="0"/>
              <a:t>En caso de se deba esperar a ser ingresados, deben ser organizados en filas en las que se aplique la distancia de seguridad recomendada. </a:t>
            </a:r>
          </a:p>
          <a:p>
            <a:endParaRPr lang="es-CR" dirty="0"/>
          </a:p>
          <a:p>
            <a:r>
              <a:rPr lang="es-CR" dirty="0"/>
              <a:t> Garantizar la distancia de 2 metros entre estudiantes y espacio del docente.</a:t>
            </a:r>
          </a:p>
          <a:p>
            <a:r>
              <a:rPr lang="es-CR" dirty="0"/>
              <a:t>El área ocupada por una persona, que garantice una distancia de 2 metros a cada lado, es el generado por un área de 2×2 = 4 m</a:t>
            </a:r>
            <a:r>
              <a:rPr lang="es-CR" baseline="30000" dirty="0"/>
              <a:t>2</a:t>
            </a:r>
          </a:p>
          <a:p>
            <a:endParaRPr lang="es-CR" baseline="30000" dirty="0"/>
          </a:p>
          <a:p>
            <a:r>
              <a:rPr lang="es-CR" dirty="0"/>
              <a:t>Por lo tanto, el cálculo </a:t>
            </a:r>
            <a:r>
              <a:rPr lang="es-CR" b="1" dirty="0"/>
              <a:t>es tan sencillo como dividir la superficie útil transitable de aula entre 4</a:t>
            </a:r>
            <a:r>
              <a:rPr lang="es-CR" dirty="0"/>
              <a:t>. De esta forma podremos obtener el máximo aforo teórico</a:t>
            </a:r>
          </a:p>
          <a:p>
            <a:r>
              <a:rPr lang="es-CR" dirty="0"/>
              <a:t> </a:t>
            </a:r>
          </a:p>
          <a:p>
            <a:endParaRPr lang="es-CR" dirty="0"/>
          </a:p>
          <a:p>
            <a:r>
              <a:rPr lang="es-CR" dirty="0"/>
              <a:t>La distancia con el Docente?</a:t>
            </a:r>
          </a:p>
          <a:p>
            <a:endParaRPr lang="es-CR" dirty="0"/>
          </a:p>
        </p:txBody>
      </p:sp>
    </p:spTree>
    <p:extLst>
      <p:ext uri="{BB962C8B-B14F-4D97-AF65-F5344CB8AC3E}">
        <p14:creationId xmlns:p14="http://schemas.microsoft.com/office/powerpoint/2010/main" val="5519995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24959" y="0"/>
            <a:ext cx="7771680" cy="1604520"/>
          </a:xfrm>
        </p:spPr>
        <p:txBody>
          <a:bodyPr/>
          <a:lstStyle/>
          <a:p>
            <a:r>
              <a:rPr lang="es-CR" sz="3200" dirty="0"/>
              <a:t>La distancia en laboratorios/ centros/ institutos.</a:t>
            </a:r>
          </a:p>
        </p:txBody>
      </p:sp>
      <p:sp>
        <p:nvSpPr>
          <p:cNvPr id="3" name="Marcador de texto 2"/>
          <p:cNvSpPr>
            <a:spLocks noGrp="1"/>
          </p:cNvSpPr>
          <p:nvPr>
            <p:ph type="body"/>
          </p:nvPr>
        </p:nvSpPr>
        <p:spPr>
          <a:xfrm>
            <a:off x="1981201" y="1604520"/>
            <a:ext cx="4171361" cy="3977280"/>
          </a:xfrm>
        </p:spPr>
        <p:txBody>
          <a:bodyPr/>
          <a:lstStyle/>
          <a:p>
            <a:endParaRPr lang="es-CR" dirty="0"/>
          </a:p>
        </p:txBody>
      </p:sp>
      <p:pic>
        <p:nvPicPr>
          <p:cNvPr id="4" name="Marcador de contenido 3"/>
          <p:cNvPicPr>
            <a:picLocks noGrp="1" noChangeAspect="1"/>
          </p:cNvPicPr>
          <p:nvPr>
            <p:ph idx="1"/>
          </p:nvPr>
        </p:nvPicPr>
        <p:blipFill rotWithShape="1">
          <a:blip r:embed="rId2"/>
          <a:srcRect l="55250" t="21077" r="22511" b="18849"/>
          <a:stretch/>
        </p:blipFill>
        <p:spPr>
          <a:xfrm>
            <a:off x="2063552" y="1556793"/>
            <a:ext cx="4392488" cy="3600401"/>
          </a:xfrm>
          <a:prstGeom prst="rect">
            <a:avLst/>
          </a:prstGeom>
        </p:spPr>
      </p:pic>
      <p:sp>
        <p:nvSpPr>
          <p:cNvPr id="5" name="Rectángulo 4"/>
          <p:cNvSpPr/>
          <p:nvPr/>
        </p:nvSpPr>
        <p:spPr>
          <a:xfrm>
            <a:off x="6456040" y="1544537"/>
            <a:ext cx="3456384" cy="5078313"/>
          </a:xfrm>
          <a:prstGeom prst="rect">
            <a:avLst/>
          </a:prstGeom>
        </p:spPr>
        <p:txBody>
          <a:bodyPr wrap="square">
            <a:spAutoFit/>
          </a:bodyPr>
          <a:lstStyle/>
          <a:p>
            <a:pPr fontAlgn="base"/>
            <a:r>
              <a:rPr lang="es-CR" dirty="0">
                <a:solidFill>
                  <a:srgbClr val="404040"/>
                </a:solidFill>
                <a:latin typeface="Helmet"/>
              </a:rPr>
              <a:t>El Servicio Nacional de Salud de Reino Unido recomienda que las personas con síntomas se mantengan al menos a 2 metros de las demás.</a:t>
            </a:r>
          </a:p>
          <a:p>
            <a:pPr fontAlgn="base"/>
            <a:endParaRPr lang="es-CR" dirty="0">
              <a:solidFill>
                <a:srgbClr val="404040"/>
              </a:solidFill>
              <a:latin typeface="Helmet"/>
            </a:endParaRPr>
          </a:p>
          <a:p>
            <a:pPr fontAlgn="base"/>
            <a:r>
              <a:rPr lang="es-CR" dirty="0">
                <a:solidFill>
                  <a:srgbClr val="404040"/>
                </a:solidFill>
                <a:latin typeface="Helmet"/>
              </a:rPr>
              <a:t>Los CDC recomiendan que se debería establecer "una distancia" con otros individuos, sin especificar cuánta.</a:t>
            </a:r>
          </a:p>
          <a:p>
            <a:pPr fontAlgn="base"/>
            <a:endParaRPr lang="es-CR" dirty="0">
              <a:solidFill>
                <a:srgbClr val="404040"/>
              </a:solidFill>
              <a:latin typeface="Helmet"/>
            </a:endParaRPr>
          </a:p>
          <a:p>
            <a:pPr fontAlgn="base"/>
            <a:r>
              <a:rPr lang="es-CR" dirty="0">
                <a:solidFill>
                  <a:srgbClr val="404040"/>
                </a:solidFill>
                <a:latin typeface="Helmet"/>
              </a:rPr>
              <a:t>Y finalmente, la Organización Mundial de la Salud </a:t>
            </a:r>
            <a:r>
              <a:rPr lang="es-CR" b="1" dirty="0">
                <a:solidFill>
                  <a:srgbClr val="404040"/>
                </a:solidFill>
                <a:latin typeface="inherit"/>
              </a:rPr>
              <a:t>aconseja mantener al menos 1 metro</a:t>
            </a:r>
            <a:r>
              <a:rPr lang="es-CR" dirty="0">
                <a:solidFill>
                  <a:srgbClr val="404040"/>
                </a:solidFill>
                <a:latin typeface="Helmet"/>
              </a:rPr>
              <a:t> con cualquier persona que tosa o estornude</a:t>
            </a:r>
          </a:p>
          <a:p>
            <a:pPr fontAlgn="base"/>
            <a:endParaRPr lang="es-CR" dirty="0">
              <a:solidFill>
                <a:srgbClr val="404040"/>
              </a:solidFill>
              <a:latin typeface="Helmet"/>
            </a:endParaRPr>
          </a:p>
          <a:p>
            <a:pPr fontAlgn="base"/>
            <a:r>
              <a:rPr lang="es-CR" dirty="0">
                <a:solidFill>
                  <a:srgbClr val="404040"/>
                </a:solidFill>
                <a:latin typeface="Helmet"/>
              </a:rPr>
              <a:t>UCR  2,5  metros</a:t>
            </a:r>
          </a:p>
        </p:txBody>
      </p:sp>
    </p:spTree>
    <p:extLst>
      <p:ext uri="{BB962C8B-B14F-4D97-AF65-F5344CB8AC3E}">
        <p14:creationId xmlns:p14="http://schemas.microsoft.com/office/powerpoint/2010/main" val="42400788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p:nvPr>
        </p:nvSpPr>
        <p:spPr>
          <a:xfrm>
            <a:off x="2301711" y="1604521"/>
            <a:ext cx="7602718" cy="2090787"/>
          </a:xfrm>
        </p:spPr>
        <p:txBody>
          <a:bodyPr>
            <a:normAutofit/>
          </a:bodyPr>
          <a:lstStyle/>
          <a:p>
            <a:r>
              <a:rPr lang="es-CR" sz="1800" dirty="0"/>
              <a:t>Se instruye a las autoridades de salud, tanto del Ministerio de Salud como de los Cuerpos Policiales del país cuya condición les ha sido delegada, para que giren Orden Sanitaria a aquellos establecimientos que incumplan con la presente disposición, ordenando la clausura inmediata de dichos establecimientos y la tramitación del cobro de las multas resultantes según corresponda </a:t>
            </a:r>
          </a:p>
          <a:p>
            <a:r>
              <a:rPr lang="es-CR" dirty="0"/>
              <a:t> </a:t>
            </a:r>
          </a:p>
          <a:p>
            <a:endParaRPr lang="es-CR" dirty="0"/>
          </a:p>
        </p:txBody>
      </p:sp>
      <p:sp>
        <p:nvSpPr>
          <p:cNvPr id="4" name="Rectángulo 3"/>
          <p:cNvSpPr/>
          <p:nvPr/>
        </p:nvSpPr>
        <p:spPr>
          <a:xfrm>
            <a:off x="2301712" y="5235822"/>
            <a:ext cx="8549751" cy="969496"/>
          </a:xfrm>
          <a:prstGeom prst="rect">
            <a:avLst/>
          </a:prstGeom>
        </p:spPr>
        <p:txBody>
          <a:bodyPr wrap="square">
            <a:spAutoFit/>
          </a:bodyPr>
          <a:lstStyle/>
          <a:p>
            <a:endParaRPr lang="es-CR" sz="4800" dirty="0">
              <a:solidFill>
                <a:srgbClr val="000000"/>
              </a:solidFill>
              <a:latin typeface="Candara" panose="020E0502030303020204" pitchFamily="34" charset="0"/>
            </a:endParaRPr>
          </a:p>
          <a:p>
            <a:r>
              <a:rPr lang="es-CR" sz="900" dirty="0">
                <a:solidFill>
                  <a:srgbClr val="000000"/>
                </a:solidFill>
                <a:latin typeface="Candara" panose="020E0502030303020204" pitchFamily="34" charset="0"/>
              </a:rPr>
              <a:t>Fuente:  </a:t>
            </a:r>
            <a:r>
              <a:rPr lang="es-CR" sz="900" b="1" dirty="0">
                <a:solidFill>
                  <a:srgbClr val="000000"/>
                </a:solidFill>
                <a:latin typeface="Candara" panose="020E0502030303020204" pitchFamily="34" charset="0"/>
              </a:rPr>
              <a:t>MS-DM-4823-2020. MINISTERIO DE SALUD. - San José a las doce horas treinta minutos del diecinueve de junio de dos mil veinte. </a:t>
            </a:r>
            <a:endParaRPr lang="es-CR" sz="900" dirty="0"/>
          </a:p>
        </p:txBody>
      </p:sp>
    </p:spTree>
    <p:extLst>
      <p:ext uri="{BB962C8B-B14F-4D97-AF65-F5344CB8AC3E}">
        <p14:creationId xmlns:p14="http://schemas.microsoft.com/office/powerpoint/2010/main" val="2272013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Imagen 4"/>
          <p:cNvPicPr/>
          <p:nvPr/>
        </p:nvPicPr>
        <p:blipFill>
          <a:blip r:embed="rId2"/>
          <a:stretch/>
        </p:blipFill>
        <p:spPr>
          <a:xfrm>
            <a:off x="1524000" y="0"/>
            <a:ext cx="9143280" cy="6857280"/>
          </a:xfrm>
          <a:prstGeom prst="rect">
            <a:avLst/>
          </a:prstGeom>
          <a:ln>
            <a:noFill/>
          </a:ln>
        </p:spPr>
      </p:pic>
      <p:sp>
        <p:nvSpPr>
          <p:cNvPr id="2" name="Title 1">
            <a:extLst>
              <a:ext uri="{FF2B5EF4-FFF2-40B4-BE49-F238E27FC236}">
                <a16:creationId xmlns:a16="http://schemas.microsoft.com/office/drawing/2014/main" id="{7FE57A9B-F2C6-DB42-AA85-A897FE25C518}"/>
              </a:ext>
            </a:extLst>
          </p:cNvPr>
          <p:cNvSpPr>
            <a:spLocks noGrp="1"/>
          </p:cNvSpPr>
          <p:nvPr>
            <p:ph type="title"/>
          </p:nvPr>
        </p:nvSpPr>
        <p:spPr/>
        <p:txBody>
          <a:bodyPr/>
          <a:lstStyle/>
          <a:p>
            <a:endParaRPr lang="es-ES_tradnl"/>
          </a:p>
        </p:txBody>
      </p:sp>
      <p:sp>
        <p:nvSpPr>
          <p:cNvPr id="3" name="Content Placeholder 2">
            <a:extLst>
              <a:ext uri="{FF2B5EF4-FFF2-40B4-BE49-F238E27FC236}">
                <a16:creationId xmlns:a16="http://schemas.microsoft.com/office/drawing/2014/main" id="{8CA5FF2E-CB76-094A-AD11-53DE8DE98930}"/>
              </a:ext>
            </a:extLst>
          </p:cNvPr>
          <p:cNvSpPr>
            <a:spLocks noGrp="1"/>
          </p:cNvSpPr>
          <p:nvPr>
            <p:ph idx="1"/>
          </p:nvPr>
        </p:nvSpPr>
        <p:spPr/>
        <p:txBody>
          <a:bodyPr/>
          <a:lstStyle/>
          <a:p>
            <a:endParaRPr lang="es-ES_tradnl"/>
          </a:p>
        </p:txBody>
      </p:sp>
    </p:spTree>
    <p:extLst>
      <p:ext uri="{BB962C8B-B14F-4D97-AF65-F5344CB8AC3E}">
        <p14:creationId xmlns:p14="http://schemas.microsoft.com/office/powerpoint/2010/main" val="19399393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Imagen 4"/>
          <p:cNvPicPr/>
          <p:nvPr/>
        </p:nvPicPr>
        <p:blipFill>
          <a:blip r:embed="rId2"/>
          <a:stretch/>
        </p:blipFill>
        <p:spPr>
          <a:xfrm>
            <a:off x="1524000" y="0"/>
            <a:ext cx="9143280" cy="6857280"/>
          </a:xfrm>
          <a:prstGeom prst="rect">
            <a:avLst/>
          </a:prstGeom>
          <a:ln>
            <a:noFill/>
          </a:ln>
        </p:spPr>
      </p:pic>
      <p:sp>
        <p:nvSpPr>
          <p:cNvPr id="2" name="Title 1">
            <a:extLst>
              <a:ext uri="{FF2B5EF4-FFF2-40B4-BE49-F238E27FC236}">
                <a16:creationId xmlns:a16="http://schemas.microsoft.com/office/drawing/2014/main" id="{397500F2-348F-3043-B9D5-FB25E2E39F05}"/>
              </a:ext>
            </a:extLst>
          </p:cNvPr>
          <p:cNvSpPr>
            <a:spLocks noGrp="1"/>
          </p:cNvSpPr>
          <p:nvPr>
            <p:ph type="title"/>
          </p:nvPr>
        </p:nvSpPr>
        <p:spPr/>
        <p:txBody>
          <a:bodyPr/>
          <a:lstStyle/>
          <a:p>
            <a:endParaRPr lang="es-ES_tradnl"/>
          </a:p>
        </p:txBody>
      </p:sp>
      <p:sp>
        <p:nvSpPr>
          <p:cNvPr id="3" name="Content Placeholder 2">
            <a:extLst>
              <a:ext uri="{FF2B5EF4-FFF2-40B4-BE49-F238E27FC236}">
                <a16:creationId xmlns:a16="http://schemas.microsoft.com/office/drawing/2014/main" id="{B6B4B373-021D-FF4E-89F5-DD54A765783D}"/>
              </a:ext>
            </a:extLst>
          </p:cNvPr>
          <p:cNvSpPr>
            <a:spLocks noGrp="1"/>
          </p:cNvSpPr>
          <p:nvPr>
            <p:ph idx="1"/>
          </p:nvPr>
        </p:nvSpPr>
        <p:spPr/>
        <p:txBody>
          <a:bodyPr/>
          <a:lstStyle/>
          <a:p>
            <a:endParaRPr lang="es-ES_tradnl"/>
          </a:p>
        </p:txBody>
      </p:sp>
    </p:spTree>
    <p:extLst>
      <p:ext uri="{BB962C8B-B14F-4D97-AF65-F5344CB8AC3E}">
        <p14:creationId xmlns:p14="http://schemas.microsoft.com/office/powerpoint/2010/main" val="268146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ítulo 1">
            <a:extLst>
              <a:ext uri="{FF2B5EF4-FFF2-40B4-BE49-F238E27FC236}">
                <a16:creationId xmlns:a16="http://schemas.microsoft.com/office/drawing/2014/main" id="{9FB960A8-BE05-E943-AC23-D9FED35AE15A}"/>
              </a:ext>
            </a:extLst>
          </p:cNvPr>
          <p:cNvSpPr>
            <a:spLocks noGrp="1" noChangeArrowheads="1"/>
          </p:cNvSpPr>
          <p:nvPr>
            <p:ph type="title"/>
          </p:nvPr>
        </p:nvSpPr>
        <p:spPr/>
        <p:txBody>
          <a:bodyPr>
            <a:normAutofit fontScale="90000"/>
          </a:bodyPr>
          <a:lstStyle/>
          <a:p>
            <a:pPr eaLnBrk="1" hangingPunct="1"/>
            <a:br>
              <a:rPr lang="es-CR" altLang="es-CR" sz="3600" b="1">
                <a:latin typeface="Calibri" panose="020F0502020204030204" pitchFamily="34" charset="0"/>
              </a:rPr>
            </a:br>
            <a:r>
              <a:rPr lang="es-CR" altLang="es-CR" sz="3600" b="1">
                <a:latin typeface="Calibri" panose="020F0502020204030204" pitchFamily="34" charset="0"/>
              </a:rPr>
              <a:t>Prioridad No. 1</a:t>
            </a:r>
            <a:br>
              <a:rPr lang="es-CR" altLang="es-CR" sz="3600" b="1">
                <a:latin typeface="Calibri" panose="020F0502020204030204" pitchFamily="34" charset="0"/>
              </a:rPr>
            </a:br>
            <a:endParaRPr lang="es-CR" altLang="es-CR" sz="3600" b="1">
              <a:latin typeface="Calibri" panose="020F0502020204030204" pitchFamily="34" charset="0"/>
            </a:endParaRPr>
          </a:p>
        </p:txBody>
      </p:sp>
      <p:sp>
        <p:nvSpPr>
          <p:cNvPr id="5123" name="Marcador de contenido 2">
            <a:extLst>
              <a:ext uri="{FF2B5EF4-FFF2-40B4-BE49-F238E27FC236}">
                <a16:creationId xmlns:a16="http://schemas.microsoft.com/office/drawing/2014/main" id="{03F28DA6-96F3-6746-AB4A-84D013A617DD}"/>
              </a:ext>
            </a:extLst>
          </p:cNvPr>
          <p:cNvSpPr>
            <a:spLocks noGrp="1" noChangeArrowheads="1"/>
          </p:cNvSpPr>
          <p:nvPr>
            <p:ph idx="1"/>
          </p:nvPr>
        </p:nvSpPr>
        <p:spPr/>
        <p:txBody>
          <a:bodyPr/>
          <a:lstStyle/>
          <a:p>
            <a:pPr algn="just" eaLnBrk="1" hangingPunct="1">
              <a:buFont typeface="Wingdings" pitchFamily="2" charset="2"/>
              <a:buNone/>
            </a:pPr>
            <a:r>
              <a:rPr lang="es-CR" altLang="es-CR" sz="2400">
                <a:latin typeface="Calibri" panose="020F0502020204030204" pitchFamily="34" charset="0"/>
              </a:rPr>
              <a:t>	“</a:t>
            </a:r>
            <a:r>
              <a:rPr lang="es-419" altLang="es-CR" sz="2400"/>
              <a:t>Apoyar a las personas investigadoras, de todas las sedes y recintos y de todas las áreas del conocimiento, en sus necesidades durante esta época especial, escuchando sus inquietudes para buscar soluciones en consenso.”</a:t>
            </a:r>
          </a:p>
          <a:p>
            <a:pPr algn="just" eaLnBrk="1" hangingPunct="1">
              <a:buFont typeface="Wingdings" pitchFamily="2" charset="2"/>
              <a:buNone/>
            </a:pPr>
            <a:r>
              <a:rPr lang="es-CR" altLang="es-CR" sz="2400">
                <a:latin typeface="Calibri" panose="020F0502020204030204" pitchFamily="34" charset="0"/>
              </a:rPr>
              <a:t>	</a:t>
            </a:r>
          </a:p>
          <a:p>
            <a:pPr algn="just" eaLnBrk="1" hangingPunct="1">
              <a:buFont typeface="Wingdings" pitchFamily="2" charset="2"/>
              <a:buNone/>
            </a:pPr>
            <a:r>
              <a:rPr lang="es-CR" altLang="es-CR" sz="2400" b="1">
                <a:latin typeface="Calibri" panose="020F0502020204030204" pitchFamily="34" charset="0"/>
              </a:rPr>
              <a:t>	Coordinación equipo de trabajo:</a:t>
            </a:r>
            <a:r>
              <a:rPr lang="es-CR" altLang="es-CR" sz="2400">
                <a:latin typeface="Calibri" panose="020F0502020204030204" pitchFamily="34" charset="0"/>
              </a:rPr>
              <a:t>  </a:t>
            </a:r>
          </a:p>
          <a:p>
            <a:pPr algn="just" eaLnBrk="1" hangingPunct="1">
              <a:buFont typeface="Wingdings" pitchFamily="2" charset="2"/>
              <a:buNone/>
            </a:pPr>
            <a:r>
              <a:rPr lang="es-CR" altLang="es-CR" sz="2400">
                <a:latin typeface="Calibri" panose="020F0502020204030204" pitchFamily="34" charset="0"/>
              </a:rPr>
              <a:t>	</a:t>
            </a:r>
            <a:r>
              <a:rPr lang="es-CR" altLang="es-CR" sz="2200"/>
              <a:t>Dr. Francisco Saborío Pozuelo, Director de Gestión de la Investigación</a:t>
            </a:r>
            <a:endParaRPr lang="es-419" altLang="es-CR" sz="2200"/>
          </a:p>
        </p:txBody>
      </p:sp>
    </p:spTree>
    <p:extLst>
      <p:ext uri="{BB962C8B-B14F-4D97-AF65-F5344CB8AC3E}">
        <p14:creationId xmlns:p14="http://schemas.microsoft.com/office/powerpoint/2010/main" val="2613111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en 4"/>
          <p:cNvPicPr/>
          <p:nvPr/>
        </p:nvPicPr>
        <p:blipFill>
          <a:blip r:embed="rId2"/>
          <a:stretch/>
        </p:blipFill>
        <p:spPr>
          <a:xfrm>
            <a:off x="1524000" y="0"/>
            <a:ext cx="9143280" cy="6857280"/>
          </a:xfrm>
          <a:prstGeom prst="rect">
            <a:avLst/>
          </a:prstGeom>
          <a:ln>
            <a:noFill/>
          </a:ln>
        </p:spPr>
      </p:pic>
      <p:sp>
        <p:nvSpPr>
          <p:cNvPr id="2" name="Title 1">
            <a:extLst>
              <a:ext uri="{FF2B5EF4-FFF2-40B4-BE49-F238E27FC236}">
                <a16:creationId xmlns:a16="http://schemas.microsoft.com/office/drawing/2014/main" id="{BB59FDCC-DA40-8A4F-AC93-46BC546D1C51}"/>
              </a:ext>
            </a:extLst>
          </p:cNvPr>
          <p:cNvSpPr>
            <a:spLocks noGrp="1"/>
          </p:cNvSpPr>
          <p:nvPr>
            <p:ph type="title"/>
          </p:nvPr>
        </p:nvSpPr>
        <p:spPr/>
        <p:txBody>
          <a:bodyPr/>
          <a:lstStyle/>
          <a:p>
            <a:endParaRPr lang="es-ES_tradnl"/>
          </a:p>
        </p:txBody>
      </p:sp>
      <p:sp>
        <p:nvSpPr>
          <p:cNvPr id="3" name="Content Placeholder 2">
            <a:extLst>
              <a:ext uri="{FF2B5EF4-FFF2-40B4-BE49-F238E27FC236}">
                <a16:creationId xmlns:a16="http://schemas.microsoft.com/office/drawing/2014/main" id="{F0A28119-8B15-7541-98CB-A02242653320}"/>
              </a:ext>
            </a:extLst>
          </p:cNvPr>
          <p:cNvSpPr>
            <a:spLocks noGrp="1"/>
          </p:cNvSpPr>
          <p:nvPr>
            <p:ph idx="1"/>
          </p:nvPr>
        </p:nvSpPr>
        <p:spPr/>
        <p:txBody>
          <a:bodyPr/>
          <a:lstStyle/>
          <a:p>
            <a:endParaRPr lang="es-ES_tradnl"/>
          </a:p>
        </p:txBody>
      </p:sp>
    </p:spTree>
    <p:extLst>
      <p:ext uri="{BB962C8B-B14F-4D97-AF65-F5344CB8AC3E}">
        <p14:creationId xmlns:p14="http://schemas.microsoft.com/office/powerpoint/2010/main" val="1418424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Imagen 4"/>
          <p:cNvPicPr/>
          <p:nvPr/>
        </p:nvPicPr>
        <p:blipFill>
          <a:blip r:embed="rId2"/>
          <a:stretch/>
        </p:blipFill>
        <p:spPr>
          <a:xfrm>
            <a:off x="1524000" y="0"/>
            <a:ext cx="9143280" cy="6857280"/>
          </a:xfrm>
          <a:prstGeom prst="rect">
            <a:avLst/>
          </a:prstGeom>
          <a:ln>
            <a:noFill/>
          </a:ln>
        </p:spPr>
      </p:pic>
      <p:sp>
        <p:nvSpPr>
          <p:cNvPr id="2" name="Title 1">
            <a:extLst>
              <a:ext uri="{FF2B5EF4-FFF2-40B4-BE49-F238E27FC236}">
                <a16:creationId xmlns:a16="http://schemas.microsoft.com/office/drawing/2014/main" id="{9C24A18C-F9FB-014E-9B1B-39657A53FC8D}"/>
              </a:ext>
            </a:extLst>
          </p:cNvPr>
          <p:cNvSpPr>
            <a:spLocks noGrp="1"/>
          </p:cNvSpPr>
          <p:nvPr>
            <p:ph type="title"/>
          </p:nvPr>
        </p:nvSpPr>
        <p:spPr/>
        <p:txBody>
          <a:bodyPr/>
          <a:lstStyle/>
          <a:p>
            <a:endParaRPr lang="es-ES_tradnl"/>
          </a:p>
        </p:txBody>
      </p:sp>
      <p:sp>
        <p:nvSpPr>
          <p:cNvPr id="3" name="Content Placeholder 2">
            <a:extLst>
              <a:ext uri="{FF2B5EF4-FFF2-40B4-BE49-F238E27FC236}">
                <a16:creationId xmlns:a16="http://schemas.microsoft.com/office/drawing/2014/main" id="{4B1507F2-B6E0-A94E-9E42-3A0C0E913BFC}"/>
              </a:ext>
            </a:extLst>
          </p:cNvPr>
          <p:cNvSpPr>
            <a:spLocks noGrp="1"/>
          </p:cNvSpPr>
          <p:nvPr>
            <p:ph idx="1"/>
          </p:nvPr>
        </p:nvSpPr>
        <p:spPr/>
        <p:txBody>
          <a:bodyPr/>
          <a:lstStyle/>
          <a:p>
            <a:endParaRPr lang="es-ES_tradnl"/>
          </a:p>
        </p:txBody>
      </p:sp>
    </p:spTree>
    <p:extLst>
      <p:ext uri="{BB962C8B-B14F-4D97-AF65-F5344CB8AC3E}">
        <p14:creationId xmlns:p14="http://schemas.microsoft.com/office/powerpoint/2010/main" val="11542374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2E21-81C7-BF44-BFEA-22E8DD84FD9F}"/>
              </a:ext>
            </a:extLst>
          </p:cNvPr>
          <p:cNvSpPr>
            <a:spLocks noGrp="1"/>
          </p:cNvSpPr>
          <p:nvPr>
            <p:ph type="title"/>
          </p:nvPr>
        </p:nvSpPr>
        <p:spPr/>
        <p:txBody>
          <a:bodyPr/>
          <a:lstStyle/>
          <a:p>
            <a:r>
              <a:rPr lang="en-US"/>
              <a:t>Preguntas generales</a:t>
            </a:r>
            <a:endParaRPr lang="es-ES_tradnl"/>
          </a:p>
        </p:txBody>
      </p:sp>
      <p:sp>
        <p:nvSpPr>
          <p:cNvPr id="3" name="Text Placeholder 2">
            <a:extLst>
              <a:ext uri="{FF2B5EF4-FFF2-40B4-BE49-F238E27FC236}">
                <a16:creationId xmlns:a16="http://schemas.microsoft.com/office/drawing/2014/main" id="{357A44F3-BD00-F442-AC21-373ACD5F27BF}"/>
              </a:ext>
            </a:extLst>
          </p:cNvPr>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276892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72F29D-D52A-B248-9AE1-F5385E729F52}"/>
              </a:ext>
            </a:extLst>
          </p:cNvPr>
          <p:cNvSpPr>
            <a:spLocks noGrp="1"/>
          </p:cNvSpPr>
          <p:nvPr>
            <p:ph type="title"/>
          </p:nvPr>
        </p:nvSpPr>
        <p:spPr/>
        <p:txBody>
          <a:bodyPr/>
          <a:lstStyle/>
          <a:p>
            <a:r>
              <a:rPr lang="es-ES_tradnl" dirty="0"/>
              <a:t>¿Se puede trasladar el presupuesto para el próximo año?</a:t>
            </a:r>
          </a:p>
        </p:txBody>
      </p:sp>
      <p:sp>
        <p:nvSpPr>
          <p:cNvPr id="5" name="Content Placeholder 4">
            <a:extLst>
              <a:ext uri="{FF2B5EF4-FFF2-40B4-BE49-F238E27FC236}">
                <a16:creationId xmlns:a16="http://schemas.microsoft.com/office/drawing/2014/main" id="{409F6173-EAB3-6B48-ABF4-D38B69B6B264}"/>
              </a:ext>
            </a:extLst>
          </p:cNvPr>
          <p:cNvSpPr>
            <a:spLocks noGrp="1"/>
          </p:cNvSpPr>
          <p:nvPr>
            <p:ph idx="1"/>
          </p:nvPr>
        </p:nvSpPr>
        <p:spPr>
          <a:xfrm>
            <a:off x="838200" y="1644649"/>
            <a:ext cx="10820400" cy="4848225"/>
          </a:xfrm>
        </p:spPr>
        <p:txBody>
          <a:bodyPr>
            <a:noAutofit/>
          </a:bodyPr>
          <a:lstStyle/>
          <a:p>
            <a:pPr marL="0" indent="0">
              <a:lnSpc>
                <a:spcPct val="150000"/>
              </a:lnSpc>
              <a:spcBef>
                <a:spcPts val="0"/>
              </a:spcBef>
              <a:buNone/>
            </a:pPr>
            <a:r>
              <a:rPr lang="es-ES_tradnl" sz="2200" dirty="0"/>
              <a:t>Debido a que el presupuesto es asignado y liquidado anualmente, no es posible trasladar el presupuesto para los años siguientes, sin embargo, en el caso de los proyectos con fondos concursables (Fondos semilla, Grupos, Mentorías, Estímulo) se les brindó la opción de ajustar su vigencia y presupuesto asignado por toda su vigencia.  Es necesario que las unidades revisen las partidas presupuestarias y ejecuten las adquisiciones de aquellos artículos no perecederos que se necesitan o necesitarán, en un futuro cercano, así como valorar aquellas partidas que no se podrán ejecutar del todo  y comunicarlo a la Vicerrectoría con el fin de reasignar el presupuesto. </a:t>
            </a:r>
          </a:p>
        </p:txBody>
      </p:sp>
    </p:spTree>
    <p:extLst>
      <p:ext uri="{BB962C8B-B14F-4D97-AF65-F5344CB8AC3E}">
        <p14:creationId xmlns:p14="http://schemas.microsoft.com/office/powerpoint/2010/main" val="82160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1219103-C908-4906-88DF-4160DACC9301}"/>
              </a:ext>
            </a:extLst>
          </p:cNvPr>
          <p:cNvSpPr>
            <a:spLocks noGrp="1"/>
          </p:cNvSpPr>
          <p:nvPr>
            <p:ph type="title"/>
          </p:nvPr>
        </p:nvSpPr>
        <p:spPr/>
        <p:txBody>
          <a:bodyPr>
            <a:normAutofit/>
          </a:bodyPr>
          <a:lstStyle/>
          <a:p>
            <a:r>
              <a:rPr lang="es-CR" dirty="0"/>
              <a:t>¿Los estudiantes deberán reponer las horas que no realizaron en el primer ciclo?</a:t>
            </a:r>
          </a:p>
        </p:txBody>
      </p:sp>
      <p:sp>
        <p:nvSpPr>
          <p:cNvPr id="3" name="Marcador de contenido 2">
            <a:extLst>
              <a:ext uri="{FF2B5EF4-FFF2-40B4-BE49-F238E27FC236}">
                <a16:creationId xmlns:a16="http://schemas.microsoft.com/office/drawing/2014/main" id="{DFDF6414-FAC0-414E-8999-AAB1DEF0EA93}"/>
              </a:ext>
            </a:extLst>
          </p:cNvPr>
          <p:cNvSpPr>
            <a:spLocks noGrp="1"/>
          </p:cNvSpPr>
          <p:nvPr>
            <p:ph sz="half" idx="1"/>
          </p:nvPr>
        </p:nvSpPr>
        <p:spPr>
          <a:xfrm>
            <a:off x="806450" y="1535837"/>
            <a:ext cx="10579100" cy="4242704"/>
          </a:xfrm>
        </p:spPr>
        <p:txBody>
          <a:bodyPr>
            <a:noAutofit/>
          </a:bodyPr>
          <a:lstStyle/>
          <a:p>
            <a:pPr marL="0" indent="0" algn="just">
              <a:lnSpc>
                <a:spcPct val="200000"/>
              </a:lnSpc>
              <a:buNone/>
            </a:pPr>
            <a:r>
              <a:rPr lang="es-CR" sz="2600" dirty="0"/>
              <a:t>La Vicerrectoría considera que dado que la situación actual se ha extendido más tiempo del previsto, es muy probable que se deba realizar un plan remedial de acciones no presenciales aprobados por las unidad académica.  Este tema se está trabajando entre las Vicerrectorías, para homologar los criterios y próximamente se les comunicará al respecto.</a:t>
            </a:r>
          </a:p>
        </p:txBody>
      </p:sp>
    </p:spTree>
    <p:extLst>
      <p:ext uri="{BB962C8B-B14F-4D97-AF65-F5344CB8AC3E}">
        <p14:creationId xmlns:p14="http://schemas.microsoft.com/office/powerpoint/2010/main" val="288192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6578E-530D-0E4B-AC43-DA6612381FE7}"/>
              </a:ext>
            </a:extLst>
          </p:cNvPr>
          <p:cNvSpPr>
            <a:spLocks noGrp="1"/>
          </p:cNvSpPr>
          <p:nvPr>
            <p:ph type="title"/>
          </p:nvPr>
        </p:nvSpPr>
        <p:spPr/>
        <p:txBody>
          <a:bodyPr>
            <a:normAutofit/>
          </a:bodyPr>
          <a:lstStyle/>
          <a:p>
            <a:r>
              <a:rPr lang="es-ES_tradnl" dirty="0"/>
              <a:t>¿Es posible trasladar el presupuesto de la partida de régimen becario a otras partidas?</a:t>
            </a:r>
          </a:p>
        </p:txBody>
      </p:sp>
      <p:sp>
        <p:nvSpPr>
          <p:cNvPr id="5" name="Content Placeholder 4">
            <a:extLst>
              <a:ext uri="{FF2B5EF4-FFF2-40B4-BE49-F238E27FC236}">
                <a16:creationId xmlns:a16="http://schemas.microsoft.com/office/drawing/2014/main" id="{24DEAA8F-CDAB-AC48-8C5B-0D357D80EFDD}"/>
              </a:ext>
            </a:extLst>
          </p:cNvPr>
          <p:cNvSpPr>
            <a:spLocks noGrp="1"/>
          </p:cNvSpPr>
          <p:nvPr>
            <p:ph sz="half" idx="1"/>
          </p:nvPr>
        </p:nvSpPr>
        <p:spPr>
          <a:xfrm>
            <a:off x="838200" y="1825624"/>
            <a:ext cx="10382250" cy="4302126"/>
          </a:xfrm>
        </p:spPr>
        <p:txBody>
          <a:bodyPr>
            <a:normAutofit lnSpcReduction="10000"/>
          </a:bodyPr>
          <a:lstStyle/>
          <a:p>
            <a:pPr marL="0" indent="0">
              <a:lnSpc>
                <a:spcPct val="150000"/>
              </a:lnSpc>
              <a:spcBef>
                <a:spcPts val="0"/>
              </a:spcBef>
              <a:buNone/>
            </a:pPr>
            <a:r>
              <a:rPr lang="en-US" dirty="0"/>
              <a:t>La </a:t>
            </a:r>
            <a:r>
              <a:rPr lang="en-US" dirty="0" err="1"/>
              <a:t>Vicerrectoría</a:t>
            </a:r>
            <a:r>
              <a:rPr lang="en-US" dirty="0"/>
              <a:t> </a:t>
            </a:r>
            <a:r>
              <a:rPr lang="en-US" dirty="0" err="1"/>
              <a:t>insta</a:t>
            </a:r>
            <a:r>
              <a:rPr lang="en-US" dirty="0"/>
              <a:t> a las </a:t>
            </a:r>
            <a:r>
              <a:rPr lang="en-US" dirty="0" err="1"/>
              <a:t>unidades</a:t>
            </a:r>
            <a:r>
              <a:rPr lang="en-US" dirty="0"/>
              <a:t> de </a:t>
            </a:r>
            <a:r>
              <a:rPr lang="en-US" dirty="0" err="1"/>
              <a:t>investigación</a:t>
            </a:r>
            <a:r>
              <a:rPr lang="en-US" dirty="0"/>
              <a:t> y a las personas </a:t>
            </a:r>
            <a:r>
              <a:rPr lang="en-US" dirty="0" err="1"/>
              <a:t>investigadoras</a:t>
            </a:r>
            <a:r>
              <a:rPr lang="en-US" dirty="0"/>
              <a:t>,  para que en la </a:t>
            </a:r>
            <a:r>
              <a:rPr lang="en-US" dirty="0" err="1"/>
              <a:t>medida</a:t>
            </a:r>
            <a:r>
              <a:rPr lang="en-US" dirty="0"/>
              <a:t> de lo </a:t>
            </a:r>
            <a:r>
              <a:rPr lang="en-US" dirty="0" err="1"/>
              <a:t>posible</a:t>
            </a:r>
            <a:r>
              <a:rPr lang="en-US" dirty="0"/>
              <a:t>, se </a:t>
            </a:r>
            <a:r>
              <a:rPr lang="en-US" dirty="0" err="1"/>
              <a:t>mantengan</a:t>
            </a:r>
            <a:r>
              <a:rPr lang="en-US" dirty="0"/>
              <a:t> las </a:t>
            </a:r>
            <a:r>
              <a:rPr lang="en-US" dirty="0" err="1"/>
              <a:t>designaciones</a:t>
            </a:r>
            <a:r>
              <a:rPr lang="en-US" dirty="0"/>
              <a:t> de regimen </a:t>
            </a:r>
            <a:r>
              <a:rPr lang="en-US" dirty="0" err="1"/>
              <a:t>becario</a:t>
            </a:r>
            <a:r>
              <a:rPr lang="en-US" dirty="0"/>
              <a:t>, </a:t>
            </a:r>
            <a:r>
              <a:rPr lang="en-US" dirty="0" err="1"/>
              <a:t>revisar</a:t>
            </a:r>
            <a:r>
              <a:rPr lang="en-US" dirty="0"/>
              <a:t> </a:t>
            </a:r>
            <a:r>
              <a:rPr lang="en-US" dirty="0" err="1"/>
              <a:t>actividades</a:t>
            </a:r>
            <a:r>
              <a:rPr lang="en-US" dirty="0"/>
              <a:t> que se </a:t>
            </a:r>
            <a:r>
              <a:rPr lang="en-US" dirty="0" err="1"/>
              <a:t>pueden</a:t>
            </a:r>
            <a:r>
              <a:rPr lang="en-US" dirty="0"/>
              <a:t> </a:t>
            </a:r>
            <a:r>
              <a:rPr lang="en-US" dirty="0" err="1"/>
              <a:t>realizar</a:t>
            </a:r>
            <a:r>
              <a:rPr lang="en-US" dirty="0"/>
              <a:t> de forma </a:t>
            </a:r>
            <a:r>
              <a:rPr lang="en-US" dirty="0" err="1"/>
              <a:t>remota</a:t>
            </a:r>
            <a:r>
              <a:rPr lang="en-US" dirty="0"/>
              <a:t>, con el fin de que el </a:t>
            </a:r>
            <a:r>
              <a:rPr lang="en-US" dirty="0" err="1"/>
              <a:t>estudiantado</a:t>
            </a:r>
            <a:r>
              <a:rPr lang="en-US" dirty="0"/>
              <a:t> </a:t>
            </a:r>
            <a:r>
              <a:rPr lang="en-US" dirty="0" err="1"/>
              <a:t>pueda</a:t>
            </a:r>
            <a:r>
              <a:rPr lang="en-US" dirty="0"/>
              <a:t> </a:t>
            </a:r>
            <a:r>
              <a:rPr lang="en-US" dirty="0" err="1"/>
              <a:t>continuar</a:t>
            </a:r>
            <a:r>
              <a:rPr lang="en-US" dirty="0"/>
              <a:t> recibiendo los </a:t>
            </a:r>
            <a:r>
              <a:rPr lang="en-US" dirty="0" err="1"/>
              <a:t>beneficios</a:t>
            </a:r>
            <a:r>
              <a:rPr lang="en-US" dirty="0"/>
              <a:t> de </a:t>
            </a:r>
            <a:r>
              <a:rPr lang="en-US" dirty="0" err="1"/>
              <a:t>este</a:t>
            </a:r>
            <a:r>
              <a:rPr lang="en-US" dirty="0"/>
              <a:t> regimen. En el </a:t>
            </a:r>
            <a:r>
              <a:rPr lang="en-US" dirty="0" err="1"/>
              <a:t>caso</a:t>
            </a:r>
            <a:r>
              <a:rPr lang="en-US" dirty="0"/>
              <a:t> de no ser </a:t>
            </a:r>
            <a:r>
              <a:rPr lang="en-US" dirty="0" err="1"/>
              <a:t>posible</a:t>
            </a:r>
            <a:r>
              <a:rPr lang="en-US" dirty="0"/>
              <a:t>, se </a:t>
            </a:r>
            <a:r>
              <a:rPr lang="en-US" dirty="0" err="1"/>
              <a:t>podrán</a:t>
            </a:r>
            <a:r>
              <a:rPr lang="en-US" dirty="0"/>
              <a:t> </a:t>
            </a:r>
            <a:r>
              <a:rPr lang="en-US" dirty="0" err="1"/>
              <a:t>valorar</a:t>
            </a:r>
            <a:r>
              <a:rPr lang="en-US" dirty="0"/>
              <a:t> solicitudes de </a:t>
            </a:r>
            <a:r>
              <a:rPr lang="en-US" dirty="0" err="1"/>
              <a:t>modificación</a:t>
            </a:r>
            <a:r>
              <a:rPr lang="en-US" dirty="0"/>
              <a:t> </a:t>
            </a:r>
            <a:r>
              <a:rPr lang="en-US" dirty="0" err="1"/>
              <a:t>debidamente</a:t>
            </a:r>
            <a:r>
              <a:rPr lang="en-US" dirty="0"/>
              <a:t> </a:t>
            </a:r>
            <a:r>
              <a:rPr lang="en-US" dirty="0" err="1"/>
              <a:t>justificadas</a:t>
            </a:r>
            <a:r>
              <a:rPr lang="en-US" dirty="0"/>
              <a:t>.</a:t>
            </a:r>
            <a:endParaRPr lang="es-ES_tradnl" dirty="0"/>
          </a:p>
        </p:txBody>
      </p:sp>
    </p:spTree>
    <p:extLst>
      <p:ext uri="{BB962C8B-B14F-4D97-AF65-F5344CB8AC3E}">
        <p14:creationId xmlns:p14="http://schemas.microsoft.com/office/powerpoint/2010/main" val="4484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6578E-530D-0E4B-AC43-DA6612381FE7}"/>
              </a:ext>
            </a:extLst>
          </p:cNvPr>
          <p:cNvSpPr>
            <a:spLocks noGrp="1"/>
          </p:cNvSpPr>
          <p:nvPr>
            <p:ph type="title"/>
          </p:nvPr>
        </p:nvSpPr>
        <p:spPr/>
        <p:txBody>
          <a:bodyPr>
            <a:normAutofit fontScale="90000"/>
          </a:bodyPr>
          <a:lstStyle/>
          <a:p>
            <a:r>
              <a:rPr lang="es-ES_tradnl" dirty="0"/>
              <a:t>¿Los estudiantes con Trabajos Finales de Graduación, pueden asistir a las instalaciones y participar en giras?</a:t>
            </a:r>
          </a:p>
        </p:txBody>
      </p:sp>
      <p:sp>
        <p:nvSpPr>
          <p:cNvPr id="5" name="Content Placeholder 4">
            <a:extLst>
              <a:ext uri="{FF2B5EF4-FFF2-40B4-BE49-F238E27FC236}">
                <a16:creationId xmlns:a16="http://schemas.microsoft.com/office/drawing/2014/main" id="{24DEAA8F-CDAB-AC48-8C5B-0D357D80EFDD}"/>
              </a:ext>
            </a:extLst>
          </p:cNvPr>
          <p:cNvSpPr>
            <a:spLocks noGrp="1"/>
          </p:cNvSpPr>
          <p:nvPr>
            <p:ph sz="half" idx="1"/>
          </p:nvPr>
        </p:nvSpPr>
        <p:spPr>
          <a:xfrm>
            <a:off x="838200" y="1825624"/>
            <a:ext cx="10922000" cy="4524376"/>
          </a:xfrm>
        </p:spPr>
        <p:txBody>
          <a:bodyPr>
            <a:normAutofit fontScale="92500"/>
          </a:bodyPr>
          <a:lstStyle/>
          <a:p>
            <a:pPr marL="0" indent="0">
              <a:lnSpc>
                <a:spcPct val="150000"/>
              </a:lnSpc>
              <a:spcBef>
                <a:spcPts val="0"/>
              </a:spcBef>
              <a:buNone/>
            </a:pPr>
            <a:r>
              <a:rPr lang="en-US" sz="3000" dirty="0"/>
              <a:t>Los </a:t>
            </a:r>
            <a:r>
              <a:rPr lang="en-US" sz="3000" dirty="0" err="1"/>
              <a:t>estudiantes</a:t>
            </a:r>
            <a:r>
              <a:rPr lang="en-US" sz="3000" dirty="0"/>
              <a:t> que </a:t>
            </a:r>
            <a:r>
              <a:rPr lang="en-US" sz="3000" dirty="0" err="1"/>
              <a:t>necesiten</a:t>
            </a:r>
            <a:r>
              <a:rPr lang="en-US" sz="3000" dirty="0"/>
              <a:t> </a:t>
            </a:r>
            <a:r>
              <a:rPr lang="en-US" sz="3000" dirty="0" err="1"/>
              <a:t>realizar</a:t>
            </a:r>
            <a:r>
              <a:rPr lang="en-US" sz="3000" dirty="0"/>
              <a:t> </a:t>
            </a:r>
            <a:r>
              <a:rPr lang="en-US" sz="3000" dirty="0" err="1"/>
              <a:t>actividades</a:t>
            </a:r>
            <a:r>
              <a:rPr lang="en-US" sz="3000" dirty="0"/>
              <a:t> de TFG, </a:t>
            </a:r>
            <a:r>
              <a:rPr lang="en-US" sz="3000" dirty="0" err="1"/>
              <a:t>deberán</a:t>
            </a:r>
            <a:r>
              <a:rPr lang="en-US" sz="3000" dirty="0"/>
              <a:t> </a:t>
            </a:r>
            <a:r>
              <a:rPr lang="en-US" sz="3000" dirty="0" err="1"/>
              <a:t>coordinar</a:t>
            </a:r>
            <a:r>
              <a:rPr lang="en-US" sz="3000" dirty="0"/>
              <a:t> con las </a:t>
            </a:r>
            <a:r>
              <a:rPr lang="en-US" sz="3000" dirty="0" err="1"/>
              <a:t>jefaturas</a:t>
            </a:r>
            <a:r>
              <a:rPr lang="en-US" sz="3000" dirty="0"/>
              <a:t> de la </a:t>
            </a:r>
            <a:r>
              <a:rPr lang="en-US" sz="3000" dirty="0" err="1"/>
              <a:t>unidad</a:t>
            </a:r>
            <a:r>
              <a:rPr lang="en-US" sz="3000" dirty="0"/>
              <a:t> con el fin de </a:t>
            </a:r>
            <a:r>
              <a:rPr lang="en-US" sz="3000" dirty="0" err="1"/>
              <a:t>acordar</a:t>
            </a:r>
            <a:r>
              <a:rPr lang="en-US" sz="3000" dirty="0"/>
              <a:t> el </a:t>
            </a:r>
            <a:r>
              <a:rPr lang="en-US" sz="3000" dirty="0" err="1"/>
              <a:t>horario</a:t>
            </a:r>
            <a:r>
              <a:rPr lang="en-US" sz="3000" dirty="0"/>
              <a:t> en que </a:t>
            </a:r>
            <a:r>
              <a:rPr lang="en-US" sz="3000" dirty="0" err="1"/>
              <a:t>puede</a:t>
            </a:r>
            <a:r>
              <a:rPr lang="en-US" sz="3000" dirty="0"/>
              <a:t> </a:t>
            </a:r>
            <a:r>
              <a:rPr lang="en-US" sz="3000" dirty="0" err="1"/>
              <a:t>asistir</a:t>
            </a:r>
            <a:r>
              <a:rPr lang="en-US" sz="3000" dirty="0"/>
              <a:t>, </a:t>
            </a:r>
            <a:r>
              <a:rPr lang="en-US" sz="3000" dirty="0" err="1"/>
              <a:t>asimismo</a:t>
            </a:r>
            <a:r>
              <a:rPr lang="en-US" sz="3000" dirty="0"/>
              <a:t>, </a:t>
            </a:r>
            <a:r>
              <a:rPr lang="en-US" sz="3000" dirty="0" err="1"/>
              <a:t>cumplir</a:t>
            </a:r>
            <a:r>
              <a:rPr lang="en-US" sz="3000" dirty="0"/>
              <a:t> con las </a:t>
            </a:r>
            <a:r>
              <a:rPr lang="en-US" sz="3000" dirty="0" err="1"/>
              <a:t>medidas</a:t>
            </a:r>
            <a:r>
              <a:rPr lang="en-US" sz="3000" dirty="0"/>
              <a:t> de </a:t>
            </a:r>
            <a:r>
              <a:rPr lang="en-US" sz="3000" dirty="0" err="1"/>
              <a:t>seguridad</a:t>
            </a:r>
            <a:r>
              <a:rPr lang="en-US" sz="3000" dirty="0"/>
              <a:t> </a:t>
            </a:r>
            <a:r>
              <a:rPr lang="en-US" sz="3000" dirty="0" err="1"/>
              <a:t>establecidas</a:t>
            </a:r>
            <a:r>
              <a:rPr lang="en-US" sz="3000" dirty="0"/>
              <a:t> en el </a:t>
            </a:r>
            <a:r>
              <a:rPr lang="en-US" sz="3000" dirty="0" err="1"/>
              <a:t>Protocolo</a:t>
            </a:r>
            <a:r>
              <a:rPr lang="en-US" sz="3000" dirty="0"/>
              <a:t> de la </a:t>
            </a:r>
            <a:r>
              <a:rPr lang="en-US" sz="3000" dirty="0" err="1"/>
              <a:t>unidad</a:t>
            </a:r>
            <a:r>
              <a:rPr lang="en-US" sz="3000" dirty="0"/>
              <a:t>.  La </a:t>
            </a:r>
            <a:r>
              <a:rPr lang="en-US" sz="3000" dirty="0" err="1"/>
              <a:t>unidad</a:t>
            </a:r>
            <a:r>
              <a:rPr lang="en-US" sz="3000" dirty="0"/>
              <a:t> </a:t>
            </a:r>
            <a:r>
              <a:rPr lang="en-US" sz="3000" dirty="0" err="1"/>
              <a:t>deberá</a:t>
            </a:r>
            <a:r>
              <a:rPr lang="en-US" sz="3000" dirty="0"/>
              <a:t> </a:t>
            </a:r>
            <a:r>
              <a:rPr lang="en-US" sz="3000" dirty="0" err="1"/>
              <a:t>gestionar</a:t>
            </a:r>
            <a:r>
              <a:rPr lang="en-US" sz="3000" dirty="0"/>
              <a:t> la </a:t>
            </a:r>
            <a:r>
              <a:rPr lang="en-US" sz="3000" dirty="0" err="1"/>
              <a:t>autorización</a:t>
            </a:r>
            <a:r>
              <a:rPr lang="en-US" sz="3000" dirty="0"/>
              <a:t> de las </a:t>
            </a:r>
            <a:r>
              <a:rPr lang="en-US" sz="3000" dirty="0" err="1"/>
              <a:t>giras</a:t>
            </a:r>
            <a:r>
              <a:rPr lang="en-US" sz="3000" dirty="0"/>
              <a:t> </a:t>
            </a:r>
            <a:r>
              <a:rPr lang="en-US" sz="3000" dirty="0" err="1"/>
              <a:t>esenciales</a:t>
            </a:r>
            <a:r>
              <a:rPr lang="en-US" sz="3000" dirty="0"/>
              <a:t>, ante las </a:t>
            </a:r>
            <a:r>
              <a:rPr lang="en-US" sz="3000" dirty="0" err="1"/>
              <a:t>instacias</a:t>
            </a:r>
            <a:r>
              <a:rPr lang="en-US" sz="3000" dirty="0"/>
              <a:t> </a:t>
            </a:r>
            <a:r>
              <a:rPr lang="en-US" sz="3000" dirty="0" err="1"/>
              <a:t>respectivas</a:t>
            </a:r>
            <a:r>
              <a:rPr lang="en-US" sz="3000" dirty="0"/>
              <a:t>, </a:t>
            </a:r>
            <a:r>
              <a:rPr lang="en-US" sz="3000" dirty="0" err="1"/>
              <a:t>según</a:t>
            </a:r>
            <a:r>
              <a:rPr lang="en-US" sz="3000" dirty="0"/>
              <a:t> se </a:t>
            </a:r>
            <a:r>
              <a:rPr lang="en-US" sz="3000" dirty="0" err="1"/>
              <a:t>establece</a:t>
            </a:r>
            <a:r>
              <a:rPr lang="en-US" sz="3000" dirty="0"/>
              <a:t> en el </a:t>
            </a:r>
            <a:r>
              <a:rPr lang="en-US" sz="3000" dirty="0" err="1"/>
              <a:t>Protocolo</a:t>
            </a:r>
            <a:r>
              <a:rPr lang="en-US" sz="3000" dirty="0"/>
              <a:t> </a:t>
            </a:r>
            <a:r>
              <a:rPr lang="en-US" sz="3000" dirty="0" err="1"/>
              <a:t>institucional</a:t>
            </a:r>
            <a:r>
              <a:rPr lang="en-US" sz="3000" dirty="0"/>
              <a:t>. </a:t>
            </a:r>
            <a:endParaRPr lang="es-ES_tradnl" sz="3000" dirty="0"/>
          </a:p>
        </p:txBody>
      </p:sp>
    </p:spTree>
    <p:extLst>
      <p:ext uri="{BB962C8B-B14F-4D97-AF65-F5344CB8AC3E}">
        <p14:creationId xmlns:p14="http://schemas.microsoft.com/office/powerpoint/2010/main" val="168125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2E21-81C7-BF44-BFEA-22E8DD84FD9F}"/>
              </a:ext>
            </a:extLst>
          </p:cNvPr>
          <p:cNvSpPr>
            <a:spLocks noGrp="1"/>
          </p:cNvSpPr>
          <p:nvPr>
            <p:ph type="title"/>
          </p:nvPr>
        </p:nvSpPr>
        <p:spPr/>
        <p:txBody>
          <a:bodyPr/>
          <a:lstStyle/>
          <a:p>
            <a:r>
              <a:rPr lang="en-US"/>
              <a:t>Preguntas específicas</a:t>
            </a:r>
            <a:endParaRPr lang="es-ES_tradnl"/>
          </a:p>
        </p:txBody>
      </p:sp>
      <p:sp>
        <p:nvSpPr>
          <p:cNvPr id="3" name="Text Placeholder 2">
            <a:extLst>
              <a:ext uri="{FF2B5EF4-FFF2-40B4-BE49-F238E27FC236}">
                <a16:creationId xmlns:a16="http://schemas.microsoft.com/office/drawing/2014/main" id="{357A44F3-BD00-F442-AC21-373ACD5F27BF}"/>
              </a:ext>
            </a:extLst>
          </p:cNvPr>
          <p:cNvSpPr>
            <a:spLocks noGrp="1"/>
          </p:cNvSpPr>
          <p:nvPr>
            <p:ph type="body" idx="1"/>
          </p:nvPr>
        </p:nvSpPr>
        <p:spPr/>
        <p:txBody>
          <a:bodyPr/>
          <a:lstStyle/>
          <a:p>
            <a:endParaRPr lang="es-ES_tradnl"/>
          </a:p>
        </p:txBody>
      </p:sp>
    </p:spTree>
    <p:extLst>
      <p:ext uri="{BB962C8B-B14F-4D97-AF65-F5344CB8AC3E}">
        <p14:creationId xmlns:p14="http://schemas.microsoft.com/office/powerpoint/2010/main" val="271155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19470-FBB4-1E44-8972-C9F56F36F386}"/>
              </a:ext>
            </a:extLst>
          </p:cNvPr>
          <p:cNvSpPr>
            <a:spLocks noGrp="1"/>
          </p:cNvSpPr>
          <p:nvPr>
            <p:ph type="ctrTitle"/>
          </p:nvPr>
        </p:nvSpPr>
        <p:spPr/>
        <p:txBody>
          <a:bodyPr/>
          <a:lstStyle/>
          <a:p>
            <a:r>
              <a:rPr lang="es-ES_tradnl" b="1" dirty="0"/>
              <a:t>Investigación en tiempos de transición</a:t>
            </a:r>
          </a:p>
        </p:txBody>
      </p:sp>
      <p:sp>
        <p:nvSpPr>
          <p:cNvPr id="3" name="Subtitle 2">
            <a:extLst>
              <a:ext uri="{FF2B5EF4-FFF2-40B4-BE49-F238E27FC236}">
                <a16:creationId xmlns:a16="http://schemas.microsoft.com/office/drawing/2014/main" id="{AB62DF79-CC83-944B-9B06-E8BF469C2EF8}"/>
              </a:ext>
            </a:extLst>
          </p:cNvPr>
          <p:cNvSpPr>
            <a:spLocks noGrp="1"/>
          </p:cNvSpPr>
          <p:nvPr>
            <p:ph type="subTitle" idx="1"/>
          </p:nvPr>
        </p:nvSpPr>
        <p:spPr/>
        <p:txBody>
          <a:bodyPr/>
          <a:lstStyle/>
          <a:p>
            <a:r>
              <a:rPr lang="es-ES_tradnl" dirty="0"/>
              <a:t>Vicerrectoría de Investigación</a:t>
            </a:r>
          </a:p>
        </p:txBody>
      </p:sp>
    </p:spTree>
    <p:extLst>
      <p:ext uri="{BB962C8B-B14F-4D97-AF65-F5344CB8AC3E}">
        <p14:creationId xmlns:p14="http://schemas.microsoft.com/office/powerpoint/2010/main" val="1576220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ítulo 1">
            <a:extLst>
              <a:ext uri="{FF2B5EF4-FFF2-40B4-BE49-F238E27FC236}">
                <a16:creationId xmlns:a16="http://schemas.microsoft.com/office/drawing/2014/main" id="{AB876DAD-2DD2-4142-B5EE-A6A67367E0F1}"/>
              </a:ext>
            </a:extLst>
          </p:cNvPr>
          <p:cNvSpPr>
            <a:spLocks noGrp="1" noChangeArrowheads="1"/>
          </p:cNvSpPr>
          <p:nvPr>
            <p:ph type="title"/>
          </p:nvPr>
        </p:nvSpPr>
        <p:spPr/>
        <p:txBody>
          <a:bodyPr>
            <a:normAutofit fontScale="90000"/>
          </a:bodyPr>
          <a:lstStyle/>
          <a:p>
            <a:pPr eaLnBrk="1" hangingPunct="1"/>
            <a:br>
              <a:rPr lang="es-CR" altLang="es-CR" sz="3600" b="1">
                <a:latin typeface="Calibri" panose="020F0502020204030204" pitchFamily="34" charset="0"/>
              </a:rPr>
            </a:br>
            <a:r>
              <a:rPr lang="es-CR" altLang="es-CR" sz="3600" b="1">
                <a:latin typeface="Calibri" panose="020F0502020204030204" pitchFamily="34" charset="0"/>
              </a:rPr>
              <a:t>Prioridad No. 2</a:t>
            </a:r>
            <a:br>
              <a:rPr lang="es-CR" altLang="es-CR" sz="3600" b="1">
                <a:latin typeface="Calibri" panose="020F0502020204030204" pitchFamily="34" charset="0"/>
              </a:rPr>
            </a:br>
            <a:endParaRPr lang="es-CR" altLang="es-CR" sz="3600" b="1">
              <a:latin typeface="Calibri" panose="020F0502020204030204" pitchFamily="34" charset="0"/>
            </a:endParaRPr>
          </a:p>
        </p:txBody>
      </p:sp>
      <p:sp>
        <p:nvSpPr>
          <p:cNvPr id="6147" name="Marcador de contenido 2">
            <a:extLst>
              <a:ext uri="{FF2B5EF4-FFF2-40B4-BE49-F238E27FC236}">
                <a16:creationId xmlns:a16="http://schemas.microsoft.com/office/drawing/2014/main" id="{0E4F255F-6AC7-E646-8843-A4AC0D0A1B6B}"/>
              </a:ext>
            </a:extLst>
          </p:cNvPr>
          <p:cNvSpPr>
            <a:spLocks noGrp="1" noChangeArrowheads="1"/>
          </p:cNvSpPr>
          <p:nvPr>
            <p:ph idx="1"/>
          </p:nvPr>
        </p:nvSpPr>
        <p:spPr/>
        <p:txBody>
          <a:bodyPr/>
          <a:lstStyle/>
          <a:p>
            <a:pPr algn="just" eaLnBrk="1" hangingPunct="1">
              <a:buFont typeface="Wingdings" pitchFamily="2" charset="2"/>
              <a:buNone/>
            </a:pPr>
            <a:r>
              <a:rPr lang="es-CR" altLang="es-CR" sz="2400">
                <a:latin typeface="Calibri" panose="020F0502020204030204" pitchFamily="34" charset="0"/>
              </a:rPr>
              <a:t>	“</a:t>
            </a:r>
            <a:r>
              <a:rPr lang="es-419" altLang="es-CR" sz="2400"/>
              <a:t>Fortalecer, potenciar y conjuntar la investigación para enfrentar al CoVid-19. Establecer una estrategia integral que permita de forma coordinada potenciar la colaboración con las diferentes instancias nacionales involucradas en la atención de la pandemia”.</a:t>
            </a:r>
          </a:p>
          <a:p>
            <a:pPr algn="just" eaLnBrk="1" hangingPunct="1">
              <a:buFont typeface="Wingdings" pitchFamily="2" charset="2"/>
              <a:buNone/>
            </a:pPr>
            <a:r>
              <a:rPr lang="es-CR" altLang="es-CR" sz="2400">
                <a:latin typeface="Calibri" panose="020F0502020204030204" pitchFamily="34" charset="0"/>
              </a:rPr>
              <a:t>	</a:t>
            </a:r>
          </a:p>
          <a:p>
            <a:pPr algn="just" eaLnBrk="1" hangingPunct="1">
              <a:buFont typeface="Wingdings" pitchFamily="2" charset="2"/>
              <a:buNone/>
            </a:pPr>
            <a:r>
              <a:rPr lang="es-CR" altLang="es-CR" sz="2400" b="1">
                <a:latin typeface="Calibri" panose="020F0502020204030204" pitchFamily="34" charset="0"/>
              </a:rPr>
              <a:t>	Coordinación equipo de trabajo:</a:t>
            </a:r>
            <a:r>
              <a:rPr lang="es-CR" altLang="es-CR" sz="2400">
                <a:latin typeface="Calibri" panose="020F0502020204030204" pitchFamily="34" charset="0"/>
              </a:rPr>
              <a:t>  </a:t>
            </a:r>
          </a:p>
          <a:p>
            <a:pPr algn="just" eaLnBrk="1" hangingPunct="1">
              <a:buFont typeface="Wingdings" pitchFamily="2" charset="2"/>
              <a:buNone/>
            </a:pPr>
            <a:r>
              <a:rPr lang="es-CR" altLang="es-CR" sz="2400">
                <a:latin typeface="Calibri" panose="020F0502020204030204" pitchFamily="34" charset="0"/>
              </a:rPr>
              <a:t>	</a:t>
            </a:r>
            <a:r>
              <a:rPr lang="es-CR" altLang="es-CR" sz="2200"/>
              <a:t>Dra. Marianela Cortés Muñoz, Directora de Proinnova</a:t>
            </a:r>
            <a:endParaRPr lang="es-419" altLang="es-CR" sz="2200"/>
          </a:p>
        </p:txBody>
      </p:sp>
    </p:spTree>
    <p:extLst>
      <p:ext uri="{BB962C8B-B14F-4D97-AF65-F5344CB8AC3E}">
        <p14:creationId xmlns:p14="http://schemas.microsoft.com/office/powerpoint/2010/main" val="4197168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ítulo 1">
            <a:extLst>
              <a:ext uri="{FF2B5EF4-FFF2-40B4-BE49-F238E27FC236}">
                <a16:creationId xmlns:a16="http://schemas.microsoft.com/office/drawing/2014/main" id="{96EF00FA-0086-AF47-A713-05A069D9FEEF}"/>
              </a:ext>
            </a:extLst>
          </p:cNvPr>
          <p:cNvSpPr>
            <a:spLocks noGrp="1" noChangeArrowheads="1"/>
          </p:cNvSpPr>
          <p:nvPr>
            <p:ph type="title"/>
          </p:nvPr>
        </p:nvSpPr>
        <p:spPr/>
        <p:txBody>
          <a:bodyPr>
            <a:normAutofit fontScale="90000"/>
          </a:bodyPr>
          <a:lstStyle/>
          <a:p>
            <a:pPr eaLnBrk="1" hangingPunct="1"/>
            <a:br>
              <a:rPr lang="es-CR" altLang="es-CR" sz="3600" b="1">
                <a:latin typeface="Calibri" panose="020F0502020204030204" pitchFamily="34" charset="0"/>
              </a:rPr>
            </a:br>
            <a:r>
              <a:rPr lang="es-CR" altLang="es-CR" sz="3600" b="1">
                <a:latin typeface="Calibri" panose="020F0502020204030204" pitchFamily="34" charset="0"/>
              </a:rPr>
              <a:t>Prioridad No. 3</a:t>
            </a:r>
            <a:br>
              <a:rPr lang="es-CR" altLang="es-CR" sz="3600" b="1">
                <a:latin typeface="Calibri" panose="020F0502020204030204" pitchFamily="34" charset="0"/>
              </a:rPr>
            </a:br>
            <a:endParaRPr lang="es-CR" altLang="es-CR" sz="3600" b="1">
              <a:latin typeface="Calibri" panose="020F0502020204030204" pitchFamily="34" charset="0"/>
            </a:endParaRPr>
          </a:p>
        </p:txBody>
      </p:sp>
      <p:sp>
        <p:nvSpPr>
          <p:cNvPr id="7171" name="Marcador de contenido 2">
            <a:extLst>
              <a:ext uri="{FF2B5EF4-FFF2-40B4-BE49-F238E27FC236}">
                <a16:creationId xmlns:a16="http://schemas.microsoft.com/office/drawing/2014/main" id="{864C31D2-05E5-114A-876C-7EED41F482DF}"/>
              </a:ext>
            </a:extLst>
          </p:cNvPr>
          <p:cNvSpPr>
            <a:spLocks noGrp="1" noChangeArrowheads="1"/>
          </p:cNvSpPr>
          <p:nvPr>
            <p:ph idx="1"/>
          </p:nvPr>
        </p:nvSpPr>
        <p:spPr/>
        <p:txBody>
          <a:bodyPr/>
          <a:lstStyle/>
          <a:p>
            <a:pPr algn="just" eaLnBrk="1" hangingPunct="1">
              <a:buFont typeface="Wingdings" pitchFamily="2" charset="2"/>
              <a:buNone/>
            </a:pPr>
            <a:r>
              <a:rPr lang="es-CR" altLang="es-CR" sz="2400">
                <a:latin typeface="Calibri" panose="020F0502020204030204" pitchFamily="34" charset="0"/>
              </a:rPr>
              <a:t>	“</a:t>
            </a:r>
            <a:r>
              <a:rPr lang="es-CR" altLang="es-CR" sz="2400"/>
              <a:t>Apoyar y potenciar los esfuerzos para incrementar la vinculación de la investigación en la UCR con la sociedad costarricense, por ejemplo, agilizando el proceso de vinculación con empresas y personas emprendedoras</a:t>
            </a:r>
            <a:r>
              <a:rPr lang="es-419" altLang="es-CR" sz="2400"/>
              <a:t>”.</a:t>
            </a:r>
          </a:p>
          <a:p>
            <a:pPr algn="just" eaLnBrk="1" hangingPunct="1">
              <a:buFont typeface="Wingdings" pitchFamily="2" charset="2"/>
              <a:buNone/>
            </a:pPr>
            <a:r>
              <a:rPr lang="es-CR" altLang="es-CR" sz="2400">
                <a:latin typeface="Calibri" panose="020F0502020204030204" pitchFamily="34" charset="0"/>
              </a:rPr>
              <a:t>	</a:t>
            </a:r>
          </a:p>
          <a:p>
            <a:pPr algn="just" eaLnBrk="1" hangingPunct="1">
              <a:buFont typeface="Wingdings" pitchFamily="2" charset="2"/>
              <a:buNone/>
            </a:pPr>
            <a:r>
              <a:rPr lang="es-CR" altLang="es-CR" sz="2400" b="1">
                <a:latin typeface="Calibri" panose="020F0502020204030204" pitchFamily="34" charset="0"/>
              </a:rPr>
              <a:t>	Coordinación equipo de trabajo:</a:t>
            </a:r>
            <a:r>
              <a:rPr lang="es-CR" altLang="es-CR" sz="2400">
                <a:latin typeface="Calibri" panose="020F0502020204030204" pitchFamily="34" charset="0"/>
              </a:rPr>
              <a:t>  </a:t>
            </a:r>
          </a:p>
          <a:p>
            <a:pPr algn="just" eaLnBrk="1" hangingPunct="1">
              <a:buFont typeface="Wingdings" pitchFamily="2" charset="2"/>
              <a:buNone/>
            </a:pPr>
            <a:r>
              <a:rPr lang="es-CR" altLang="es-CR" sz="2400">
                <a:latin typeface="Calibri" panose="020F0502020204030204" pitchFamily="34" charset="0"/>
              </a:rPr>
              <a:t>	</a:t>
            </a:r>
            <a:r>
              <a:rPr lang="es-CR" altLang="es-CR" sz="2200"/>
              <a:t>MBA. Luis Jiménez Silva, Director, Agencia Universitaria para la Gestión del Emprendimiento (AUGE)</a:t>
            </a:r>
            <a:endParaRPr lang="es-419" altLang="es-CR" sz="2200"/>
          </a:p>
        </p:txBody>
      </p:sp>
    </p:spTree>
    <p:extLst>
      <p:ext uri="{BB962C8B-B14F-4D97-AF65-F5344CB8AC3E}">
        <p14:creationId xmlns:p14="http://schemas.microsoft.com/office/powerpoint/2010/main" val="207074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E6578E-530D-0E4B-AC43-DA6612381FE7}"/>
              </a:ext>
            </a:extLst>
          </p:cNvPr>
          <p:cNvSpPr>
            <a:spLocks noGrp="1"/>
          </p:cNvSpPr>
          <p:nvPr>
            <p:ph type="title"/>
          </p:nvPr>
        </p:nvSpPr>
        <p:spPr/>
        <p:txBody>
          <a:bodyPr/>
          <a:lstStyle/>
          <a:p>
            <a:r>
              <a:rPr lang="es-ES_tradnl" dirty="0"/>
              <a:t>Acciones prioridad 3</a:t>
            </a:r>
          </a:p>
        </p:txBody>
      </p:sp>
      <p:sp>
        <p:nvSpPr>
          <p:cNvPr id="3" name="Marcador de contenido 2">
            <a:extLst>
              <a:ext uri="{FF2B5EF4-FFF2-40B4-BE49-F238E27FC236}">
                <a16:creationId xmlns:a16="http://schemas.microsoft.com/office/drawing/2014/main" id="{A344A06E-95C4-1A4C-9078-A7891D0CB41F}"/>
              </a:ext>
            </a:extLst>
          </p:cNvPr>
          <p:cNvSpPr>
            <a:spLocks noGrp="1"/>
          </p:cNvSpPr>
          <p:nvPr>
            <p:ph idx="1"/>
          </p:nvPr>
        </p:nvSpPr>
        <p:spPr>
          <a:xfrm>
            <a:off x="838200" y="1825625"/>
            <a:ext cx="7938209" cy="4313918"/>
          </a:xfrm>
        </p:spPr>
        <p:txBody>
          <a:bodyPr>
            <a:normAutofit/>
          </a:bodyPr>
          <a:lstStyle/>
          <a:p>
            <a:r>
              <a:rPr lang="es-ES_tradnl" sz="2400" dirty="0"/>
              <a:t>En progreso contacto de 4 startups Auge con 7 unidades académicas y de apoyo.</a:t>
            </a:r>
          </a:p>
          <a:p>
            <a:r>
              <a:rPr lang="es-ES_tradnl" sz="2400" dirty="0"/>
              <a:t>200 mil dólares Auge-SBD y PNUD para proyectos Covid-19 innovación abierta.</a:t>
            </a:r>
          </a:p>
          <a:p>
            <a:r>
              <a:rPr lang="es-ES_tradnl" sz="2400" dirty="0"/>
              <a:t>Construcción de módulo de recolección de información sobre actividades de vinculación con la sociedad.</a:t>
            </a:r>
          </a:p>
          <a:p>
            <a:r>
              <a:rPr lang="es-ES_tradnl" sz="2400" dirty="0"/>
              <a:t>500 mil dólares Auge-SBD para consorcios culturales en las diversas regiones del país (2020-2021).</a:t>
            </a:r>
          </a:p>
          <a:p>
            <a:endParaRPr lang="es-ES_tradnl" dirty="0"/>
          </a:p>
          <a:p>
            <a:endParaRPr lang="es-ES_tradnl" dirty="0"/>
          </a:p>
        </p:txBody>
      </p:sp>
      <p:pic>
        <p:nvPicPr>
          <p:cNvPr id="9" name="Imagen 8">
            <a:extLst>
              <a:ext uri="{FF2B5EF4-FFF2-40B4-BE49-F238E27FC236}">
                <a16:creationId xmlns:a16="http://schemas.microsoft.com/office/drawing/2014/main" id="{3057B8D5-6B35-6849-A114-10909458BFD2}"/>
              </a:ext>
            </a:extLst>
          </p:cNvPr>
          <p:cNvPicPr>
            <a:picLocks noChangeAspect="1"/>
          </p:cNvPicPr>
          <p:nvPr/>
        </p:nvPicPr>
        <p:blipFill>
          <a:blip r:embed="rId2"/>
          <a:stretch>
            <a:fillRect/>
          </a:stretch>
        </p:blipFill>
        <p:spPr>
          <a:xfrm>
            <a:off x="9090995" y="3618223"/>
            <a:ext cx="2123268" cy="391747"/>
          </a:xfrm>
          <a:prstGeom prst="rect">
            <a:avLst/>
          </a:prstGeom>
        </p:spPr>
      </p:pic>
      <p:pic>
        <p:nvPicPr>
          <p:cNvPr id="10" name="Imagen 9">
            <a:extLst>
              <a:ext uri="{FF2B5EF4-FFF2-40B4-BE49-F238E27FC236}">
                <a16:creationId xmlns:a16="http://schemas.microsoft.com/office/drawing/2014/main" id="{1016F3B8-746D-4F4F-A2FB-89D8DC268DC1}"/>
              </a:ext>
            </a:extLst>
          </p:cNvPr>
          <p:cNvPicPr>
            <a:picLocks noChangeAspect="1"/>
          </p:cNvPicPr>
          <p:nvPr/>
        </p:nvPicPr>
        <p:blipFill>
          <a:blip r:embed="rId3"/>
          <a:stretch>
            <a:fillRect/>
          </a:stretch>
        </p:blipFill>
        <p:spPr>
          <a:xfrm>
            <a:off x="9083776" y="4499782"/>
            <a:ext cx="2148775" cy="713427"/>
          </a:xfrm>
          <a:prstGeom prst="rect">
            <a:avLst/>
          </a:prstGeom>
        </p:spPr>
      </p:pic>
      <p:pic>
        <p:nvPicPr>
          <p:cNvPr id="11" name="Imagen 10">
            <a:extLst>
              <a:ext uri="{FF2B5EF4-FFF2-40B4-BE49-F238E27FC236}">
                <a16:creationId xmlns:a16="http://schemas.microsoft.com/office/drawing/2014/main" id="{ECE7CA0E-0634-9B48-8984-A000507B95FF}"/>
              </a:ext>
            </a:extLst>
          </p:cNvPr>
          <p:cNvPicPr>
            <a:picLocks noChangeAspect="1"/>
          </p:cNvPicPr>
          <p:nvPr/>
        </p:nvPicPr>
        <p:blipFill>
          <a:blip r:embed="rId4"/>
          <a:stretch>
            <a:fillRect/>
          </a:stretch>
        </p:blipFill>
        <p:spPr>
          <a:xfrm>
            <a:off x="9078241" y="2616543"/>
            <a:ext cx="2148775" cy="411186"/>
          </a:xfrm>
          <a:prstGeom prst="rect">
            <a:avLst/>
          </a:prstGeom>
        </p:spPr>
      </p:pic>
      <p:pic>
        <p:nvPicPr>
          <p:cNvPr id="12" name="Imagen 11">
            <a:extLst>
              <a:ext uri="{FF2B5EF4-FFF2-40B4-BE49-F238E27FC236}">
                <a16:creationId xmlns:a16="http://schemas.microsoft.com/office/drawing/2014/main" id="{A05661A0-ECF2-5A45-BBEB-0197DB0D2902}"/>
              </a:ext>
            </a:extLst>
          </p:cNvPr>
          <p:cNvPicPr>
            <a:picLocks noChangeAspect="1"/>
          </p:cNvPicPr>
          <p:nvPr/>
        </p:nvPicPr>
        <p:blipFill>
          <a:blip r:embed="rId5"/>
          <a:stretch>
            <a:fillRect/>
          </a:stretch>
        </p:blipFill>
        <p:spPr>
          <a:xfrm>
            <a:off x="9273875" y="1569725"/>
            <a:ext cx="1778093" cy="815831"/>
          </a:xfrm>
          <a:prstGeom prst="rect">
            <a:avLst/>
          </a:prstGeom>
        </p:spPr>
      </p:pic>
    </p:spTree>
    <p:extLst>
      <p:ext uri="{BB962C8B-B14F-4D97-AF65-F5344CB8AC3E}">
        <p14:creationId xmlns:p14="http://schemas.microsoft.com/office/powerpoint/2010/main" val="321464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ítulo 1">
            <a:extLst>
              <a:ext uri="{FF2B5EF4-FFF2-40B4-BE49-F238E27FC236}">
                <a16:creationId xmlns:a16="http://schemas.microsoft.com/office/drawing/2014/main" id="{2985B4E4-9B3C-6940-AC69-A47B8C8E8372}"/>
              </a:ext>
            </a:extLst>
          </p:cNvPr>
          <p:cNvSpPr>
            <a:spLocks noGrp="1" noChangeArrowheads="1"/>
          </p:cNvSpPr>
          <p:nvPr>
            <p:ph type="title"/>
          </p:nvPr>
        </p:nvSpPr>
        <p:spPr/>
        <p:txBody>
          <a:bodyPr>
            <a:normAutofit fontScale="90000"/>
          </a:bodyPr>
          <a:lstStyle/>
          <a:p>
            <a:pPr eaLnBrk="1" hangingPunct="1"/>
            <a:br>
              <a:rPr lang="es-CR" altLang="es-CR" sz="3600" b="1">
                <a:latin typeface="Calibri" panose="020F0502020204030204" pitchFamily="34" charset="0"/>
              </a:rPr>
            </a:br>
            <a:r>
              <a:rPr lang="es-CR" altLang="es-CR" sz="3600" b="1">
                <a:latin typeface="Calibri" panose="020F0502020204030204" pitchFamily="34" charset="0"/>
              </a:rPr>
              <a:t>Prioridad No. 4</a:t>
            </a:r>
            <a:br>
              <a:rPr lang="es-CR" altLang="es-CR" sz="3600" b="1">
                <a:latin typeface="Calibri" panose="020F0502020204030204" pitchFamily="34" charset="0"/>
              </a:rPr>
            </a:br>
            <a:endParaRPr lang="es-CR" altLang="es-CR" sz="3600" b="1">
              <a:latin typeface="Calibri" panose="020F0502020204030204" pitchFamily="34" charset="0"/>
            </a:endParaRPr>
          </a:p>
        </p:txBody>
      </p:sp>
      <p:sp>
        <p:nvSpPr>
          <p:cNvPr id="8195" name="Marcador de contenido 2">
            <a:extLst>
              <a:ext uri="{FF2B5EF4-FFF2-40B4-BE49-F238E27FC236}">
                <a16:creationId xmlns:a16="http://schemas.microsoft.com/office/drawing/2014/main" id="{834606F6-A206-7244-B57D-74B430E11B38}"/>
              </a:ext>
            </a:extLst>
          </p:cNvPr>
          <p:cNvSpPr>
            <a:spLocks noGrp="1" noChangeArrowheads="1"/>
          </p:cNvSpPr>
          <p:nvPr>
            <p:ph idx="1"/>
          </p:nvPr>
        </p:nvSpPr>
        <p:spPr/>
        <p:txBody>
          <a:bodyPr/>
          <a:lstStyle/>
          <a:p>
            <a:pPr algn="just" eaLnBrk="1" hangingPunct="1">
              <a:buFont typeface="Wingdings" pitchFamily="2" charset="2"/>
              <a:buNone/>
            </a:pPr>
            <a:r>
              <a:rPr lang="es-CR" altLang="es-CR" sz="2400">
                <a:latin typeface="Calibri" panose="020F0502020204030204" pitchFamily="34" charset="0"/>
              </a:rPr>
              <a:t>	“</a:t>
            </a:r>
            <a:r>
              <a:rPr lang="es-CR" altLang="es-CR" sz="2400"/>
              <a:t>Apoyar y potenciar los esfuerzos de internacionalización de la investigación que realiza la UCR, por ejemplo, el proyecto Hélice con la República de Corea del Sur</a:t>
            </a:r>
            <a:r>
              <a:rPr lang="es-419" altLang="es-CR" sz="2400"/>
              <a:t>”.</a:t>
            </a:r>
          </a:p>
          <a:p>
            <a:pPr algn="just" eaLnBrk="1" hangingPunct="1">
              <a:buFont typeface="Wingdings" pitchFamily="2" charset="2"/>
              <a:buNone/>
            </a:pPr>
            <a:r>
              <a:rPr lang="es-CR" altLang="es-CR" sz="2400">
                <a:latin typeface="Calibri" panose="020F0502020204030204" pitchFamily="34" charset="0"/>
              </a:rPr>
              <a:t>	</a:t>
            </a:r>
          </a:p>
          <a:p>
            <a:pPr algn="just" eaLnBrk="1" hangingPunct="1">
              <a:buFont typeface="Wingdings" pitchFamily="2" charset="2"/>
              <a:buNone/>
            </a:pPr>
            <a:r>
              <a:rPr lang="es-CR" altLang="es-CR" sz="2400" b="1">
                <a:latin typeface="Calibri" panose="020F0502020204030204" pitchFamily="34" charset="0"/>
              </a:rPr>
              <a:t>	Coordinación equipo de trabajo:</a:t>
            </a:r>
            <a:r>
              <a:rPr lang="es-CR" altLang="es-CR" sz="2400">
                <a:latin typeface="Calibri" panose="020F0502020204030204" pitchFamily="34" charset="0"/>
              </a:rPr>
              <a:t>  </a:t>
            </a:r>
            <a:endParaRPr lang="pt-BR" altLang="es-CR" sz="2200"/>
          </a:p>
          <a:p>
            <a:pPr algn="just" eaLnBrk="1" hangingPunct="1">
              <a:buFont typeface="Wingdings" pitchFamily="2" charset="2"/>
              <a:buNone/>
            </a:pPr>
            <a:r>
              <a:rPr lang="pt-BR" altLang="es-CR" sz="2200"/>
              <a:t>	</a:t>
            </a:r>
            <a:r>
              <a:rPr lang="pt-BR" altLang="es-CR" sz="2200" err="1"/>
              <a:t>Licda</a:t>
            </a:r>
            <a:r>
              <a:rPr lang="pt-BR" altLang="es-CR" sz="2200"/>
              <a:t>. Ana Cristina Alvarado </a:t>
            </a:r>
            <a:r>
              <a:rPr lang="pt-BR" altLang="es-CR" sz="2200" err="1"/>
              <a:t>Ulloa</a:t>
            </a:r>
            <a:r>
              <a:rPr lang="pt-BR" altLang="es-CR" sz="2200"/>
              <a:t>, </a:t>
            </a:r>
            <a:r>
              <a:rPr lang="pt-BR" altLang="es-CR" sz="2200" err="1"/>
              <a:t>Coordinadora</a:t>
            </a:r>
            <a:r>
              <a:rPr lang="pt-BR" altLang="es-CR" sz="2200"/>
              <a:t>, </a:t>
            </a:r>
            <a:r>
              <a:rPr lang="pt-BR" altLang="es-CR" sz="2200" err="1"/>
              <a:t>Promoción</a:t>
            </a:r>
            <a:r>
              <a:rPr lang="pt-BR" altLang="es-CR" sz="2200"/>
              <a:t> de </a:t>
            </a:r>
            <a:r>
              <a:rPr lang="pt-BR" altLang="es-CR" sz="2200" err="1"/>
              <a:t>la</a:t>
            </a:r>
            <a:r>
              <a:rPr lang="pt-BR" altLang="es-CR" sz="2200"/>
              <a:t> </a:t>
            </a:r>
            <a:r>
              <a:rPr lang="pt-BR" altLang="es-CR" sz="2200" err="1"/>
              <a:t>Investigación</a:t>
            </a:r>
            <a:r>
              <a:rPr lang="pt-BR" altLang="es-CR" sz="2200"/>
              <a:t> </a:t>
            </a:r>
            <a:endParaRPr lang="es-419" altLang="es-CR" sz="2200"/>
          </a:p>
        </p:txBody>
      </p:sp>
    </p:spTree>
    <p:extLst>
      <p:ext uri="{BB962C8B-B14F-4D97-AF65-F5344CB8AC3E}">
        <p14:creationId xmlns:p14="http://schemas.microsoft.com/office/powerpoint/2010/main" val="371983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1027</TotalTime>
  <Words>2687</Words>
  <Application>Microsoft Macintosh PowerPoint</Application>
  <PresentationFormat>Widescreen</PresentationFormat>
  <Paragraphs>296</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Calibri</vt:lpstr>
      <vt:lpstr>Candara</vt:lpstr>
      <vt:lpstr>Helmet</vt:lpstr>
      <vt:lpstr>inherit</vt:lpstr>
      <vt:lpstr>Myriad Pro</vt:lpstr>
      <vt:lpstr>Symbol</vt:lpstr>
      <vt:lpstr>Wingdings</vt:lpstr>
      <vt:lpstr>Office Theme</vt:lpstr>
      <vt:lpstr>Investigación en tiempos de transición</vt:lpstr>
      <vt:lpstr>Agenda</vt:lpstr>
      <vt:lpstr>Introducción a la actividad</vt:lpstr>
      <vt:lpstr>Prioridades de la Vicerrectoría</vt:lpstr>
      <vt:lpstr> Prioridad No. 1 </vt:lpstr>
      <vt:lpstr> Prioridad No. 2 </vt:lpstr>
      <vt:lpstr> Prioridad No. 3 </vt:lpstr>
      <vt:lpstr>Acciones prioridad 3</vt:lpstr>
      <vt:lpstr> Prioridad No. 4 </vt:lpstr>
      <vt:lpstr>Internacionalización</vt:lpstr>
      <vt:lpstr>Algunas convocatorias abiertas</vt:lpstr>
      <vt:lpstr> Prioridad No. 5 </vt:lpstr>
      <vt:lpstr>Acciones</vt:lpstr>
      <vt:lpstr>Situación y acciones sobre la Investigación en la UCR</vt:lpstr>
      <vt:lpstr> Prioridad No. 1 </vt:lpstr>
      <vt:lpstr>PowerPoint Presentation</vt:lpstr>
      <vt:lpstr>PowerPoint Presentation</vt:lpstr>
      <vt:lpstr>PowerPoint Presentation</vt:lpstr>
      <vt:lpstr>Iniciativas COVID-19</vt:lpstr>
      <vt:lpstr>Antecedentes</vt:lpstr>
      <vt:lpstr>Antecedentes</vt:lpstr>
      <vt:lpstr>Iniciativas UCR ante el COVID 19</vt:lpstr>
      <vt:lpstr>Tipología de proyectos</vt:lpstr>
      <vt:lpstr>Rol de la Vicerrectoría de Investigación</vt:lpstr>
      <vt:lpstr>Rol de la Vicerrectoría de Investigación</vt:lpstr>
      <vt:lpstr>1. Inscripción de proyectos (1)</vt:lpstr>
      <vt:lpstr>1. Inscripción de proyectos – permisos de comisiones o comités (2)</vt:lpstr>
      <vt:lpstr>2. Financiamiento y apoyo</vt:lpstr>
      <vt:lpstr>3. Apoyos y gestiones en la implementación y ejecución del proyecto  </vt:lpstr>
      <vt:lpstr>4. Uso, divulgación y puesta a disposición de la sociedad de resultados de la investigación</vt:lpstr>
      <vt:lpstr>4. Uso, divulgación y puesta a disposición de la sociedad de resultados de la investigación</vt:lpstr>
      <vt:lpstr>5. Comunicación</vt:lpstr>
      <vt:lpstr>5. Comunicación</vt:lpstr>
      <vt:lpstr>Protocolos de funcionamiento y compromisos</vt:lpstr>
      <vt:lpstr>PowerPoint Presentation</vt:lpstr>
      <vt:lpstr>Protocolos Específicos</vt:lpstr>
      <vt:lpstr>Objetivo</vt:lpstr>
      <vt:lpstr>Estamos ante un…</vt:lpstr>
      <vt:lpstr>El regreso a la presencialidad</vt:lpstr>
      <vt:lpstr>Escenarios de riesgo que buscamos…</vt:lpstr>
      <vt:lpstr>PowerPoint Presentation</vt:lpstr>
      <vt:lpstr>PowerPoint Presentation</vt:lpstr>
      <vt:lpstr>PowerPoint Presentation</vt:lpstr>
      <vt:lpstr>PowerPoint Presentation</vt:lpstr>
      <vt:lpstr>¿Cómo calcular el aforo máximo para evitar el contagio por Coronavirus?</vt:lpstr>
      <vt:lpstr>La distancia en laboratorios/ centros/ institutos.</vt:lpstr>
      <vt:lpstr>PowerPoint Presentation</vt:lpstr>
      <vt:lpstr>PowerPoint Presentation</vt:lpstr>
      <vt:lpstr>PowerPoint Presentation</vt:lpstr>
      <vt:lpstr>PowerPoint Presentation</vt:lpstr>
      <vt:lpstr>PowerPoint Presentation</vt:lpstr>
      <vt:lpstr>Preguntas generales</vt:lpstr>
      <vt:lpstr>¿Se puede trasladar el presupuesto para el próximo año?</vt:lpstr>
      <vt:lpstr>¿Los estudiantes deberán reponer las horas que no realizaron en el primer ciclo?</vt:lpstr>
      <vt:lpstr>¿Es posible trasladar el presupuesto de la partida de régimen becario a otras partidas?</vt:lpstr>
      <vt:lpstr>¿Los estudiantes con Trabajos Finales de Graduación, pueden asistir a las instalaciones y participar en giras?</vt:lpstr>
      <vt:lpstr>Preguntas específicas</vt:lpstr>
      <vt:lpstr>Investigación en tiempos de transición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Reunión de Investigación </dc:title>
  <dc:creator>Microsoft Office User</dc:creator>
  <cp:lastModifiedBy>Microsoft Office User</cp:lastModifiedBy>
  <cp:revision>27</cp:revision>
  <cp:lastPrinted>2020-06-25T16:11:23Z</cp:lastPrinted>
  <dcterms:created xsi:type="dcterms:W3CDTF">2020-06-24T15:35:42Z</dcterms:created>
  <dcterms:modified xsi:type="dcterms:W3CDTF">2020-06-26T16:40:43Z</dcterms:modified>
</cp:coreProperties>
</file>