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8" r:id="rId3"/>
    <p:sldId id="269" r:id="rId4"/>
    <p:sldId id="294" r:id="rId5"/>
    <p:sldId id="308" r:id="rId6"/>
    <p:sldId id="313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6" r:id="rId19"/>
    <p:sldId id="327" r:id="rId20"/>
    <p:sldId id="321" r:id="rId21"/>
    <p:sldId id="299" r:id="rId22"/>
    <p:sldId id="301" r:id="rId23"/>
    <p:sldId id="303" r:id="rId24"/>
    <p:sldId id="268" r:id="rId25"/>
    <p:sldId id="307" r:id="rId26"/>
    <p:sldId id="270" r:id="rId27"/>
    <p:sldId id="271" r:id="rId28"/>
    <p:sldId id="322" r:id="rId29"/>
    <p:sldId id="272" r:id="rId30"/>
    <p:sldId id="323" r:id="rId31"/>
    <p:sldId id="276" r:id="rId32"/>
    <p:sldId id="324" r:id="rId33"/>
    <p:sldId id="325" r:id="rId34"/>
    <p:sldId id="259" r:id="rId35"/>
  </p:sldIdLst>
  <p:sldSz cx="9144000" cy="5143500" type="screen16x9"/>
  <p:notesSz cx="7023100" cy="93091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056" autoAdjust="0"/>
    <p:restoredTop sz="94687" autoAdjust="0"/>
  </p:normalViewPr>
  <p:slideViewPr>
    <p:cSldViewPr>
      <p:cViewPr varScale="1">
        <p:scale>
          <a:sx n="97" d="100"/>
          <a:sy n="97" d="100"/>
        </p:scale>
        <p:origin x="-114" y="-22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186" y="-96"/>
      </p:cViewPr>
      <p:guideLst>
        <p:guide orient="horz" pos="2932"/>
        <p:guide pos="221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312701-BE8A-41BC-8CEF-AABBA422B1B9}" type="doc">
      <dgm:prSet loTypeId="urn:microsoft.com/office/officeart/2005/8/layout/venn1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BA347DFC-75EA-47D5-B15B-8889E76B60AF}">
      <dgm:prSet/>
      <dgm:spPr/>
      <dgm:t>
        <a:bodyPr/>
        <a:lstStyle/>
        <a:p>
          <a:pPr rtl="0"/>
          <a:r>
            <a:rPr lang="es-CR" dirty="0" smtClean="0">
              <a:latin typeface="Arial Narrow" panose="020B0606020202030204" pitchFamily="34" charset="0"/>
            </a:rPr>
            <a:t>Más</a:t>
          </a:r>
          <a:r>
            <a:rPr lang="es-CR" baseline="0" dirty="0" smtClean="0">
              <a:latin typeface="Arial Narrow" panose="020B0606020202030204" pitchFamily="34" charset="0"/>
            </a:rPr>
            <a:t> grande</a:t>
          </a:r>
          <a:endParaRPr lang="es-CR" dirty="0">
            <a:latin typeface="Arial Narrow" panose="020B0606020202030204" pitchFamily="34" charset="0"/>
          </a:endParaRPr>
        </a:p>
      </dgm:t>
    </dgm:pt>
    <dgm:pt modelId="{48B9F898-6FF1-44A9-BCB4-4EFF9E90A724}" type="parTrans" cxnId="{5472130D-48D5-4FED-9758-B221DC613F76}">
      <dgm:prSet/>
      <dgm:spPr/>
      <dgm:t>
        <a:bodyPr/>
        <a:lstStyle/>
        <a:p>
          <a:endParaRPr lang="es-CR"/>
        </a:p>
      </dgm:t>
    </dgm:pt>
    <dgm:pt modelId="{B269760C-C206-4EB6-AAF9-C2221A644A9E}" type="sibTrans" cxnId="{5472130D-48D5-4FED-9758-B221DC613F76}">
      <dgm:prSet/>
      <dgm:spPr/>
      <dgm:t>
        <a:bodyPr/>
        <a:lstStyle/>
        <a:p>
          <a:endParaRPr lang="es-CR"/>
        </a:p>
      </dgm:t>
    </dgm:pt>
    <dgm:pt modelId="{23BF26F0-9B95-4BD6-A059-316339091D25}">
      <dgm:prSet/>
      <dgm:spPr/>
      <dgm:t>
        <a:bodyPr/>
        <a:lstStyle/>
        <a:p>
          <a:pPr rtl="0"/>
          <a:r>
            <a:rPr lang="es-MX" dirty="0" smtClean="0">
              <a:latin typeface="Arial Narrow" panose="020B0606020202030204" pitchFamily="34" charset="0"/>
            </a:rPr>
            <a:t>Más Simple</a:t>
          </a:r>
          <a:endParaRPr lang="es-CR" dirty="0">
            <a:latin typeface="Arial Narrow" panose="020B0606020202030204" pitchFamily="34" charset="0"/>
          </a:endParaRPr>
        </a:p>
      </dgm:t>
    </dgm:pt>
    <dgm:pt modelId="{FE9730FC-AA17-471A-A5D1-0143F641E8DB}" type="parTrans" cxnId="{90145676-1419-4CC3-9FD5-AA5A8F42FB74}">
      <dgm:prSet/>
      <dgm:spPr/>
      <dgm:t>
        <a:bodyPr/>
        <a:lstStyle/>
        <a:p>
          <a:endParaRPr lang="es-CR"/>
        </a:p>
      </dgm:t>
    </dgm:pt>
    <dgm:pt modelId="{00792CAA-02F4-4BF7-B17D-DEC49EA48150}" type="sibTrans" cxnId="{90145676-1419-4CC3-9FD5-AA5A8F42FB74}">
      <dgm:prSet/>
      <dgm:spPr/>
      <dgm:t>
        <a:bodyPr/>
        <a:lstStyle/>
        <a:p>
          <a:endParaRPr lang="es-CR"/>
        </a:p>
      </dgm:t>
    </dgm:pt>
    <dgm:pt modelId="{7C6FFB2A-5FE6-49BC-94F6-35E4CBA2B0F8}">
      <dgm:prSet/>
      <dgm:spPr/>
      <dgm:t>
        <a:bodyPr/>
        <a:lstStyle/>
        <a:p>
          <a:pPr rtl="0"/>
          <a:r>
            <a:rPr lang="es-CR" dirty="0" smtClean="0">
              <a:latin typeface="Arial Narrow" panose="020B0606020202030204" pitchFamily="34" charset="0"/>
            </a:rPr>
            <a:t>Más Inteligente</a:t>
          </a:r>
          <a:endParaRPr lang="es-CR" dirty="0">
            <a:latin typeface="Arial Narrow" panose="020B0606020202030204" pitchFamily="34" charset="0"/>
          </a:endParaRPr>
        </a:p>
      </dgm:t>
    </dgm:pt>
    <dgm:pt modelId="{A86C10C9-05A7-4F53-973E-41100362CCBC}" type="parTrans" cxnId="{B65D4694-3E0A-4136-9EFE-D0D5092AD289}">
      <dgm:prSet/>
      <dgm:spPr/>
      <dgm:t>
        <a:bodyPr/>
        <a:lstStyle/>
        <a:p>
          <a:endParaRPr lang="es-CR"/>
        </a:p>
      </dgm:t>
    </dgm:pt>
    <dgm:pt modelId="{A3261B42-46CD-4403-927A-5C606912B819}" type="sibTrans" cxnId="{B65D4694-3E0A-4136-9EFE-D0D5092AD289}">
      <dgm:prSet/>
      <dgm:spPr/>
      <dgm:t>
        <a:bodyPr/>
        <a:lstStyle/>
        <a:p>
          <a:endParaRPr lang="es-CR"/>
        </a:p>
      </dgm:t>
    </dgm:pt>
    <dgm:pt modelId="{740D385A-F5EB-4197-8573-FC3D3DC9BAEC}" type="pres">
      <dgm:prSet presAssocID="{0A312701-BE8A-41BC-8CEF-AABBA422B1B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2C3369-3773-42F4-A4B1-74B703EFE2B4}" type="pres">
      <dgm:prSet presAssocID="{BA347DFC-75EA-47D5-B15B-8889E76B60AF}" presName="circ1" presStyleLbl="vennNode1" presStyleIdx="0" presStyleCnt="3"/>
      <dgm:spPr/>
      <dgm:t>
        <a:bodyPr/>
        <a:lstStyle/>
        <a:p>
          <a:endParaRPr lang="en-US"/>
        </a:p>
      </dgm:t>
    </dgm:pt>
    <dgm:pt modelId="{C63F308C-4114-4936-8AE4-4EFCFDF9010A}" type="pres">
      <dgm:prSet presAssocID="{BA347DFC-75EA-47D5-B15B-8889E76B60A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F3E5FB-CB2F-412F-B985-B8C4260F4611}" type="pres">
      <dgm:prSet presAssocID="{23BF26F0-9B95-4BD6-A059-316339091D25}" presName="circ2" presStyleLbl="vennNode1" presStyleIdx="1" presStyleCnt="3"/>
      <dgm:spPr/>
      <dgm:t>
        <a:bodyPr/>
        <a:lstStyle/>
        <a:p>
          <a:endParaRPr lang="en-US"/>
        </a:p>
      </dgm:t>
    </dgm:pt>
    <dgm:pt modelId="{BA05EBFF-3A0E-4070-B0F5-D4800BCB2233}" type="pres">
      <dgm:prSet presAssocID="{23BF26F0-9B95-4BD6-A059-316339091D2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91EF75-8AAA-4BFE-A913-B07C240E4BC9}" type="pres">
      <dgm:prSet presAssocID="{7C6FFB2A-5FE6-49BC-94F6-35E4CBA2B0F8}" presName="circ3" presStyleLbl="vennNode1" presStyleIdx="2" presStyleCnt="3"/>
      <dgm:spPr/>
      <dgm:t>
        <a:bodyPr/>
        <a:lstStyle/>
        <a:p>
          <a:endParaRPr lang="en-US"/>
        </a:p>
      </dgm:t>
    </dgm:pt>
    <dgm:pt modelId="{A50F537E-28B3-40D7-84EC-88BD8881081C}" type="pres">
      <dgm:prSet presAssocID="{7C6FFB2A-5FE6-49BC-94F6-35E4CBA2B0F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1FB7D9-9D01-4494-8FB4-4FFF98EEF182}" type="presOf" srcId="{BA347DFC-75EA-47D5-B15B-8889E76B60AF}" destId="{C63F308C-4114-4936-8AE4-4EFCFDF9010A}" srcOrd="1" destOrd="0" presId="urn:microsoft.com/office/officeart/2005/8/layout/venn1"/>
    <dgm:cxn modelId="{94265D92-E0F7-4316-9D4A-2EEE51EBE053}" type="presOf" srcId="{0A312701-BE8A-41BC-8CEF-AABBA422B1B9}" destId="{740D385A-F5EB-4197-8573-FC3D3DC9BAEC}" srcOrd="0" destOrd="0" presId="urn:microsoft.com/office/officeart/2005/8/layout/venn1"/>
    <dgm:cxn modelId="{A63F2978-6BFE-4188-9028-51CAB237E927}" type="presOf" srcId="{23BF26F0-9B95-4BD6-A059-316339091D25}" destId="{BA05EBFF-3A0E-4070-B0F5-D4800BCB2233}" srcOrd="1" destOrd="0" presId="urn:microsoft.com/office/officeart/2005/8/layout/venn1"/>
    <dgm:cxn modelId="{90145676-1419-4CC3-9FD5-AA5A8F42FB74}" srcId="{0A312701-BE8A-41BC-8CEF-AABBA422B1B9}" destId="{23BF26F0-9B95-4BD6-A059-316339091D25}" srcOrd="1" destOrd="0" parTransId="{FE9730FC-AA17-471A-A5D1-0143F641E8DB}" sibTransId="{00792CAA-02F4-4BF7-B17D-DEC49EA48150}"/>
    <dgm:cxn modelId="{858FFA68-7A3B-4414-8CFB-EA0F27DD4BF0}" type="presOf" srcId="{BA347DFC-75EA-47D5-B15B-8889E76B60AF}" destId="{5E2C3369-3773-42F4-A4B1-74B703EFE2B4}" srcOrd="0" destOrd="0" presId="urn:microsoft.com/office/officeart/2005/8/layout/venn1"/>
    <dgm:cxn modelId="{5472130D-48D5-4FED-9758-B221DC613F76}" srcId="{0A312701-BE8A-41BC-8CEF-AABBA422B1B9}" destId="{BA347DFC-75EA-47D5-B15B-8889E76B60AF}" srcOrd="0" destOrd="0" parTransId="{48B9F898-6FF1-44A9-BCB4-4EFF9E90A724}" sibTransId="{B269760C-C206-4EB6-AAF9-C2221A644A9E}"/>
    <dgm:cxn modelId="{93608FE2-7062-4ED9-A5F1-08AAB8D8FCBE}" type="presOf" srcId="{7C6FFB2A-5FE6-49BC-94F6-35E4CBA2B0F8}" destId="{A50F537E-28B3-40D7-84EC-88BD8881081C}" srcOrd="1" destOrd="0" presId="urn:microsoft.com/office/officeart/2005/8/layout/venn1"/>
    <dgm:cxn modelId="{B65D4694-3E0A-4136-9EFE-D0D5092AD289}" srcId="{0A312701-BE8A-41BC-8CEF-AABBA422B1B9}" destId="{7C6FFB2A-5FE6-49BC-94F6-35E4CBA2B0F8}" srcOrd="2" destOrd="0" parTransId="{A86C10C9-05A7-4F53-973E-41100362CCBC}" sibTransId="{A3261B42-46CD-4403-927A-5C606912B819}"/>
    <dgm:cxn modelId="{F677AC5F-91A8-4EEB-8401-CB816B541B56}" type="presOf" srcId="{7C6FFB2A-5FE6-49BC-94F6-35E4CBA2B0F8}" destId="{5491EF75-8AAA-4BFE-A913-B07C240E4BC9}" srcOrd="0" destOrd="0" presId="urn:microsoft.com/office/officeart/2005/8/layout/venn1"/>
    <dgm:cxn modelId="{29833639-9C75-4334-BC66-541EAC5C7DCA}" type="presOf" srcId="{23BF26F0-9B95-4BD6-A059-316339091D25}" destId="{01F3E5FB-CB2F-412F-B985-B8C4260F4611}" srcOrd="0" destOrd="0" presId="urn:microsoft.com/office/officeart/2005/8/layout/venn1"/>
    <dgm:cxn modelId="{8F510974-BE94-4713-A7A5-266104E0AFD6}" type="presParOf" srcId="{740D385A-F5EB-4197-8573-FC3D3DC9BAEC}" destId="{5E2C3369-3773-42F4-A4B1-74B703EFE2B4}" srcOrd="0" destOrd="0" presId="urn:microsoft.com/office/officeart/2005/8/layout/venn1"/>
    <dgm:cxn modelId="{59850FB3-6C6B-4E5A-97A8-0E3BDEA58DEE}" type="presParOf" srcId="{740D385A-F5EB-4197-8573-FC3D3DC9BAEC}" destId="{C63F308C-4114-4936-8AE4-4EFCFDF9010A}" srcOrd="1" destOrd="0" presId="urn:microsoft.com/office/officeart/2005/8/layout/venn1"/>
    <dgm:cxn modelId="{CD1FB3C2-AE32-4DE3-A9CB-E599874482F5}" type="presParOf" srcId="{740D385A-F5EB-4197-8573-FC3D3DC9BAEC}" destId="{01F3E5FB-CB2F-412F-B985-B8C4260F4611}" srcOrd="2" destOrd="0" presId="urn:microsoft.com/office/officeart/2005/8/layout/venn1"/>
    <dgm:cxn modelId="{DAF656B3-B945-4D8B-9F31-EA6F45ABA47E}" type="presParOf" srcId="{740D385A-F5EB-4197-8573-FC3D3DC9BAEC}" destId="{BA05EBFF-3A0E-4070-B0F5-D4800BCB2233}" srcOrd="3" destOrd="0" presId="urn:microsoft.com/office/officeart/2005/8/layout/venn1"/>
    <dgm:cxn modelId="{140EFE83-093C-4991-A9B3-CE562D1C7541}" type="presParOf" srcId="{740D385A-F5EB-4197-8573-FC3D3DC9BAEC}" destId="{5491EF75-8AAA-4BFE-A913-B07C240E4BC9}" srcOrd="4" destOrd="0" presId="urn:microsoft.com/office/officeart/2005/8/layout/venn1"/>
    <dgm:cxn modelId="{10CD5C13-8587-4DC1-A163-C6D71079A0EE}" type="presParOf" srcId="{740D385A-F5EB-4197-8573-FC3D3DC9BAEC}" destId="{A50F537E-28B3-40D7-84EC-88BD8881081C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2C3369-3773-42F4-A4B1-74B703EFE2B4}">
      <dsp:nvSpPr>
        <dsp:cNvPr id="0" name=""/>
        <dsp:cNvSpPr/>
      </dsp:nvSpPr>
      <dsp:spPr>
        <a:xfrm>
          <a:off x="518457" y="23402"/>
          <a:ext cx="1123324" cy="11233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kern="1200" dirty="0" smtClean="0">
              <a:latin typeface="Arial Narrow" panose="020B0606020202030204" pitchFamily="34" charset="0"/>
            </a:rPr>
            <a:t>Más</a:t>
          </a:r>
          <a:r>
            <a:rPr lang="es-CR" sz="1400" kern="1200" baseline="0" dirty="0" smtClean="0">
              <a:latin typeface="Arial Narrow" panose="020B0606020202030204" pitchFamily="34" charset="0"/>
            </a:rPr>
            <a:t> grande</a:t>
          </a:r>
          <a:endParaRPr lang="es-CR" sz="1400" kern="1200" dirty="0">
            <a:latin typeface="Arial Narrow" panose="020B0606020202030204" pitchFamily="34" charset="0"/>
          </a:endParaRPr>
        </a:p>
      </dsp:txBody>
      <dsp:txXfrm>
        <a:off x="668234" y="219984"/>
        <a:ext cx="823771" cy="505495"/>
      </dsp:txXfrm>
    </dsp:sp>
    <dsp:sp modelId="{01F3E5FB-CB2F-412F-B985-B8C4260F4611}">
      <dsp:nvSpPr>
        <dsp:cNvPr id="0" name=""/>
        <dsp:cNvSpPr/>
      </dsp:nvSpPr>
      <dsp:spPr>
        <a:xfrm>
          <a:off x="923790" y="725480"/>
          <a:ext cx="1123324" cy="11233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 Narrow" panose="020B0606020202030204" pitchFamily="34" charset="0"/>
            </a:rPr>
            <a:t>Más Simple</a:t>
          </a:r>
          <a:endParaRPr lang="es-CR" sz="1400" kern="1200" dirty="0">
            <a:latin typeface="Arial Narrow" panose="020B0606020202030204" pitchFamily="34" charset="0"/>
          </a:endParaRPr>
        </a:p>
      </dsp:txBody>
      <dsp:txXfrm>
        <a:off x="1267340" y="1015672"/>
        <a:ext cx="673994" cy="617828"/>
      </dsp:txXfrm>
    </dsp:sp>
    <dsp:sp modelId="{5491EF75-8AAA-4BFE-A913-B07C240E4BC9}">
      <dsp:nvSpPr>
        <dsp:cNvPr id="0" name=""/>
        <dsp:cNvSpPr/>
      </dsp:nvSpPr>
      <dsp:spPr>
        <a:xfrm>
          <a:off x="113125" y="725480"/>
          <a:ext cx="1123324" cy="11233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kern="1200" dirty="0" smtClean="0">
              <a:latin typeface="Arial Narrow" panose="020B0606020202030204" pitchFamily="34" charset="0"/>
            </a:rPr>
            <a:t>Más Inteligente</a:t>
          </a:r>
          <a:endParaRPr lang="es-CR" sz="1400" kern="1200" dirty="0">
            <a:latin typeface="Arial Narrow" panose="020B0606020202030204" pitchFamily="34" charset="0"/>
          </a:endParaRPr>
        </a:p>
      </dsp:txBody>
      <dsp:txXfrm>
        <a:off x="218904" y="1015672"/>
        <a:ext cx="673994" cy="6178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6BEB21A-C1B1-4761-A513-537D53BE08C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6B471A5-52BE-44E3-A8FB-9BF66102D55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3906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s-CR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AB1626E-000E-4B39-8FCA-8FAF3A69C59E}" type="datetimeFigureOut">
              <a:rPr lang="es-CR" smtClean="0"/>
              <a:pPr/>
              <a:t>09/02/2017</a:t>
            </a:fld>
            <a:endParaRPr lang="es-CR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s-CR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s-C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68498E0-B726-48C1-8791-1B92991F5DB8}" type="slidenum">
              <a:rPr lang="es-CR" smtClean="0"/>
              <a:pPr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xmlns="" val="3353097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inicial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4103" y="555526"/>
            <a:ext cx="4478337" cy="208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04875"/>
            <a:ext cx="3973513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2 Subtítulo"/>
          <p:cNvSpPr txBox="1">
            <a:spLocks/>
          </p:cNvSpPr>
          <p:nvPr userDrawn="1"/>
        </p:nvSpPr>
        <p:spPr>
          <a:xfrm>
            <a:off x="3096344" y="3867894"/>
            <a:ext cx="5508104" cy="8640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Klavika Regular" pitchFamily="34" charset="0"/>
                <a:ea typeface="+mn-ea"/>
                <a:cs typeface="+mn-cs"/>
              </a:rPr>
              <a:t>Título de la presentación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Klavika Regular" pitchFamily="34" charset="0"/>
                <a:ea typeface="+mn-ea"/>
                <a:cs typeface="+mn-cs"/>
              </a:rPr>
              <a:t>Autor</a:t>
            </a:r>
            <a:endParaRPr kumimoji="0" lang="es-CR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Klavika Regular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9525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710779"/>
          </a:xfrm>
        </p:spPr>
        <p:txBody>
          <a:bodyPr anchor="b"/>
          <a:lstStyle>
            <a:lvl1pPr algn="l">
              <a:defRPr sz="2000" b="1">
                <a:latin typeface="Klavika Medium" pitchFamily="50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167162"/>
          </a:xfrm>
        </p:spPr>
        <p:txBody>
          <a:bodyPr/>
          <a:lstStyle>
            <a:lvl1pPr>
              <a:defRPr sz="3200">
                <a:latin typeface="Klavika Regular" pitchFamily="34" charset="0"/>
              </a:defRPr>
            </a:lvl1pPr>
            <a:lvl2pPr>
              <a:defRPr sz="2800">
                <a:latin typeface="Klavika Regular" pitchFamily="34" charset="0"/>
              </a:defRPr>
            </a:lvl2pPr>
            <a:lvl3pPr>
              <a:defRPr sz="2400">
                <a:latin typeface="Klavika Regular" pitchFamily="34" charset="0"/>
              </a:defRPr>
            </a:lvl3pPr>
            <a:lvl4pPr>
              <a:defRPr sz="2000">
                <a:latin typeface="Klavika Regular" pitchFamily="34" charset="0"/>
              </a:defRPr>
            </a:lvl4pPr>
            <a:lvl5pPr>
              <a:defRPr sz="2000">
                <a:latin typeface="Klavika Regular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295624"/>
          </a:xfrm>
        </p:spPr>
        <p:txBody>
          <a:bodyPr/>
          <a:lstStyle>
            <a:lvl1pPr marL="0" indent="0">
              <a:buNone/>
              <a:defRPr sz="1400">
                <a:latin typeface="Klavika Regular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46990"/>
            <a:ext cx="9144000" cy="79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78205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latin typeface="Klavika Medium" pitchFamily="50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>
                <a:latin typeface="Klavika Regular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s-C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346447"/>
          </a:xfrm>
        </p:spPr>
        <p:txBody>
          <a:bodyPr/>
          <a:lstStyle>
            <a:lvl1pPr marL="0" indent="0">
              <a:buNone/>
              <a:defRPr sz="1400">
                <a:latin typeface="Klavika Regular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46990"/>
            <a:ext cx="9144000" cy="79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3505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>
                <a:latin typeface="Klavika Medium" pitchFamily="50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171799"/>
          </a:xfrm>
        </p:spPr>
        <p:txBody>
          <a:bodyPr vert="eaVert"/>
          <a:lstStyle>
            <a:lvl1pPr>
              <a:defRPr>
                <a:latin typeface="Klavika Regular" pitchFamily="34" charset="0"/>
              </a:defRPr>
            </a:lvl1pPr>
            <a:lvl2pPr>
              <a:defRPr>
                <a:latin typeface="Klavika Regular" pitchFamily="34" charset="0"/>
              </a:defRPr>
            </a:lvl2pPr>
            <a:lvl3pPr>
              <a:defRPr>
                <a:latin typeface="Klavika Regular" pitchFamily="34" charset="0"/>
              </a:defRPr>
            </a:lvl3pPr>
            <a:lvl4pPr>
              <a:defRPr>
                <a:latin typeface="Klavika Regular" pitchFamily="34" charset="0"/>
              </a:defRPr>
            </a:lvl4pPr>
            <a:lvl5pPr>
              <a:defRPr>
                <a:latin typeface="Klavika Regular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 dirty="0"/>
          </a:p>
        </p:txBody>
      </p:sp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46990"/>
            <a:ext cx="9144000" cy="79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027447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0999"/>
            <a:ext cx="4932040" cy="5254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68540" y="411510"/>
            <a:ext cx="32639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2 Subtítulo"/>
          <p:cNvSpPr txBox="1">
            <a:spLocks/>
          </p:cNvSpPr>
          <p:nvPr userDrawn="1"/>
        </p:nvSpPr>
        <p:spPr>
          <a:xfrm>
            <a:off x="3131840" y="4083918"/>
            <a:ext cx="550810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Klavika Regular" pitchFamily="34" charset="0"/>
                <a:ea typeface="+mn-ea"/>
                <a:cs typeface="+mn-cs"/>
              </a:rPr>
              <a:t>Muchas gracias</a:t>
            </a:r>
            <a:endParaRPr kumimoji="0" lang="es-CR" sz="36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Klavika Regular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6798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685800" y="843558"/>
            <a:ext cx="7772400" cy="1102519"/>
          </a:xfrm>
        </p:spPr>
        <p:txBody>
          <a:bodyPr/>
          <a:lstStyle>
            <a:lvl1pPr>
              <a:defRPr baseline="0">
                <a:solidFill>
                  <a:srgbClr val="92D050"/>
                </a:solidFill>
                <a:latin typeface="Klavika Medium" pitchFamily="50" charset="0"/>
              </a:defRPr>
            </a:lvl1pPr>
          </a:lstStyle>
          <a:p>
            <a:r>
              <a:rPr lang="es-ES" dirty="0" smtClean="0"/>
              <a:t>Título de la presentación</a:t>
            </a:r>
            <a:endParaRPr lang="es-C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371600" y="2283718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Klavika Regular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Contexto de la presentación</a:t>
            </a:r>
          </a:p>
          <a:p>
            <a:r>
              <a:rPr lang="es-ES" dirty="0" smtClean="0"/>
              <a:t>Autor</a:t>
            </a:r>
            <a:endParaRPr lang="es-C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46990"/>
            <a:ext cx="9144000" cy="79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2 Subtítulo"/>
          <p:cNvSpPr txBox="1">
            <a:spLocks/>
          </p:cNvSpPr>
          <p:nvPr userDrawn="1"/>
        </p:nvSpPr>
        <p:spPr>
          <a:xfrm>
            <a:off x="6840760" y="4443958"/>
            <a:ext cx="2195736" cy="720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Klavika Regular" pitchFamily="34" charset="0"/>
                <a:ea typeface="+mn-ea"/>
                <a:cs typeface="+mn-cs"/>
              </a:rPr>
              <a:t>www.micitt.go.cr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Klavika Regular" pitchFamily="34" charset="0"/>
                <a:ea typeface="+mn-ea"/>
                <a:cs typeface="+mn-cs"/>
              </a:rPr>
              <a:t>Costa Rica</a:t>
            </a:r>
            <a:endParaRPr kumimoji="0" lang="es-CR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Klavika Regular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6701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685800" y="843558"/>
            <a:ext cx="7772400" cy="1102519"/>
          </a:xfrm>
        </p:spPr>
        <p:txBody>
          <a:bodyPr/>
          <a:lstStyle>
            <a:lvl1pPr>
              <a:defRPr baseline="0">
                <a:solidFill>
                  <a:srgbClr val="92D050"/>
                </a:solidFill>
                <a:latin typeface="Klavika Medium" pitchFamily="50" charset="0"/>
              </a:defRPr>
            </a:lvl1pPr>
          </a:lstStyle>
          <a:p>
            <a:r>
              <a:rPr lang="es-ES" dirty="0" smtClean="0"/>
              <a:t>Título de la presentación</a:t>
            </a:r>
            <a:endParaRPr lang="es-C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371600" y="2283718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Klavika Regular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Contexto de la presentación</a:t>
            </a:r>
          </a:p>
          <a:p>
            <a:r>
              <a:rPr lang="es-ES" dirty="0" smtClean="0"/>
              <a:t>Autor</a:t>
            </a:r>
            <a:endParaRPr lang="es-C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67528"/>
            <a:ext cx="9144000" cy="79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2 Subtítulo"/>
          <p:cNvSpPr txBox="1">
            <a:spLocks/>
          </p:cNvSpPr>
          <p:nvPr userDrawn="1"/>
        </p:nvSpPr>
        <p:spPr>
          <a:xfrm>
            <a:off x="2267744" y="4443958"/>
            <a:ext cx="6768752" cy="720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Klavika Regular" pitchFamily="34" charset="0"/>
                <a:ea typeface="+mn-ea"/>
                <a:cs typeface="+mn-cs"/>
              </a:rPr>
              <a:t>Título de la presentación, puede ser largo medianamente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Klavika Regular" pitchFamily="34" charset="0"/>
                <a:ea typeface="+mn-ea"/>
                <a:cs typeface="+mn-cs"/>
              </a:rPr>
              <a:t>Autor o departamento</a:t>
            </a:r>
            <a:endParaRPr kumimoji="0" lang="es-CR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Klavika Regular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6701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  <a:latin typeface="Klavika Medium" pitchFamily="50" charset="0"/>
              </a:defRPr>
            </a:lvl1pPr>
          </a:lstStyle>
          <a:p>
            <a:r>
              <a:rPr lang="es-ES" dirty="0" smtClean="0"/>
              <a:t>Título de la diapositiva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027783"/>
          </a:xfrm>
        </p:spPr>
        <p:txBody>
          <a:bodyPr/>
          <a:lstStyle>
            <a:lvl1pPr>
              <a:defRPr>
                <a:latin typeface="Klavika Regular" pitchFamily="34" charset="0"/>
              </a:defRPr>
            </a:lvl1pPr>
            <a:lvl2pPr>
              <a:defRPr>
                <a:latin typeface="Klavika Regular" pitchFamily="34" charset="0"/>
              </a:defRPr>
            </a:lvl2pPr>
            <a:lvl3pPr>
              <a:defRPr>
                <a:latin typeface="Klavika Regular" pitchFamily="34" charset="0"/>
              </a:defRPr>
            </a:lvl3pPr>
            <a:lvl4pPr>
              <a:defRPr>
                <a:latin typeface="Klavika Regular" pitchFamily="34" charset="0"/>
              </a:defRPr>
            </a:lvl4pPr>
            <a:lvl5pPr>
              <a:defRPr>
                <a:latin typeface="Klavika Regular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 dirty="0"/>
          </a:p>
        </p:txBody>
      </p:sp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46990"/>
            <a:ext cx="9144000" cy="79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6658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722313" y="1059582"/>
            <a:ext cx="7772400" cy="1125140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1">
                    <a:tint val="75000"/>
                  </a:schemeClr>
                </a:solidFill>
                <a:latin typeface="Klavika Regular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Frase introductoria a la siguiente parte de la presentación 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722313" y="2184723"/>
            <a:ext cx="7772400" cy="1021556"/>
          </a:xfrm>
        </p:spPr>
        <p:txBody>
          <a:bodyPr anchor="t"/>
          <a:lstStyle>
            <a:lvl1pPr algn="l">
              <a:defRPr sz="4000" b="1" cap="none" baseline="0">
                <a:latin typeface="Klavika Medium" pitchFamily="50" charset="0"/>
              </a:defRPr>
            </a:lvl1pPr>
          </a:lstStyle>
          <a:p>
            <a:r>
              <a:rPr lang="es-CR" cap="none" baseline="0" dirty="0" smtClean="0"/>
              <a:t>Subtítulo de la presentación</a:t>
            </a:r>
            <a:endParaRPr lang="es-CR" dirty="0"/>
          </a:p>
        </p:txBody>
      </p:sp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46990"/>
            <a:ext cx="9144000" cy="79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23664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rgbClr val="92D050"/>
                </a:solidFill>
                <a:latin typeface="Klavika Medium" pitchFamily="50" charset="0"/>
              </a:defRPr>
            </a:lvl1pPr>
          </a:lstStyle>
          <a:p>
            <a:r>
              <a:rPr lang="es-ES" dirty="0" smtClean="0"/>
              <a:t>Título de la diapositiva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71799"/>
          </a:xfrm>
        </p:spPr>
        <p:txBody>
          <a:bodyPr/>
          <a:lstStyle>
            <a:lvl1pPr>
              <a:defRPr sz="2800">
                <a:latin typeface="Klavika Regular" pitchFamily="34" charset="0"/>
              </a:defRPr>
            </a:lvl1pPr>
            <a:lvl2pPr>
              <a:defRPr sz="2400">
                <a:latin typeface="Klavika Regular" pitchFamily="34" charset="0"/>
              </a:defRPr>
            </a:lvl2pPr>
            <a:lvl3pPr>
              <a:defRPr sz="2000">
                <a:latin typeface="Klavika Regular" pitchFamily="34" charset="0"/>
              </a:defRPr>
            </a:lvl3pPr>
            <a:lvl4pPr>
              <a:defRPr sz="1800">
                <a:latin typeface="Klavika Regular" pitchFamily="34" charset="0"/>
              </a:defRPr>
            </a:lvl4pPr>
            <a:lvl5pPr>
              <a:defRPr sz="1800">
                <a:latin typeface="Klavika Regular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71799"/>
          </a:xfrm>
        </p:spPr>
        <p:txBody>
          <a:bodyPr/>
          <a:lstStyle>
            <a:lvl1pPr>
              <a:defRPr sz="2800">
                <a:latin typeface="Klavika Regular" pitchFamily="34" charset="0"/>
              </a:defRPr>
            </a:lvl1pPr>
            <a:lvl2pPr>
              <a:defRPr sz="2400">
                <a:latin typeface="Klavika Regular" pitchFamily="34" charset="0"/>
              </a:defRPr>
            </a:lvl2pPr>
            <a:lvl3pPr>
              <a:defRPr sz="2000">
                <a:latin typeface="Klavika Regular" pitchFamily="34" charset="0"/>
              </a:defRPr>
            </a:lvl3pPr>
            <a:lvl4pPr>
              <a:defRPr sz="1800">
                <a:latin typeface="Klavika Regular" pitchFamily="34" charset="0"/>
              </a:defRPr>
            </a:lvl4pPr>
            <a:lvl5pPr>
              <a:defRPr sz="1800">
                <a:latin typeface="Klavika Regular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 dirty="0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46990"/>
            <a:ext cx="9144000" cy="79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016956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  <a:latin typeface="Klavika Medium" pitchFamily="50" charset="0"/>
              </a:defRPr>
            </a:lvl1pPr>
          </a:lstStyle>
          <a:p>
            <a:r>
              <a:rPr lang="es-ES" dirty="0" smtClean="0"/>
              <a:t>Título de la diapositiva</a:t>
            </a:r>
            <a:endParaRPr lang="es-CR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3598"/>
            <a:ext cx="4040188" cy="427558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Klavika Medium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740794"/>
          </a:xfrm>
        </p:spPr>
        <p:txBody>
          <a:bodyPr/>
          <a:lstStyle>
            <a:lvl1pPr>
              <a:defRPr sz="2400">
                <a:latin typeface="Klavika Regular" pitchFamily="34" charset="0"/>
              </a:defRPr>
            </a:lvl1pPr>
            <a:lvl2pPr>
              <a:defRPr sz="2000">
                <a:latin typeface="Klavika Regular" pitchFamily="34" charset="0"/>
              </a:defRPr>
            </a:lvl2pPr>
            <a:lvl3pPr>
              <a:defRPr sz="1800">
                <a:latin typeface="Klavika Regular" pitchFamily="34" charset="0"/>
              </a:defRPr>
            </a:lvl3pPr>
            <a:lvl4pPr>
              <a:defRPr sz="1600">
                <a:latin typeface="Klavika Regular" pitchFamily="34" charset="0"/>
              </a:defRPr>
            </a:lvl4pPr>
            <a:lvl5pPr>
              <a:defRPr sz="1600">
                <a:latin typeface="Klavika Regular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203597"/>
            <a:ext cx="4041775" cy="427559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Klavika Medium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740794"/>
          </a:xfrm>
        </p:spPr>
        <p:txBody>
          <a:bodyPr/>
          <a:lstStyle>
            <a:lvl1pPr>
              <a:defRPr sz="2400">
                <a:latin typeface="Klavika Regular" pitchFamily="34" charset="0"/>
              </a:defRPr>
            </a:lvl1pPr>
            <a:lvl2pPr>
              <a:defRPr sz="2000">
                <a:latin typeface="Klavika Regular" pitchFamily="34" charset="0"/>
              </a:defRPr>
            </a:lvl2pPr>
            <a:lvl3pPr>
              <a:defRPr sz="1800">
                <a:latin typeface="Klavika Regular" pitchFamily="34" charset="0"/>
              </a:defRPr>
            </a:lvl3pPr>
            <a:lvl4pPr>
              <a:defRPr sz="1600">
                <a:latin typeface="Klavika Regular" pitchFamily="34" charset="0"/>
              </a:defRPr>
            </a:lvl4pPr>
            <a:lvl5pPr>
              <a:defRPr sz="1600">
                <a:latin typeface="Klavika Regular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 dirty="0"/>
          </a:p>
        </p:txBody>
      </p:sp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46990"/>
            <a:ext cx="9144000" cy="79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14166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  <a:latin typeface="Klavika Medium" pitchFamily="50" charset="0"/>
              </a:defRPr>
            </a:lvl1pPr>
          </a:lstStyle>
          <a:p>
            <a:r>
              <a:rPr lang="es-ES" dirty="0" smtClean="0"/>
              <a:t>Título de la diapositiva</a:t>
            </a:r>
            <a:endParaRPr lang="es-CR" dirty="0"/>
          </a:p>
        </p:txBody>
      </p:sp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46990"/>
            <a:ext cx="9144000" cy="79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67718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46990"/>
            <a:ext cx="9144000" cy="79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70286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R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8BE89-21FD-4CCF-A672-C2E507D18535}" type="datetimeFigureOut">
              <a:rPr lang="es-CR" smtClean="0"/>
              <a:pPr/>
              <a:t>09/02/2017</a:t>
            </a:fld>
            <a:endParaRPr lang="es-C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39E87-036F-49F0-880A-27B1EE38963C}" type="slidenum">
              <a:rPr lang="es-CR" smtClean="0"/>
              <a:pPr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xmlns="" val="119703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4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61" r:id="rId9"/>
    <p:sldLayoutId id="2147483656" r:id="rId10"/>
    <p:sldLayoutId id="2147483657" r:id="rId11"/>
    <p:sldLayoutId id="2147483658" r:id="rId12"/>
    <p:sldLayoutId id="2147483663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ucimicitt@micit.go.cr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Natalia.coto@micit.go.cr" TargetMode="External"/><Relationship Id="rId2" Type="http://schemas.openxmlformats.org/officeDocument/2006/relationships/hyperlink" Target="mailto:Eliana.ulate@micit.go.cr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11960" y="3050619"/>
            <a:ext cx="4824536" cy="20928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R" sz="2800" b="1" dirty="0"/>
              <a:t>“Oportunidades, Proyectos y Fondos </a:t>
            </a:r>
            <a:r>
              <a:rPr lang="es-ES" sz="2800" b="1" dirty="0" smtClean="0"/>
              <a:t>para </a:t>
            </a:r>
            <a:r>
              <a:rPr lang="es-ES" sz="2800" b="1" dirty="0"/>
              <a:t>Ciencia, Tecnología e Innovación”</a:t>
            </a:r>
            <a:endParaRPr lang="es-ES" sz="2800" dirty="0"/>
          </a:p>
          <a:p>
            <a:pPr algn="ctr"/>
            <a:r>
              <a:rPr lang="es-CR" sz="2800" b="1" dirty="0" smtClean="0"/>
              <a:t>2017</a:t>
            </a:r>
            <a:endParaRPr lang="es-CR" sz="2800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xmlns="" val="36870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7495"/>
            <a:ext cx="7772400" cy="792088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>Convocatorias abiertas actualmente</a:t>
            </a:r>
            <a:endParaRPr lang="en-US" sz="32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275606"/>
            <a:ext cx="8568952" cy="30243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s-CR" sz="2400" b="1" dirty="0"/>
              <a:t>Convocatoria para concursar por ayudas complementarias de Estudios de Maestría Bases de la </a:t>
            </a:r>
            <a:r>
              <a:rPr lang="es-CR" sz="2400" b="1" dirty="0" smtClean="0"/>
              <a:t>convocatoria</a:t>
            </a:r>
          </a:p>
          <a:p>
            <a:pPr>
              <a:lnSpc>
                <a:spcPct val="90000"/>
              </a:lnSpc>
            </a:pPr>
            <a:r>
              <a:rPr lang="es-CR" sz="2400" b="1" dirty="0" smtClean="0"/>
              <a:t> </a:t>
            </a:r>
            <a:endParaRPr lang="es-CR" sz="2400" b="1" dirty="0"/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400" dirty="0" smtClean="0"/>
              <a:t>Presupuesto total destinado: 190.000.000 colones (2017)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400" dirty="0" smtClean="0"/>
              <a:t>25 becas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dirty="0" smtClean="0"/>
              <a:t>Tiempo de convocatoria: abierta del 16 de diciembre 2016 al 15 de marzo.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200" dirty="0">
                <a:solidFill>
                  <a:srgbClr val="00B0F0"/>
                </a:solidFill>
              </a:rPr>
              <a:t>http://www.micit.go.cr/images/incentivos/convocatorias-2016/diciembre-2016/Bases_convocatoria_Maestrias_UV.pdf</a:t>
            </a:r>
            <a:endParaRPr lang="es-MX" sz="22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234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/>
          <p:cNvSpPr txBox="1">
            <a:spLocks/>
          </p:cNvSpPr>
          <p:nvPr/>
        </p:nvSpPr>
        <p:spPr>
          <a:xfrm>
            <a:off x="1331640" y="843558"/>
            <a:ext cx="64008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Klavika Regular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s-MX" sz="4400" dirty="0" smtClean="0">
                <a:solidFill>
                  <a:srgbClr val="92D050"/>
                </a:solidFill>
                <a:latin typeface="Klavika Medium" pitchFamily="50" charset="0"/>
                <a:ea typeface="+mj-ea"/>
                <a:cs typeface="+mj-cs"/>
              </a:rPr>
              <a:t>Convocatorias programadas 2017</a:t>
            </a:r>
            <a:endParaRPr lang="es-CR" sz="4400" dirty="0">
              <a:solidFill>
                <a:srgbClr val="92D050"/>
              </a:solidFill>
              <a:latin typeface="Klavika Medium" pitchFamily="50" charset="0"/>
              <a:ea typeface="+mj-ea"/>
              <a:cs typeface="+mj-cs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912" y="185167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2690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7495"/>
            <a:ext cx="7772400" cy="792088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>Convocatorias programadas</a:t>
            </a:r>
            <a:endParaRPr lang="en-US" sz="32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275606"/>
            <a:ext cx="8568952" cy="30243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CR" sz="2400" b="1" dirty="0" smtClean="0"/>
              <a:t>Proyectos de Investigación en nano y Biotecnología</a:t>
            </a:r>
          </a:p>
          <a:p>
            <a:pPr>
              <a:lnSpc>
                <a:spcPct val="90000"/>
              </a:lnSpc>
            </a:pPr>
            <a:r>
              <a:rPr lang="es-CR" sz="2400" b="1" dirty="0" smtClean="0"/>
              <a:t> </a:t>
            </a:r>
            <a:endParaRPr lang="es-CR" sz="2400" b="1" dirty="0"/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400" dirty="0" smtClean="0"/>
              <a:t>Presupuesto total destinado: 100.000.000 colones (2 convocatorias)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dirty="0" smtClean="0"/>
              <a:t>Tiempo de convocatoria: 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s-MX" sz="2000" dirty="0" smtClean="0"/>
              <a:t>3 de abril 2017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s-MX" sz="2000" dirty="0" smtClean="0"/>
              <a:t>1 mayo 2017</a:t>
            </a:r>
          </a:p>
          <a:p>
            <a:pPr algn="l"/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61277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7495"/>
            <a:ext cx="7772400" cy="792088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>Convocatorias programadas</a:t>
            </a:r>
            <a:endParaRPr lang="en-US" sz="32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275606"/>
            <a:ext cx="8568952" cy="30243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s-CR" sz="2400" b="1" dirty="0" smtClean="0"/>
              <a:t>Proyectos de Investigación Conjunto con Alemania</a:t>
            </a:r>
          </a:p>
          <a:p>
            <a:pPr>
              <a:lnSpc>
                <a:spcPct val="90000"/>
              </a:lnSpc>
            </a:pPr>
            <a:r>
              <a:rPr lang="es-CR" sz="2400" b="1" dirty="0" smtClean="0"/>
              <a:t> </a:t>
            </a:r>
            <a:endParaRPr lang="es-CR" sz="2400" b="1" dirty="0"/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400" dirty="0" smtClean="0"/>
              <a:t>Presupuesto total destinado: 240.000.000 colones /60 millones por proyecto.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400" dirty="0" smtClean="0"/>
              <a:t>Se espera abrir esta convocatoria en abril 2017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400" dirty="0" smtClean="0"/>
              <a:t>Posibles temas: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 smtClean="0"/>
              <a:t>Ciencias de la Vida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 smtClean="0"/>
              <a:t>Investigación ambiental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 err="1" smtClean="0"/>
              <a:t>TICs</a:t>
            </a:r>
            <a:endParaRPr lang="es-MX" sz="2000" dirty="0" smtClean="0"/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 smtClean="0"/>
              <a:t>Investigación en Materiales</a:t>
            </a:r>
          </a:p>
          <a:p>
            <a:pPr marL="342900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s-MX" sz="2400" dirty="0" smtClean="0"/>
          </a:p>
          <a:p>
            <a:pPr algn="l"/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60446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7495"/>
            <a:ext cx="7772400" cy="792088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>Convocatorias programadas de Pasantías</a:t>
            </a:r>
            <a:endParaRPr lang="en-US" sz="32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563638"/>
            <a:ext cx="8568952" cy="1728192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90000"/>
              </a:lnSpc>
              <a:buFont typeface="+mj-lt"/>
              <a:buAutoNum type="arabicPeriod"/>
            </a:pPr>
            <a:r>
              <a:rPr lang="es-CR" sz="2400" b="1" dirty="0"/>
              <a:t>Participación curso enseñanza </a:t>
            </a:r>
            <a:r>
              <a:rPr lang="es-CR" sz="2400" b="1" dirty="0" err="1" smtClean="0"/>
              <a:t>matematicas</a:t>
            </a:r>
            <a:r>
              <a:rPr lang="es-CR" sz="2400" b="1" dirty="0" smtClean="0"/>
              <a:t> </a:t>
            </a:r>
            <a:r>
              <a:rPr lang="es-CR" sz="2400" b="1" dirty="0"/>
              <a:t>en </a:t>
            </a:r>
            <a:r>
              <a:rPr lang="es-CR" sz="2400" b="1" dirty="0" smtClean="0"/>
              <a:t>Francia/ INSA Lyon para profesores de matemáticas.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 smtClean="0"/>
              <a:t>Monto: 9.000.000 colones</a:t>
            </a:r>
          </a:p>
          <a:p>
            <a:pPr algn="l">
              <a:lnSpc>
                <a:spcPct val="90000"/>
              </a:lnSpc>
            </a:pPr>
            <a:endParaRPr lang="es-MX" sz="2400" dirty="0" smtClean="0"/>
          </a:p>
          <a:p>
            <a:pPr algn="l"/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86197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7495"/>
            <a:ext cx="7772400" cy="792088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>Convocatorias programadas de Maestrías y Doctorados</a:t>
            </a:r>
            <a:endParaRPr lang="en-US" sz="32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563638"/>
            <a:ext cx="8568952" cy="2664296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90000"/>
              </a:lnSpc>
              <a:buFont typeface="+mj-lt"/>
              <a:buAutoNum type="arabicPeriod"/>
            </a:pPr>
            <a:r>
              <a:rPr lang="es-CR" sz="2400" dirty="0" smtClean="0"/>
              <a:t>MICITT – CRUSA-CONICIT:</a:t>
            </a:r>
          </a:p>
          <a:p>
            <a:pPr marL="914400" lvl="1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CR" sz="2000" dirty="0" smtClean="0"/>
              <a:t>Monto total: 68.000.000 millones / 3 maestría</a:t>
            </a:r>
          </a:p>
          <a:p>
            <a:pPr marL="914400" lvl="1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CR" sz="2000" dirty="0" smtClean="0"/>
              <a:t>Apertura convocatoria: 15 de febrero al 6 de julio 2017</a:t>
            </a:r>
          </a:p>
          <a:p>
            <a:pPr marL="457200" indent="-457200" algn="l">
              <a:lnSpc>
                <a:spcPct val="90000"/>
              </a:lnSpc>
              <a:buFont typeface="+mj-lt"/>
              <a:buAutoNum type="arabicPeriod"/>
            </a:pPr>
            <a:r>
              <a:rPr lang="es-CR" sz="2400" dirty="0" smtClean="0"/>
              <a:t>Maestrías </a:t>
            </a:r>
            <a:r>
              <a:rPr lang="es-CR" sz="2400" dirty="0" err="1" smtClean="0"/>
              <a:t>Cornell</a:t>
            </a:r>
            <a:r>
              <a:rPr lang="es-CR" sz="2400" dirty="0" smtClean="0"/>
              <a:t> CIPA:</a:t>
            </a:r>
          </a:p>
          <a:p>
            <a:pPr marL="914400" lvl="1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CR" sz="2000" dirty="0"/>
              <a:t>Monto total: </a:t>
            </a:r>
            <a:r>
              <a:rPr lang="es-CR" sz="2000" dirty="0" smtClean="0"/>
              <a:t>66.000.000 </a:t>
            </a:r>
            <a:r>
              <a:rPr lang="es-CR" sz="2000" dirty="0"/>
              <a:t>millones / </a:t>
            </a:r>
            <a:r>
              <a:rPr lang="es-CR" sz="2000" dirty="0" smtClean="0"/>
              <a:t>2 becas 50%</a:t>
            </a:r>
          </a:p>
          <a:p>
            <a:pPr marL="457200" indent="-457200" algn="l">
              <a:lnSpc>
                <a:spcPct val="90000"/>
              </a:lnSpc>
              <a:buFont typeface="+mj-lt"/>
              <a:buAutoNum type="arabicPeriod"/>
            </a:pPr>
            <a:r>
              <a:rPr lang="es-CR" sz="2400" dirty="0" smtClean="0"/>
              <a:t>Doctorados en Francia:</a:t>
            </a:r>
          </a:p>
          <a:p>
            <a:pPr marL="914400" lvl="1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CR" sz="2000" dirty="0"/>
              <a:t>Monto total: </a:t>
            </a:r>
            <a:r>
              <a:rPr lang="es-CR" sz="2000" dirty="0" smtClean="0"/>
              <a:t>56.000.000 millones</a:t>
            </a:r>
          </a:p>
          <a:p>
            <a:pPr marL="914400" lvl="1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s-CR" sz="2000" dirty="0" smtClean="0"/>
          </a:p>
          <a:p>
            <a:pPr marL="914400" lvl="1" indent="-457200" algn="l">
              <a:lnSpc>
                <a:spcPct val="90000"/>
              </a:lnSpc>
              <a:buFont typeface="+mj-lt"/>
              <a:buAutoNum type="arabicPeriod"/>
            </a:pPr>
            <a:endParaRPr lang="es-CR" sz="2000" dirty="0"/>
          </a:p>
          <a:p>
            <a:pPr marL="914400" lvl="1" indent="-457200" algn="l">
              <a:lnSpc>
                <a:spcPct val="90000"/>
              </a:lnSpc>
              <a:buFont typeface="+mj-lt"/>
              <a:buAutoNum type="arabicPeriod"/>
            </a:pPr>
            <a:endParaRPr lang="es-CR" sz="2000" dirty="0" smtClean="0"/>
          </a:p>
          <a:p>
            <a:pPr marL="914400" lvl="1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s-MX" sz="2000" dirty="0" smtClean="0"/>
          </a:p>
          <a:p>
            <a:pPr algn="l"/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99056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7494"/>
            <a:ext cx="8280920" cy="1368151"/>
          </a:xfrm>
        </p:spPr>
        <p:txBody>
          <a:bodyPr>
            <a:noAutofit/>
          </a:bodyPr>
          <a:lstStyle/>
          <a:p>
            <a:r>
              <a:rPr lang="es-MX" sz="2800" b="1" dirty="0"/>
              <a:t>Convocatorias </a:t>
            </a:r>
            <a:r>
              <a:rPr lang="es-CR" sz="2800" b="1" dirty="0"/>
              <a:t>Organización eventos que promueven la Ciencia, Tecnología e Innovación</a:t>
            </a:r>
            <a:endParaRPr lang="en-US" sz="28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923678"/>
            <a:ext cx="8568952" cy="2304256"/>
          </a:xfrm>
        </p:spPr>
        <p:txBody>
          <a:bodyPr>
            <a:normAutofit/>
          </a:bodyPr>
          <a:lstStyle/>
          <a:p>
            <a:pPr marL="914400" lvl="1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CR" dirty="0" smtClean="0"/>
              <a:t>Se dará una charla de explicación el </a:t>
            </a:r>
            <a:r>
              <a:rPr lang="es-CR" dirty="0"/>
              <a:t>16 de </a:t>
            </a:r>
            <a:r>
              <a:rPr lang="es-CR" dirty="0" smtClean="0"/>
              <a:t>febrero</a:t>
            </a:r>
          </a:p>
          <a:p>
            <a:pPr marL="914400" lvl="1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CR" dirty="0" smtClean="0"/>
              <a:t>Auditorio </a:t>
            </a:r>
            <a:r>
              <a:rPr lang="es-CR" dirty="0"/>
              <a:t>del </a:t>
            </a:r>
            <a:r>
              <a:rPr lang="es-CR" dirty="0" err="1" smtClean="0"/>
              <a:t>Micitt</a:t>
            </a:r>
            <a:endParaRPr lang="es-CR" dirty="0" smtClean="0"/>
          </a:p>
          <a:p>
            <a:pPr marL="914400" lvl="1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CR" dirty="0" smtClean="0"/>
              <a:t>Sobre la </a:t>
            </a:r>
            <a:r>
              <a:rPr lang="es-CR" dirty="0"/>
              <a:t>convocatoria abierta para organización de eventos científicos y representaciones costarricenses en competencias internacional</a:t>
            </a:r>
            <a:endParaRPr lang="es-CR" dirty="0" smtClean="0"/>
          </a:p>
          <a:p>
            <a:pPr marL="914400" lvl="1" indent="-457200" algn="l">
              <a:lnSpc>
                <a:spcPct val="90000"/>
              </a:lnSpc>
              <a:buFont typeface="+mj-lt"/>
              <a:buAutoNum type="arabicPeriod"/>
            </a:pPr>
            <a:endParaRPr lang="es-CR" sz="2000" dirty="0"/>
          </a:p>
          <a:p>
            <a:pPr marL="914400" lvl="1" indent="-457200" algn="l">
              <a:lnSpc>
                <a:spcPct val="90000"/>
              </a:lnSpc>
              <a:buFont typeface="+mj-lt"/>
              <a:buAutoNum type="arabicPeriod"/>
            </a:pPr>
            <a:endParaRPr lang="es-CR" sz="2000" dirty="0" smtClean="0"/>
          </a:p>
          <a:p>
            <a:pPr marL="914400" lvl="1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s-MX" sz="2000" dirty="0" smtClean="0"/>
          </a:p>
          <a:p>
            <a:pPr algn="l"/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406510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123478"/>
            <a:ext cx="8280920" cy="1368151"/>
          </a:xfrm>
        </p:spPr>
        <p:txBody>
          <a:bodyPr>
            <a:noAutofit/>
          </a:bodyPr>
          <a:lstStyle/>
          <a:p>
            <a:r>
              <a:rPr lang="es-MX" sz="2800" b="1" dirty="0"/>
              <a:t>Convocatorias </a:t>
            </a:r>
            <a:r>
              <a:rPr lang="es-CR" sz="2800" b="1" dirty="0" smtClean="0"/>
              <a:t>Fondo </a:t>
            </a:r>
            <a:r>
              <a:rPr lang="es-CR" sz="2800" b="1" dirty="0" err="1" smtClean="0"/>
              <a:t>Propyme</a:t>
            </a:r>
            <a:endParaRPr lang="en-US" sz="28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275606"/>
            <a:ext cx="8568952" cy="2952328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90000"/>
              </a:lnSpc>
              <a:buFont typeface="+mj-lt"/>
              <a:buAutoNum type="arabicPeriod"/>
            </a:pPr>
            <a:r>
              <a:rPr lang="es-CR" sz="2400" b="1" dirty="0"/>
              <a:t>Convocatorias para propiedad intelectual y para participación en eventos en el </a:t>
            </a:r>
            <a:r>
              <a:rPr lang="es-CR" sz="2400" b="1" dirty="0" smtClean="0"/>
              <a:t>extranjero</a:t>
            </a:r>
          </a:p>
          <a:p>
            <a:pPr marL="1371600" lvl="2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CR" sz="1600" dirty="0"/>
              <a:t>Monto total: </a:t>
            </a:r>
            <a:r>
              <a:rPr lang="es-CR" sz="1600" dirty="0" smtClean="0"/>
              <a:t>335.000.000 millones</a:t>
            </a:r>
            <a:endParaRPr lang="es-CR" sz="1600" dirty="0"/>
          </a:p>
          <a:p>
            <a:pPr marL="1371600" lvl="2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CR" sz="1600" dirty="0"/>
              <a:t>Apertura convocatoria: </a:t>
            </a:r>
            <a:r>
              <a:rPr lang="es-CR" sz="1600" dirty="0" smtClean="0"/>
              <a:t>13 </a:t>
            </a:r>
            <a:r>
              <a:rPr lang="es-CR" sz="1600" dirty="0"/>
              <a:t>de febrero al </a:t>
            </a:r>
            <a:r>
              <a:rPr lang="es-CR" sz="1600" dirty="0" smtClean="0"/>
              <a:t>2 de noviembre </a:t>
            </a:r>
            <a:r>
              <a:rPr lang="es-CR" sz="1600" dirty="0"/>
              <a:t>2017</a:t>
            </a:r>
          </a:p>
          <a:p>
            <a:pPr marL="457200" indent="-457200" algn="l">
              <a:lnSpc>
                <a:spcPct val="90000"/>
              </a:lnSpc>
              <a:buFont typeface="+mj-lt"/>
              <a:buAutoNum type="arabicPeriod"/>
            </a:pPr>
            <a:endParaRPr lang="es-CR" sz="2400" b="1" dirty="0"/>
          </a:p>
          <a:p>
            <a:pPr marL="457200" indent="-457200" algn="l">
              <a:lnSpc>
                <a:spcPct val="90000"/>
              </a:lnSpc>
              <a:buFont typeface="+mj-lt"/>
              <a:buAutoNum type="arabicPeriod"/>
            </a:pPr>
            <a:r>
              <a:rPr lang="es-CR" sz="2400" b="1" dirty="0" smtClean="0"/>
              <a:t>Internacionalización </a:t>
            </a:r>
            <a:r>
              <a:rPr lang="es-CR" sz="2400" b="1" dirty="0"/>
              <a:t>PYMES </a:t>
            </a:r>
            <a:r>
              <a:rPr lang="es-CR" sz="2400" b="1" dirty="0" smtClean="0"/>
              <a:t>TIC</a:t>
            </a:r>
          </a:p>
          <a:p>
            <a:pPr marL="1371600" lvl="2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CR" sz="1600" dirty="0"/>
              <a:t>Monto total: </a:t>
            </a:r>
            <a:r>
              <a:rPr lang="es-CR" sz="1600" dirty="0" smtClean="0"/>
              <a:t>63.000.000 </a:t>
            </a:r>
            <a:r>
              <a:rPr lang="es-CR" sz="1600" dirty="0"/>
              <a:t>millones</a:t>
            </a:r>
          </a:p>
          <a:p>
            <a:pPr marL="1371600" lvl="2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CR" sz="1600" dirty="0"/>
              <a:t>Apertura convocatoria</a:t>
            </a:r>
            <a:r>
              <a:rPr lang="es-CR" sz="1600" dirty="0" smtClean="0"/>
              <a:t>:  15 </a:t>
            </a:r>
            <a:r>
              <a:rPr lang="es-CR" sz="1600" dirty="0"/>
              <a:t>de febrero al </a:t>
            </a:r>
            <a:r>
              <a:rPr lang="es-CR" sz="1600" dirty="0" smtClean="0"/>
              <a:t>15 </a:t>
            </a:r>
            <a:r>
              <a:rPr lang="es-CR" sz="1600" dirty="0"/>
              <a:t>de </a:t>
            </a:r>
            <a:r>
              <a:rPr lang="es-CR" sz="1600" dirty="0" smtClean="0"/>
              <a:t>julio </a:t>
            </a:r>
            <a:r>
              <a:rPr lang="es-CR" sz="1600" dirty="0"/>
              <a:t>2017</a:t>
            </a:r>
          </a:p>
          <a:p>
            <a:pPr lvl="1" algn="l">
              <a:lnSpc>
                <a:spcPct val="90000"/>
              </a:lnSpc>
            </a:pPr>
            <a:endParaRPr lang="es-CR" sz="2000" b="1" dirty="0" smtClean="0"/>
          </a:p>
          <a:p>
            <a:pPr marL="914400" lvl="1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s-MX" sz="2000" dirty="0" smtClean="0"/>
          </a:p>
          <a:p>
            <a:pPr algn="l"/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23065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491630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Programa de Innovación y capital Humano para la Competitividad (PINN)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242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483519"/>
            <a:ext cx="8229600" cy="3744416"/>
          </a:xfrm>
        </p:spPr>
        <p:txBody>
          <a:bodyPr>
            <a:normAutofit fontScale="40000" lnSpcReduction="20000"/>
          </a:bodyPr>
          <a:lstStyle/>
          <a:p>
            <a:r>
              <a:rPr lang="es-CR" b="1" dirty="0"/>
              <a:t>Componente I: Inversión para la Innovación Empresarial.</a:t>
            </a:r>
            <a:endParaRPr lang="en-US" dirty="0"/>
          </a:p>
          <a:p>
            <a:pPr lvl="1"/>
            <a:r>
              <a:rPr lang="es-CR" dirty="0"/>
              <a:t>Subcomponente I.2: Proyectos de Innovación y Transferencia Tecnológica</a:t>
            </a:r>
            <a:endParaRPr lang="en-US" dirty="0"/>
          </a:p>
          <a:p>
            <a:pPr marL="0" indent="0">
              <a:buNone/>
            </a:pPr>
            <a:r>
              <a:rPr lang="es-CR" dirty="0"/>
              <a:t> </a:t>
            </a:r>
            <a:endParaRPr lang="en-US" dirty="0"/>
          </a:p>
          <a:p>
            <a:r>
              <a:rPr lang="es-CR" b="1" dirty="0"/>
              <a:t>Componente II: Capital Humano Avanzado para la Competitividad.</a:t>
            </a:r>
            <a:endParaRPr lang="en-US" dirty="0"/>
          </a:p>
          <a:p>
            <a:pPr lvl="1"/>
            <a:r>
              <a:rPr lang="es-CR" dirty="0"/>
              <a:t>Subcomponente II.1 Programa de Calificación Profesional. </a:t>
            </a:r>
            <a:endParaRPr lang="en-US" dirty="0"/>
          </a:p>
          <a:p>
            <a:pPr marL="0" indent="0">
              <a:buNone/>
            </a:pPr>
            <a:r>
              <a:rPr lang="es-CR" dirty="0"/>
              <a:t> </a:t>
            </a:r>
            <a:endParaRPr lang="en-US" dirty="0"/>
          </a:p>
          <a:p>
            <a:r>
              <a:rPr lang="es-CR" b="1" dirty="0"/>
              <a:t>Componente I: Inversión para la Innovación Empresarial.</a:t>
            </a:r>
            <a:endParaRPr lang="en-US" dirty="0"/>
          </a:p>
          <a:p>
            <a:pPr lvl="1"/>
            <a:r>
              <a:rPr lang="es-CR" dirty="0"/>
              <a:t>Subcomponente I.1: Desarrollo de capacidades empresariales para la competitividad.</a:t>
            </a:r>
            <a:endParaRPr lang="en-US" dirty="0"/>
          </a:p>
          <a:p>
            <a:pPr marL="0" indent="0">
              <a:buNone/>
            </a:pPr>
            <a:r>
              <a:rPr lang="es-CR" dirty="0"/>
              <a:t> </a:t>
            </a:r>
            <a:endParaRPr lang="en-US" dirty="0"/>
          </a:p>
          <a:p>
            <a:r>
              <a:rPr lang="es-CR" b="1" dirty="0"/>
              <a:t>Componente II: Capital Humano Avanzado para la Competitividad.</a:t>
            </a:r>
            <a:endParaRPr lang="en-US" dirty="0"/>
          </a:p>
          <a:p>
            <a:pPr lvl="1"/>
            <a:r>
              <a:rPr lang="es-CR" dirty="0"/>
              <a:t>Subcomponente II.3 Nuevas empresas de base tecnológica.</a:t>
            </a:r>
            <a:endParaRPr lang="en-US" dirty="0"/>
          </a:p>
          <a:p>
            <a:pPr marL="0" indent="0">
              <a:buNone/>
            </a:pPr>
            <a:r>
              <a:rPr lang="es-CR" b="1" dirty="0"/>
              <a:t> </a:t>
            </a:r>
            <a:endParaRPr lang="en-US" dirty="0"/>
          </a:p>
          <a:p>
            <a:r>
              <a:rPr lang="es-CR" b="1" dirty="0"/>
              <a:t>Componente I: Inversión para la Innovación Empresarial.</a:t>
            </a:r>
            <a:endParaRPr lang="en-US" dirty="0"/>
          </a:p>
          <a:p>
            <a:pPr lvl="1"/>
            <a:r>
              <a:rPr lang="es-CR" dirty="0"/>
              <a:t>Subcomponente I.3 Programa de formación de recursos humano avanzado</a:t>
            </a:r>
            <a:endParaRPr lang="en-US" dirty="0"/>
          </a:p>
          <a:p>
            <a:pPr marL="0" indent="0">
              <a:buNone/>
            </a:pPr>
            <a:r>
              <a:rPr lang="es-CR" b="1" dirty="0"/>
              <a:t> </a:t>
            </a:r>
            <a:endParaRPr lang="en-US" dirty="0"/>
          </a:p>
          <a:p>
            <a:r>
              <a:rPr lang="es-CR" b="1" dirty="0"/>
              <a:t>Componente II: Capital Humano Avanzado para la Competitividad.</a:t>
            </a:r>
            <a:endParaRPr lang="en-US" dirty="0"/>
          </a:p>
          <a:p>
            <a:pPr lvl="1"/>
            <a:r>
              <a:rPr lang="es-CR" dirty="0"/>
              <a:t>Subcomponente II.2: Programa de atracción de talentos.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049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55526"/>
            <a:ext cx="7772400" cy="3600400"/>
          </a:xfrm>
        </p:spPr>
        <p:txBody>
          <a:bodyPr>
            <a:normAutofit fontScale="90000"/>
          </a:bodyPr>
          <a:lstStyle/>
          <a:p>
            <a:pPr algn="l"/>
            <a:r>
              <a:rPr lang="es-MX" sz="2000" b="1" dirty="0" smtClean="0">
                <a:latin typeface="Arial Narrow" panose="020B0606020202030204" pitchFamily="34" charset="0"/>
              </a:rPr>
              <a:t>Objetivo General: </a:t>
            </a:r>
            <a:r>
              <a:rPr lang="es-MX" sz="2000" dirty="0" smtClean="0">
                <a:latin typeface="Arial Narrow" panose="020B0606020202030204" pitchFamily="34" charset="0"/>
              </a:rPr>
              <a:t/>
            </a:r>
            <a:br>
              <a:rPr lang="es-MX" sz="2000" dirty="0" smtClean="0">
                <a:latin typeface="Arial Narrow" panose="020B0606020202030204" pitchFamily="34" charset="0"/>
              </a:rPr>
            </a:br>
            <a:r>
              <a:rPr lang="es-CR" sz="2000" dirty="0">
                <a:latin typeface="Arial Narrow" panose="020B0606020202030204" pitchFamily="34" charset="0"/>
              </a:rPr>
              <a:t/>
            </a:r>
            <a:br>
              <a:rPr lang="es-CR" sz="2000" dirty="0">
                <a:latin typeface="Arial Narrow" panose="020B0606020202030204" pitchFamily="34" charset="0"/>
              </a:rPr>
            </a:br>
            <a:r>
              <a:rPr lang="es-MX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Promover sinergias entre las instituciones del sector CTI para el  mayor aprovechamiento de los recursos disponibles y las oportunidades de cooperación nacional e internacional</a:t>
            </a:r>
            <a:r>
              <a:rPr lang="es-MX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.</a:t>
            </a:r>
            <a:br>
              <a:rPr lang="es-MX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</a:br>
            <a:r>
              <a:rPr lang="es-C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es-C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</a:rPr>
              <a:t>Objetivos Específicos</a:t>
            </a:r>
            <a:r>
              <a:rPr lang="es-MX" sz="2000" b="1" dirty="0" smtClean="0">
                <a:latin typeface="Arial Narrow" panose="020B0606020202030204" pitchFamily="34" charset="0"/>
              </a:rPr>
              <a:t>:</a:t>
            </a:r>
            <a:r>
              <a:rPr lang="es-MX" sz="2000" dirty="0" smtClean="0">
                <a:latin typeface="Arial Narrow" panose="020B0606020202030204" pitchFamily="34" charset="0"/>
              </a:rPr>
              <a:t/>
            </a:r>
            <a:br>
              <a:rPr lang="es-MX" sz="2000" dirty="0" smtClean="0">
                <a:latin typeface="Arial Narrow" panose="020B0606020202030204" pitchFamily="34" charset="0"/>
              </a:rPr>
            </a:br>
            <a:r>
              <a:rPr lang="es-CR" sz="2000" dirty="0">
                <a:latin typeface="Arial Narrow" panose="020B0606020202030204" pitchFamily="34" charset="0"/>
              </a:rPr>
              <a:t/>
            </a:r>
            <a:br>
              <a:rPr lang="es-CR" sz="2000" dirty="0">
                <a:latin typeface="Arial Narrow" panose="020B0606020202030204" pitchFamily="34" charset="0"/>
              </a:rPr>
            </a:br>
            <a:r>
              <a:rPr lang="es-C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1. </a:t>
            </a:r>
            <a:r>
              <a:rPr lang="es-MX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Presentar </a:t>
            </a:r>
            <a:r>
              <a:rPr lang="es-MX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las opciones de fondos y convocatorias </a:t>
            </a:r>
            <a:r>
              <a:rPr lang="es-MX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para investigación y movilidad 2017.</a:t>
            </a:r>
            <a:r>
              <a:rPr lang="es-C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es-C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</a:br>
            <a:r>
              <a:rPr lang="es-C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2. Presentar otras oportunidades y actividades de interés que va a realizar el MICITT durante el año 2017</a:t>
            </a:r>
            <a:r>
              <a:rPr lang="es-MX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es-CR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s-CR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/>
          <p:cNvSpPr txBox="1">
            <a:spLocks/>
          </p:cNvSpPr>
          <p:nvPr/>
        </p:nvSpPr>
        <p:spPr>
          <a:xfrm>
            <a:off x="1331640" y="843558"/>
            <a:ext cx="64008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Klavika Regular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s-MX" sz="4400" dirty="0" smtClean="0">
                <a:solidFill>
                  <a:srgbClr val="92D050"/>
                </a:solidFill>
                <a:latin typeface="Klavika Medium" pitchFamily="50" charset="0"/>
                <a:ea typeface="+mj-ea"/>
                <a:cs typeface="+mj-cs"/>
              </a:rPr>
              <a:t>Otros apoyos </a:t>
            </a:r>
            <a:endParaRPr lang="es-CR" sz="4400" dirty="0">
              <a:solidFill>
                <a:srgbClr val="92D050"/>
              </a:solidFill>
              <a:latin typeface="Klavika Medium" pitchFamily="50" charset="0"/>
              <a:ea typeface="+mj-ea"/>
              <a:cs typeface="+mj-cs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912" y="185167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1796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95486"/>
            <a:ext cx="8229600" cy="4032449"/>
          </a:xfrm>
        </p:spPr>
        <p:txBody>
          <a:bodyPr>
            <a:normAutofit/>
          </a:bodyPr>
          <a:lstStyle/>
          <a:p>
            <a:r>
              <a:rPr lang="en-US" b="1" dirty="0"/>
              <a:t>European Organization for Nuclear </a:t>
            </a:r>
            <a:r>
              <a:rPr lang="en-US" b="1" dirty="0" smtClean="0"/>
              <a:t>Research (CERN).</a:t>
            </a:r>
          </a:p>
          <a:p>
            <a:pPr lvl="1"/>
            <a:r>
              <a:rPr lang="es-MX" dirty="0" smtClean="0"/>
              <a:t>Pasantía de investigadores en 2016</a:t>
            </a:r>
          </a:p>
          <a:p>
            <a:pPr lvl="1"/>
            <a:r>
              <a:rPr lang="es-MX" dirty="0" smtClean="0"/>
              <a:t>Acercamiento a uno de los proyectos del LHC</a:t>
            </a:r>
          </a:p>
          <a:p>
            <a:pPr lvl="1"/>
            <a:r>
              <a:rPr lang="es-MX" dirty="0" smtClean="0"/>
              <a:t>Apoyo a la participación de estudiantes en escuela de Verano CERN</a:t>
            </a:r>
          </a:p>
          <a:p>
            <a:pPr lvl="1"/>
            <a:r>
              <a:rPr lang="es-MX" dirty="0" smtClean="0"/>
              <a:t>Escuela de profesores con el CERN</a:t>
            </a:r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71366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95486"/>
            <a:ext cx="8229600" cy="4032449"/>
          </a:xfrm>
        </p:spPr>
        <p:txBody>
          <a:bodyPr>
            <a:normAutofit/>
          </a:bodyPr>
          <a:lstStyle/>
          <a:p>
            <a:r>
              <a:rPr lang="es-MX" b="1" dirty="0"/>
              <a:t>Fortalecimiento del Talento Humano en  Biotecnología </a:t>
            </a:r>
            <a:r>
              <a:rPr lang="es-MX" b="1" dirty="0" smtClean="0"/>
              <a:t>Repúblicas </a:t>
            </a:r>
            <a:r>
              <a:rPr lang="es-MX" b="1" dirty="0"/>
              <a:t>de Cuba y Costa </a:t>
            </a:r>
            <a:r>
              <a:rPr lang="es-MX" b="1" dirty="0" smtClean="0"/>
              <a:t>Rica</a:t>
            </a:r>
            <a:r>
              <a:rPr lang="en-US" dirty="0" smtClean="0"/>
              <a:t>.</a:t>
            </a:r>
          </a:p>
          <a:p>
            <a:pPr lvl="1"/>
            <a:r>
              <a:rPr lang="es-MX" dirty="0"/>
              <a:t>Pasantía de investigadores en 2016</a:t>
            </a:r>
          </a:p>
          <a:p>
            <a:pPr lvl="1"/>
            <a:r>
              <a:rPr lang="es-MX" dirty="0" smtClean="0"/>
              <a:t>Posible curso en CENIBIOT</a:t>
            </a:r>
            <a:endParaRPr lang="es-MX" dirty="0"/>
          </a:p>
          <a:p>
            <a:pPr lvl="1"/>
            <a:r>
              <a:rPr lang="es-MX" dirty="0" smtClean="0"/>
              <a:t>Participación en eventos de Biotecnología en Cuba.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55643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95486"/>
            <a:ext cx="8229600" cy="4032449"/>
          </a:xfrm>
        </p:spPr>
        <p:txBody>
          <a:bodyPr>
            <a:normAutofit/>
          </a:bodyPr>
          <a:lstStyle/>
          <a:p>
            <a:r>
              <a:rPr lang="es-MX" b="1" dirty="0" smtClean="0"/>
              <a:t>Proyecto con la </a:t>
            </a:r>
            <a:r>
              <a:rPr lang="es-MX" b="1" dirty="0" err="1" smtClean="0"/>
              <a:t>National</a:t>
            </a:r>
            <a:r>
              <a:rPr lang="es-MX" b="1" dirty="0" smtClean="0"/>
              <a:t> </a:t>
            </a:r>
            <a:r>
              <a:rPr lang="es-MX" b="1" dirty="0" err="1" smtClean="0"/>
              <a:t>Science</a:t>
            </a:r>
            <a:r>
              <a:rPr lang="es-MX" b="1" dirty="0" smtClean="0"/>
              <a:t> </a:t>
            </a:r>
            <a:r>
              <a:rPr lang="es-MX" b="1" dirty="0" err="1" smtClean="0"/>
              <a:t>Foundation</a:t>
            </a:r>
            <a:r>
              <a:rPr lang="es-MX" b="1" dirty="0" smtClean="0"/>
              <a:t> Estados Unidos</a:t>
            </a:r>
            <a:endParaRPr lang="en-US" dirty="0" smtClean="0"/>
          </a:p>
          <a:p>
            <a:pPr lvl="2"/>
            <a:r>
              <a:rPr lang="es-ES" dirty="0" smtClean="0"/>
              <a:t>Pasantía de científicos en Nanotecnología y TICS.</a:t>
            </a:r>
          </a:p>
          <a:p>
            <a:pPr lvl="2"/>
            <a:r>
              <a:rPr lang="es-ES" dirty="0" err="1" smtClean="0"/>
              <a:t>Workshop</a:t>
            </a:r>
            <a:r>
              <a:rPr lang="es-ES" dirty="0" smtClean="0"/>
              <a:t> en Costa Rica y en Estados Unidos.</a:t>
            </a:r>
          </a:p>
          <a:p>
            <a:pPr lvl="2"/>
            <a:r>
              <a:rPr lang="es-ES" dirty="0" smtClean="0"/>
              <a:t>Fechas por definir.</a:t>
            </a:r>
          </a:p>
          <a:p>
            <a:pPr lvl="2"/>
            <a:r>
              <a:rPr lang="es-ES" dirty="0" smtClean="0"/>
              <a:t>Se esta en negociación.</a:t>
            </a:r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77842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403648" y="411510"/>
            <a:ext cx="6984776" cy="1440160"/>
          </a:xfrm>
        </p:spPr>
        <p:txBody>
          <a:bodyPr>
            <a:normAutofit/>
          </a:bodyPr>
          <a:lstStyle/>
          <a:p>
            <a:r>
              <a:rPr lang="es-MX" b="1" dirty="0" smtClean="0">
                <a:solidFill>
                  <a:srgbClr val="92D050"/>
                </a:solidFill>
                <a:latin typeface="Arial Narrow" panose="020B0606020202030204" pitchFamily="34" charset="0"/>
                <a:ea typeface="+mj-ea"/>
                <a:cs typeface="+mj-cs"/>
              </a:rPr>
              <a:t>Otras oportunidades con la Cooperación Internacional</a:t>
            </a:r>
            <a:endParaRPr lang="es-CR" b="1" dirty="0">
              <a:solidFill>
                <a:srgbClr val="92D050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83768" y="1635646"/>
            <a:ext cx="4313833" cy="23933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38328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UNION EUROPEA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35944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581004" y="160338"/>
            <a:ext cx="62232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s-MX" b="1" dirty="0" smtClean="0">
                <a:solidFill>
                  <a:schemeClr val="accent3"/>
                </a:solidFill>
                <a:latin typeface="Arial Narrow" panose="020B0606020202030204" pitchFamily="34" charset="0"/>
                <a:ea typeface="+mj-ea"/>
                <a:cs typeface="+mj-cs"/>
              </a:rPr>
              <a:t>UNION EUROPEA</a:t>
            </a:r>
          </a:p>
          <a:p>
            <a:pPr fontAlgn="t"/>
            <a:endParaRPr lang="es-MX" b="1" dirty="0">
              <a:solidFill>
                <a:schemeClr val="accent3"/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fontAlgn="t"/>
            <a:r>
              <a:rPr lang="es-MX" b="1" dirty="0" smtClean="0">
                <a:solidFill>
                  <a:schemeClr val="accent3"/>
                </a:solidFill>
                <a:latin typeface="Arial Narrow" panose="020B0606020202030204" pitchFamily="34" charset="0"/>
                <a:ea typeface="+mj-ea"/>
                <a:cs typeface="+mj-cs"/>
              </a:rPr>
              <a:t>¿Qué </a:t>
            </a:r>
            <a:r>
              <a:rPr lang="es-MX" b="1" dirty="0">
                <a:solidFill>
                  <a:schemeClr val="accent3"/>
                </a:solidFill>
                <a:latin typeface="Arial Narrow" panose="020B0606020202030204" pitchFamily="34" charset="0"/>
                <a:ea typeface="+mj-ea"/>
                <a:cs typeface="+mj-cs"/>
              </a:rPr>
              <a:t>es Horizonte 2020</a:t>
            </a:r>
            <a:r>
              <a:rPr lang="es-MX" b="1" dirty="0" smtClean="0">
                <a:solidFill>
                  <a:schemeClr val="accent3"/>
                </a:solidFill>
                <a:latin typeface="Arial Narrow" panose="020B0606020202030204" pitchFamily="34" charset="0"/>
                <a:ea typeface="+mj-ea"/>
                <a:cs typeface="+mj-cs"/>
              </a:rPr>
              <a:t>?</a:t>
            </a:r>
          </a:p>
          <a:p>
            <a:pPr fontAlgn="t"/>
            <a:endParaRPr lang="es-MX" b="1" dirty="0">
              <a:latin typeface="Arial Narrow" panose="020B0606020202030204" pitchFamily="34" charset="0"/>
              <a:ea typeface="+mj-ea"/>
              <a:cs typeface="+mj-cs"/>
            </a:endParaRPr>
          </a:p>
          <a:p>
            <a:pPr fontAlgn="t"/>
            <a:r>
              <a:rPr lang="es-CR" dirty="0">
                <a:latin typeface="Arial Narrow" panose="020B0606020202030204" pitchFamily="34" charset="0"/>
                <a:ea typeface="+mj-ea"/>
                <a:cs typeface="+mj-cs"/>
              </a:rPr>
              <a:t>Es el mayor programa de Innovación e Investigación de la Unión Europea, prometiendo más avances, descubrimientos y primicias mundiales. </a:t>
            </a:r>
          </a:p>
          <a:p>
            <a:pPr fontAlgn="t"/>
            <a:endParaRPr lang="es-CR" dirty="0">
              <a:latin typeface="Arial Narrow" panose="020B0606020202030204" pitchFamily="34" charset="0"/>
              <a:ea typeface="+mj-ea"/>
              <a:cs typeface="+mj-cs"/>
            </a:endParaRPr>
          </a:p>
          <a:p>
            <a:pPr fontAlgn="t"/>
            <a:r>
              <a:rPr lang="es-CR" dirty="0">
                <a:latin typeface="Arial Narrow" panose="020B0606020202030204" pitchFamily="34" charset="0"/>
                <a:ea typeface="+mj-ea"/>
                <a:cs typeface="+mj-cs"/>
              </a:rPr>
              <a:t>Tomando grandes ideas del laboratorio al mercado con el fin de promover la competitividad global de Europa. </a:t>
            </a:r>
          </a:p>
          <a:p>
            <a:pPr fontAlgn="t"/>
            <a:endParaRPr lang="es-CR" dirty="0">
              <a:latin typeface="Arial Narrow" panose="020B0606020202030204" pitchFamily="34" charset="0"/>
              <a:ea typeface="+mj-ea"/>
              <a:cs typeface="+mj-cs"/>
            </a:endParaRPr>
          </a:p>
          <a:p>
            <a:pPr fontAlgn="t"/>
            <a:r>
              <a:rPr lang="es-CR" dirty="0">
                <a:latin typeface="Arial Narrow" panose="020B0606020202030204" pitchFamily="34" charset="0"/>
                <a:ea typeface="+mj-ea"/>
                <a:cs typeface="+mj-cs"/>
              </a:rPr>
              <a:t> Con casi € 80 mil millones de fondos concursables (2014-2020) Horizonte 2020 está abierta al mundo, cuenta con una estructura simple que reduce la burocracia y el tiempo, llevando los proyectos del laboratorio al mercado.</a:t>
            </a:r>
            <a:endParaRPr lang="es-MX" dirty="0">
              <a:latin typeface="Arial Narrow" panose="020B0606020202030204" pitchFamily="34" charset="0"/>
              <a:ea typeface="+mj-ea"/>
              <a:cs typeface="+mj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xmlns="" val="711446153"/>
              </p:ext>
            </p:extLst>
          </p:nvPr>
        </p:nvGraphicFramePr>
        <p:xfrm>
          <a:off x="6516216" y="1070893"/>
          <a:ext cx="2160240" cy="1872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04967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627534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R" dirty="0"/>
          </a:p>
          <a:p>
            <a:pPr algn="just"/>
            <a:r>
              <a:rPr lang="es-CR" b="1" dirty="0">
                <a:solidFill>
                  <a:schemeClr val="accent3"/>
                </a:solidFill>
                <a:latin typeface="Arial Narrow" panose="020B0606020202030204" pitchFamily="34" charset="0"/>
                <a:ea typeface="+mj-ea"/>
                <a:cs typeface="+mj-cs"/>
              </a:rPr>
              <a:t> </a:t>
            </a:r>
            <a:r>
              <a:rPr lang="es-CR" b="1" dirty="0" smtClean="0">
                <a:solidFill>
                  <a:schemeClr val="accent3"/>
                </a:solidFill>
                <a:latin typeface="Arial Narrow" panose="020B0606020202030204" pitchFamily="34" charset="0"/>
                <a:ea typeface="+mj-ea"/>
                <a:cs typeface="+mj-cs"/>
              </a:rPr>
              <a:t>Rol </a:t>
            </a:r>
            <a:r>
              <a:rPr lang="es-CR" b="1" dirty="0">
                <a:solidFill>
                  <a:schemeClr val="accent3"/>
                </a:solidFill>
                <a:latin typeface="Arial Narrow" panose="020B0606020202030204" pitchFamily="34" charset="0"/>
                <a:ea typeface="+mj-ea"/>
                <a:cs typeface="+mj-cs"/>
              </a:rPr>
              <a:t>de MICITT</a:t>
            </a:r>
          </a:p>
          <a:p>
            <a:pPr algn="just"/>
            <a:endParaRPr lang="es-MX" dirty="0"/>
          </a:p>
          <a:p>
            <a:pPr algn="just" fontAlgn="t"/>
            <a:r>
              <a:rPr lang="es-MX" dirty="0">
                <a:latin typeface="Arial Narrow" panose="020B0606020202030204" pitchFamily="34" charset="0"/>
                <a:ea typeface="+mj-ea"/>
                <a:cs typeface="+mj-cs"/>
              </a:rPr>
              <a:t>Establecido dentro de  los programas marco de la Unión Europea MICITT es el NCP coordinador para Costa </a:t>
            </a:r>
            <a:r>
              <a:rPr lang="es-MX" dirty="0" smtClean="0">
                <a:latin typeface="Arial Narrow" panose="020B0606020202030204" pitchFamily="34" charset="0"/>
                <a:ea typeface="+mj-ea"/>
                <a:cs typeface="+mj-cs"/>
              </a:rPr>
              <a:t>Rica y responsable de nominar los NCP temáticos.</a:t>
            </a:r>
            <a:endParaRPr lang="es-MX" dirty="0">
              <a:latin typeface="Arial Narrow" panose="020B0606020202030204" pitchFamily="34" charset="0"/>
              <a:ea typeface="+mj-ea"/>
              <a:cs typeface="+mj-cs"/>
            </a:endParaRPr>
          </a:p>
          <a:p>
            <a:pPr algn="just" fontAlgn="t"/>
            <a:endParaRPr lang="es-CR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algn="just" fontAlgn="t"/>
            <a:r>
              <a:rPr lang="es-CR" b="1" dirty="0" smtClean="0">
                <a:solidFill>
                  <a:schemeClr val="accent3"/>
                </a:solidFill>
                <a:latin typeface="Arial Narrow" panose="020B0606020202030204" pitchFamily="34" charset="0"/>
                <a:ea typeface="+mj-ea"/>
                <a:cs typeface="+mj-cs"/>
              </a:rPr>
              <a:t>Tareas: </a:t>
            </a:r>
            <a:r>
              <a:rPr lang="es-CR" dirty="0" smtClean="0">
                <a:latin typeface="Arial Narrow" panose="020B0606020202030204" pitchFamily="34" charset="0"/>
                <a:ea typeface="+mj-ea"/>
                <a:cs typeface="+mj-cs"/>
              </a:rPr>
              <a:t>Es </a:t>
            </a:r>
            <a:r>
              <a:rPr lang="es-CR" dirty="0">
                <a:latin typeface="Arial Narrow" panose="020B0606020202030204" pitchFamily="34" charset="0"/>
                <a:ea typeface="+mj-ea"/>
                <a:cs typeface="+mj-cs"/>
              </a:rPr>
              <a:t>trabajo tanto de los NCP temáticos como del NCP coordinador el informar y sensibilizar a nivel nacionales a cerca de las oportunidades del programa horizonte de 2020 mediante la circulación de documentación general y específica, incluyendo las condiciones de participación, el procedimiento de presentación de propuestas, presupuesto y la presentación de informes entre otros. </a:t>
            </a:r>
          </a:p>
          <a:p>
            <a:pPr algn="just"/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xmlns="" val="71219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843558"/>
            <a:ext cx="8640960" cy="1102519"/>
          </a:xfrm>
        </p:spPr>
        <p:txBody>
          <a:bodyPr>
            <a:noAutofit/>
          </a:bodyPr>
          <a:lstStyle/>
          <a:p>
            <a:r>
              <a:rPr lang="es-MX" sz="3200" dirty="0" smtClean="0"/>
              <a:t>Capacitación para la formulación de proyectos conjuntos para Horizonte 2020</a:t>
            </a:r>
            <a:endParaRPr lang="en-US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2571750"/>
            <a:ext cx="6400800" cy="1314450"/>
          </a:xfrm>
        </p:spPr>
        <p:txBody>
          <a:bodyPr>
            <a:normAutofit fontScale="55000" lnSpcReduction="20000"/>
          </a:bodyPr>
          <a:lstStyle/>
          <a:p>
            <a:r>
              <a:rPr lang="es-MX" dirty="0" smtClean="0"/>
              <a:t>Días 26 y 27 de abril</a:t>
            </a:r>
          </a:p>
          <a:p>
            <a:r>
              <a:rPr lang="es-MX" dirty="0" smtClean="0"/>
              <a:t>Lugar por definir</a:t>
            </a:r>
          </a:p>
          <a:p>
            <a:r>
              <a:rPr lang="es-MX" dirty="0" smtClean="0"/>
              <a:t>Más información comunicarse al mail: </a:t>
            </a:r>
            <a:r>
              <a:rPr lang="es-MX" dirty="0" err="1" smtClean="0">
                <a:hlinkClick r:id="rId2"/>
              </a:rPr>
              <a:t>ucimicitt</a:t>
            </a:r>
            <a:r>
              <a:rPr lang="en-US" dirty="0" smtClean="0">
                <a:hlinkClick r:id="rId2"/>
              </a:rPr>
              <a:t>@micit.go.cr</a:t>
            </a:r>
            <a:endParaRPr lang="en-US" dirty="0" smtClean="0"/>
          </a:p>
          <a:p>
            <a:r>
              <a:rPr lang="en-US" dirty="0" err="1" smtClean="0"/>
              <a:t>Anotarse</a:t>
            </a:r>
            <a:r>
              <a:rPr lang="en-US" dirty="0" smtClean="0"/>
              <a:t> en la </a:t>
            </a:r>
            <a:r>
              <a:rPr lang="en-US" dirty="0" err="1" smtClean="0"/>
              <a:t>lista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enviarles</a:t>
            </a:r>
            <a:r>
              <a:rPr lang="en-US" dirty="0" smtClean="0"/>
              <a:t> </a:t>
            </a:r>
            <a:r>
              <a:rPr lang="en-US" dirty="0" err="1" smtClean="0"/>
              <a:t>informaci</a:t>
            </a:r>
            <a:r>
              <a:rPr lang="es-MX" dirty="0" err="1" smtClean="0"/>
              <a:t>ón</a:t>
            </a:r>
            <a:r>
              <a:rPr lang="es-MX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248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3008" y="277"/>
            <a:ext cx="8229600" cy="857250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accent3"/>
                </a:solidFill>
                <a:latin typeface="Arial Narrow" panose="020B0606020202030204" pitchFamily="34" charset="0"/>
              </a:rPr>
              <a:t>Red de Puntos Nacionales de Contacto</a:t>
            </a:r>
            <a:endParaRPr lang="es-CR" sz="2400" b="1" dirty="0">
              <a:solidFill>
                <a:schemeClr val="accent3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2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20990" y="627062"/>
          <a:ext cx="3704645" cy="3673477"/>
        </p:xfrm>
        <a:graphic>
          <a:graphicData uri="http://schemas.openxmlformats.org/drawingml/2006/table">
            <a:tbl>
              <a:tblPr/>
              <a:tblGrid>
                <a:gridCol w="1308307"/>
                <a:gridCol w="1281607"/>
                <a:gridCol w="1114731"/>
              </a:tblGrid>
              <a:tr h="227088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Future and Emerging Technologies</a:t>
                      </a:r>
                    </a:p>
                  </a:txBody>
                  <a:tcPr marL="6679" marR="6679" marT="667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Mag. Diana Hernández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Universidad Estatal a Distancia (UNED)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8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Pedro Fonseca Solano.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Universidad Nacional (UNA)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459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Marie Sklodowska-Curie actions on skills, training and career development</a:t>
                      </a:r>
                    </a:p>
                  </a:txBody>
                  <a:tcPr marL="6679" marR="6679" marT="667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Lic. Eliana Ulate Brenes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Ministry of Science, Technology and Telecommunications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88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Information and Communication Technologies (ICT)</a:t>
                      </a:r>
                    </a:p>
                  </a:txBody>
                  <a:tcPr marL="6679" marR="6679" marT="667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Ing. Oscar Gamboa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Tecnológico de Costa Rica (TEC)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8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PhD. Gabriela Marín Raventos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Universidad de Costa Rica (UCR)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743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Nanotechnologies, advanced materials and advanced manufacturing and processing</a:t>
                      </a:r>
                    </a:p>
                  </a:txBody>
                  <a:tcPr marL="6679" marR="6679" marT="667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PhD. José Vega Baudrit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Laboratorio Nacional de Nanotecnología (LANOTEC)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8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PhD. Oscar Rojas Carrillo.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Universidad Nacional (UNA)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68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Health, demographic change and wellbeing</a:t>
                      </a:r>
                    </a:p>
                  </a:txBody>
                  <a:tcPr marL="6679" marR="6679" marT="667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Dr. Alfredo Sanabria Castro .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Caja Costarricense del seguro Soial (CCSS)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24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Food security, sustainable agriculture, marine and maritime research and the bio-economy; &amp; Biotechnology</a:t>
                      </a:r>
                    </a:p>
                  </a:txBody>
                  <a:tcPr marL="6679" marR="6679" marT="667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PhD. Sergio Madrigal Carballo.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Centro Nacional de Innovaciones Biotecnológicas (CENIBIOT)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5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MSc. Enrique Martínez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Instituto Nacional de Innovación y transferencia de Tecnología Agropecuaria (INTA) </a:t>
                      </a:r>
                    </a:p>
                  </a:txBody>
                  <a:tcPr marL="6679" marR="6679" marT="66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7 Marcador de contenido"/>
          <p:cNvGraphicFramePr>
            <a:graphicFrameLocks noGrp="1"/>
          </p:cNvGraphicFramePr>
          <p:nvPr>
            <p:ph sz="half" idx="2"/>
          </p:nvPr>
        </p:nvGraphicFramePr>
        <p:xfrm>
          <a:off x="4614184" y="627062"/>
          <a:ext cx="3954231" cy="3457577"/>
        </p:xfrm>
        <a:graphic>
          <a:graphicData uri="http://schemas.openxmlformats.org/drawingml/2006/table">
            <a:tbl>
              <a:tblPr/>
              <a:tblGrid>
                <a:gridCol w="1396449"/>
                <a:gridCol w="1367950"/>
                <a:gridCol w="1189832"/>
              </a:tblGrid>
              <a:tr h="577451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Secure, clean and efficient energy</a:t>
                      </a:r>
                    </a:p>
                  </a:txBody>
                  <a:tcPr marL="7129" marR="7129" marT="7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Ing. Allan Campos Gallo.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Centro Nacional de Innovaciones Biotecnológicas (CENIBIOT)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741"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Climate action, resource efficiency and raw materials</a:t>
                      </a:r>
                    </a:p>
                  </a:txBody>
                  <a:tcPr marL="7129" marR="7129" marT="7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PhD. Diana Montero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Ministry of Science, Technology and Telecommunications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3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Ing. 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Cornelia Miller Granados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Centro Nacional de Innovaciones Biotecnológicas (CENIBIOT)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3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PhD. Zaidette Barrientos,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Universidad Estatal a Distancia (UNED)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PhD. Gustavo Barrantes Castillo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Universidad Nacional (UNA)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MSc. Sylvia Jiménez Cavallini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Universidad Nacional (UNA)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387">
                <a:tc rowSpan="4"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Inclusive, innovative and reflective societies</a:t>
                      </a:r>
                    </a:p>
                  </a:txBody>
                  <a:tcPr marL="7129" marR="7129" marT="7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PhD. Lizette Brenes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Universidad Estatal a Distancia (UNED)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3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PhD. Julio Solís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Universidad Estatal a Distancia (UNED)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PhD. Keynor Ruíz Mejías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Universidad Nacional (UNA)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PhD. Gabriela Pino Chacón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Universidad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Nacional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(UNA)</a:t>
                      </a:r>
                    </a:p>
                  </a:txBody>
                  <a:tcPr marL="7129" marR="7129" marT="712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2051720" y="4528880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* Los resaltados en verde están en proceso de validación por la U.E.</a:t>
            </a:r>
            <a:endParaRPr lang="es-C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63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/>
          <p:cNvSpPr txBox="1">
            <a:spLocks/>
          </p:cNvSpPr>
          <p:nvPr/>
        </p:nvSpPr>
        <p:spPr>
          <a:xfrm>
            <a:off x="1331640" y="843558"/>
            <a:ext cx="64008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Klavika Regular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s-MX" sz="4400" dirty="0">
                <a:solidFill>
                  <a:srgbClr val="92D050"/>
                </a:solidFill>
                <a:latin typeface="Klavika Medium" pitchFamily="50" charset="0"/>
                <a:ea typeface="+mj-ea"/>
                <a:cs typeface="+mj-cs"/>
              </a:rPr>
              <a:t>Convocatorias </a:t>
            </a:r>
            <a:r>
              <a:rPr lang="es-MX" sz="4400" dirty="0" smtClean="0">
                <a:solidFill>
                  <a:srgbClr val="92D050"/>
                </a:solidFill>
                <a:latin typeface="Klavika Medium" pitchFamily="50" charset="0"/>
                <a:ea typeface="+mj-ea"/>
                <a:cs typeface="+mj-cs"/>
              </a:rPr>
              <a:t>2017</a:t>
            </a:r>
            <a:endParaRPr lang="es-CR" sz="4400" dirty="0">
              <a:solidFill>
                <a:srgbClr val="92D050"/>
              </a:solidFill>
              <a:latin typeface="Klavika Medium" pitchFamily="50" charset="0"/>
              <a:ea typeface="+mj-ea"/>
              <a:cs typeface="+mj-cs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912" y="185167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3800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MX" sz="3200" dirty="0" smtClean="0"/>
              <a:t>Interesados en puntos nacionales de contacto para temas específicos</a:t>
            </a:r>
            <a:endParaRPr lang="en-U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Pueden ser propuestos por la Universidad.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999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216" y="220112"/>
            <a:ext cx="1728192" cy="1531807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67544" y="267494"/>
            <a:ext cx="57606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000" b="1" dirty="0">
                <a:solidFill>
                  <a:schemeClr val="accent3"/>
                </a:solidFill>
                <a:latin typeface="Arial Narrow" panose="020B0606020202030204" pitchFamily="34" charset="0"/>
                <a:ea typeface="+mj-ea"/>
                <a:cs typeface="+mj-cs"/>
              </a:rPr>
              <a:t>Programa Iberoamericano de Ciencia y Tecnología para el Desarrollo (CYTED)</a:t>
            </a:r>
          </a:p>
          <a:p>
            <a:endParaRPr lang="es-CR" dirty="0"/>
          </a:p>
        </p:txBody>
      </p:sp>
      <p:sp>
        <p:nvSpPr>
          <p:cNvPr id="7" name="6 CuadroTexto"/>
          <p:cNvSpPr txBox="1"/>
          <p:nvPr/>
        </p:nvSpPr>
        <p:spPr>
          <a:xfrm>
            <a:off x="14068" y="1204922"/>
            <a:ext cx="4968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Promueve y da soporte a la cooperación multilateral en ciencia y tecnología, orientado a la transferencia de conocimientos, experiencias, información, resultados y tecnologías entre los países de la Región Iberoamericana en cinco áreas específicas: Salud, Desarrollo Industrial, TICS, Desarrollo Sostenible, Ciencia y Sociedad.</a:t>
            </a:r>
          </a:p>
          <a:p>
            <a:endParaRPr lang="es-CR" dirty="0"/>
          </a:p>
        </p:txBody>
      </p:sp>
      <p:sp>
        <p:nvSpPr>
          <p:cNvPr id="8" name="7 CuadroTexto"/>
          <p:cNvSpPr txBox="1"/>
          <p:nvPr/>
        </p:nvSpPr>
        <p:spPr>
          <a:xfrm>
            <a:off x="5220072" y="1995686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Actividades Realizadas</a:t>
            </a:r>
            <a:r>
              <a:rPr lang="es-MX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:</a:t>
            </a:r>
          </a:p>
          <a:p>
            <a:pPr algn="ctr"/>
            <a:endParaRPr lang="es-MX" b="1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Paneles de evaluadores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Mini foro en Energías alternativas no convencionales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Conferencias 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Divulgación de programa Iberobeca</a:t>
            </a:r>
            <a:endParaRPr lang="es-CR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939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216" y="220112"/>
            <a:ext cx="1728192" cy="1531807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67544" y="267494"/>
            <a:ext cx="57606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000" b="1" dirty="0">
                <a:solidFill>
                  <a:schemeClr val="accent3"/>
                </a:solidFill>
                <a:latin typeface="Arial Narrow" panose="020B0606020202030204" pitchFamily="34" charset="0"/>
                <a:ea typeface="+mj-ea"/>
                <a:cs typeface="+mj-cs"/>
              </a:rPr>
              <a:t>Programa Iberoamericano de Ciencia y Tecnología para el Desarrollo (CYTED)</a:t>
            </a:r>
          </a:p>
          <a:p>
            <a:endParaRPr lang="es-CR" dirty="0"/>
          </a:p>
        </p:txBody>
      </p:sp>
      <p:sp>
        <p:nvSpPr>
          <p:cNvPr id="7" name="6 CuadroTexto"/>
          <p:cNvSpPr txBox="1"/>
          <p:nvPr/>
        </p:nvSpPr>
        <p:spPr>
          <a:xfrm>
            <a:off x="14068" y="1204922"/>
            <a:ext cx="49685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b="1" dirty="0" smtClean="0">
                <a:ea typeface="+mj-ea"/>
                <a:cs typeface="+mj-cs"/>
              </a:rPr>
              <a:t>Convocatoria Proyectos Estratégicos: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R" dirty="0">
                <a:ea typeface="+mj-ea"/>
                <a:cs typeface="+mj-cs"/>
              </a:rPr>
              <a:t>Área de Energía: Utilización de Residuos de Biomasa en la Producción de Combustibles de </a:t>
            </a:r>
            <a:r>
              <a:rPr lang="es-CR" dirty="0" smtClean="0">
                <a:ea typeface="+mj-ea"/>
                <a:cs typeface="+mj-cs"/>
              </a:rPr>
              <a:t>Transporte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R" dirty="0" smtClean="0"/>
              <a:t>Área </a:t>
            </a:r>
            <a:r>
              <a:rPr lang="es-CR" dirty="0"/>
              <a:t>de Salud: Investigación en diabetes, sobrepeso y obesidad en Iberoamérica: desarrollo de tecnologías para prevención, diagnóstico y </a:t>
            </a:r>
            <a:r>
              <a:rPr lang="es-CR" dirty="0" smtClean="0"/>
              <a:t>tratamiento</a:t>
            </a:r>
          </a:p>
          <a:p>
            <a:pPr algn="just"/>
            <a:r>
              <a:rPr lang="es-CR" dirty="0" smtClean="0"/>
              <a:t>Convocatoria abierta del: 15 de febrero al 11 de mayo</a:t>
            </a:r>
          </a:p>
          <a:p>
            <a:pPr marL="342900" indent="-342900">
              <a:buFont typeface="+mj-lt"/>
              <a:buAutoNum type="arabicPeriod"/>
            </a:pPr>
            <a:endParaRPr lang="es-CR" dirty="0"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986350" y="1995686"/>
            <a:ext cx="39781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 smtClean="0">
                <a:latin typeface="Arial Narrow" panose="020B0606020202030204" pitchFamily="34" charset="0"/>
                <a:ea typeface="+mj-ea"/>
                <a:cs typeface="+mj-cs"/>
              </a:rPr>
              <a:t>Convocatorias Redes Temáticas – Foros</a:t>
            </a:r>
          </a:p>
          <a:p>
            <a:pPr algn="ctr"/>
            <a:r>
              <a:rPr lang="es-CR" dirty="0" smtClean="0">
                <a:latin typeface="Arial Narrow" panose="020B0606020202030204" pitchFamily="34" charset="0"/>
                <a:ea typeface="+mj-ea"/>
                <a:cs typeface="+mj-cs"/>
              </a:rPr>
              <a:t>Abierta del 27 de abril al 11 de mayo 2017.</a:t>
            </a:r>
          </a:p>
          <a:p>
            <a:pPr algn="ctr"/>
            <a:endParaRPr lang="es-CR" dirty="0">
              <a:latin typeface="Arial Narrow" panose="020B0606020202030204" pitchFamily="34" charset="0"/>
              <a:ea typeface="+mj-ea"/>
              <a:cs typeface="+mj-cs"/>
            </a:endParaRPr>
          </a:p>
          <a:p>
            <a:pPr algn="ctr"/>
            <a:r>
              <a:rPr lang="es-CR" dirty="0">
                <a:latin typeface="Arial Narrow" panose="020B0606020202030204" pitchFamily="34" charset="0"/>
                <a:ea typeface="+mj-ea"/>
                <a:cs typeface="+mj-cs"/>
              </a:rPr>
              <a:t>http://www.cyted.org/es/convocatoria2017</a:t>
            </a:r>
          </a:p>
        </p:txBody>
      </p:sp>
    </p:spTree>
    <p:extLst>
      <p:ext uri="{BB962C8B-B14F-4D97-AF65-F5344CB8AC3E}">
        <p14:creationId xmlns:p14="http://schemas.microsoft.com/office/powerpoint/2010/main" xmlns="" val="85048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51670"/>
            <a:ext cx="8229600" cy="857250"/>
          </a:xfrm>
        </p:spPr>
        <p:txBody>
          <a:bodyPr/>
          <a:lstStyle/>
          <a:p>
            <a:r>
              <a:rPr lang="es-MX" dirty="0" smtClean="0"/>
              <a:t>Preguntas??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271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508833" y="2067694"/>
            <a:ext cx="410445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6"/>
                </a:solidFill>
                <a:latin typeface="Arial Narrow" panose="020B0606020202030204" pitchFamily="34" charset="0"/>
                <a:ea typeface="+mj-ea"/>
                <a:cs typeface="+mj-cs"/>
              </a:rPr>
              <a:t>Para más información</a:t>
            </a:r>
          </a:p>
          <a:p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algn="ctr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Eliana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Ulate Brenes</a:t>
            </a:r>
          </a:p>
          <a:p>
            <a:pPr algn="ctr"/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  <a:hlinkClick r:id="rId2"/>
              </a:rPr>
              <a:t>Eliana.ulate@micit.go.cr</a:t>
            </a:r>
            <a:endParaRPr lang="es-MX" dirty="0" smtClean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algn="ctr"/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algn="ctr"/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Jazmín Fonseca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algn="ctr"/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  <a:hlinkClick r:id="rId3"/>
              </a:rPr>
              <a:t>Jazmín.fonseca@micit.go.cr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algn="ctr"/>
            <a:endParaRPr lang="es-CR" sz="2000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21625"/>
            <a:ext cx="8064896" cy="1102519"/>
          </a:xfrm>
        </p:spPr>
        <p:txBody>
          <a:bodyPr>
            <a:noAutofit/>
          </a:bodyPr>
          <a:lstStyle/>
          <a:p>
            <a:r>
              <a:rPr lang="es-ES" sz="2400" dirty="0" smtClean="0"/>
              <a:t>La convocatorias a proyectos y fondos responden a: </a:t>
            </a:r>
            <a:endParaRPr lang="es-ES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1124144"/>
            <a:ext cx="7192888" cy="2887766"/>
          </a:xfrm>
        </p:spPr>
        <p:txBody>
          <a:bodyPr>
            <a:normAutofit fontScale="70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dirty="0" smtClean="0"/>
              <a:t>Necesidades Nacionales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dirty="0" smtClean="0"/>
              <a:t>Plan </a:t>
            </a:r>
            <a:r>
              <a:rPr lang="es-ES" dirty="0"/>
              <a:t>N</a:t>
            </a:r>
            <a:r>
              <a:rPr lang="es-ES" dirty="0" smtClean="0"/>
              <a:t>acional de Desarrollo 2014-2018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dirty="0" smtClean="0"/>
              <a:t>Plan Nacional de Ciencia, Tecnología e Innovación 2015-2021: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ES" dirty="0" smtClean="0"/>
              <a:t>Educación.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ES" dirty="0" smtClean="0"/>
              <a:t>Salud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ES" dirty="0" smtClean="0"/>
              <a:t>Energía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ES" dirty="0" smtClean="0"/>
              <a:t>Agro y Alimentación.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ES" dirty="0" smtClean="0"/>
              <a:t>Ambiente y Agua.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96203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7495"/>
            <a:ext cx="7772400" cy="792088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>Convocatorias abiertas actualmente</a:t>
            </a:r>
            <a:endParaRPr lang="en-US" sz="32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275606"/>
            <a:ext cx="8568952" cy="3024336"/>
          </a:xfrm>
        </p:spPr>
        <p:txBody>
          <a:bodyPr>
            <a:normAutofit lnSpcReduction="10000"/>
          </a:bodyPr>
          <a:lstStyle/>
          <a:p>
            <a:r>
              <a:rPr lang="en-US" sz="2400" b="1" dirty="0" err="1"/>
              <a:t>Convocatoria</a:t>
            </a:r>
            <a:r>
              <a:rPr lang="en-US" sz="2400" b="1" dirty="0"/>
              <a:t> </a:t>
            </a:r>
            <a:r>
              <a:rPr lang="en-US" sz="2400" b="1" dirty="0" err="1"/>
              <a:t>para</a:t>
            </a:r>
            <a:r>
              <a:rPr lang="en-US" sz="2400" b="1" dirty="0"/>
              <a:t> el </a:t>
            </a:r>
            <a:r>
              <a:rPr lang="en-US" sz="2400" b="1" dirty="0" err="1"/>
              <a:t>Programa</a:t>
            </a:r>
            <a:r>
              <a:rPr lang="en-US" sz="2400" b="1" dirty="0"/>
              <a:t> de </a:t>
            </a:r>
            <a:r>
              <a:rPr lang="en-US" sz="2400" b="1" dirty="0" err="1"/>
              <a:t>Financiamiento</a:t>
            </a:r>
            <a:r>
              <a:rPr lang="en-US" sz="2400" b="1" dirty="0"/>
              <a:t> </a:t>
            </a:r>
            <a:r>
              <a:rPr lang="en-US" sz="2400" b="1" dirty="0" err="1"/>
              <a:t>Asistencia</a:t>
            </a:r>
            <a:r>
              <a:rPr lang="en-US" sz="2400" b="1" dirty="0"/>
              <a:t> a </a:t>
            </a:r>
            <a:r>
              <a:rPr lang="en-US" sz="2400" b="1" dirty="0" err="1"/>
              <a:t>Eventos</a:t>
            </a:r>
            <a:r>
              <a:rPr lang="en-US" sz="2400" b="1" dirty="0"/>
              <a:t> </a:t>
            </a:r>
            <a:r>
              <a:rPr lang="en-US" sz="2400" b="1" dirty="0" err="1"/>
              <a:t>Científicos</a:t>
            </a:r>
            <a:r>
              <a:rPr lang="en-US" sz="2400" b="1" dirty="0"/>
              <a:t> en el </a:t>
            </a:r>
            <a:r>
              <a:rPr lang="en-US" sz="2400" b="1" dirty="0" smtClean="0"/>
              <a:t>Exterior</a:t>
            </a:r>
          </a:p>
          <a:p>
            <a:endParaRPr lang="en-US" sz="24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dirty="0" smtClean="0"/>
              <a:t>Presupuesto destinado: 61.500.000 colones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dirty="0" smtClean="0"/>
              <a:t>Tiempo de convocatoria: abierta del 16 de enero, cierra cuando se acaben los recursos.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0B0F0"/>
                </a:solidFill>
              </a:rPr>
              <a:t>http://www.micit.go.cr/images/incentivos/convocatorias_2017/Bases_de_la_convocatoria_AEC_2017.pdf</a:t>
            </a:r>
            <a:endParaRPr lang="es-MX" sz="2000" dirty="0" smtClean="0">
              <a:solidFill>
                <a:srgbClr val="00B0F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MX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62029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/>
          <p:cNvSpPr txBox="1">
            <a:spLocks/>
          </p:cNvSpPr>
          <p:nvPr/>
        </p:nvSpPr>
        <p:spPr>
          <a:xfrm>
            <a:off x="1331640" y="843558"/>
            <a:ext cx="64008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Klavika Regular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s-MX" sz="4400" dirty="0">
                <a:solidFill>
                  <a:srgbClr val="92D050"/>
                </a:solidFill>
                <a:latin typeface="Klavika Medium" pitchFamily="50" charset="0"/>
                <a:ea typeface="+mj-ea"/>
                <a:cs typeface="+mj-cs"/>
              </a:rPr>
              <a:t>Convocatorias </a:t>
            </a:r>
            <a:r>
              <a:rPr lang="es-MX" sz="4400" dirty="0" smtClean="0">
                <a:solidFill>
                  <a:srgbClr val="92D050"/>
                </a:solidFill>
                <a:latin typeface="Klavika Medium" pitchFamily="50" charset="0"/>
                <a:ea typeface="+mj-ea"/>
                <a:cs typeface="+mj-cs"/>
              </a:rPr>
              <a:t>Abiertas actualmente</a:t>
            </a:r>
            <a:endParaRPr lang="es-CR" sz="4400" dirty="0">
              <a:solidFill>
                <a:srgbClr val="92D050"/>
              </a:solidFill>
              <a:latin typeface="Klavika Medium" pitchFamily="50" charset="0"/>
              <a:ea typeface="+mj-ea"/>
              <a:cs typeface="+mj-cs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9912" y="185167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2690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7495"/>
            <a:ext cx="7772400" cy="792088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>Convocatorias abiertas actualmente</a:t>
            </a:r>
            <a:endParaRPr lang="en-US" sz="32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275606"/>
            <a:ext cx="8568952" cy="3024336"/>
          </a:xfrm>
        </p:spPr>
        <p:txBody>
          <a:bodyPr>
            <a:normAutofit fontScale="92500" lnSpcReduction="20000"/>
          </a:bodyPr>
          <a:lstStyle/>
          <a:p>
            <a:r>
              <a:rPr lang="es-CR" sz="2400" b="1" dirty="0" smtClean="0"/>
              <a:t>Programa </a:t>
            </a:r>
            <a:r>
              <a:rPr lang="es-CR" sz="2400" b="1" dirty="0"/>
              <a:t>de pasantías para posgrados nacionales que incluyan dentro de su plan de estudios una pasantía en el </a:t>
            </a:r>
            <a:r>
              <a:rPr lang="es-CR" sz="2400" b="1" dirty="0" smtClean="0"/>
              <a:t>extranjero</a:t>
            </a:r>
          </a:p>
          <a:p>
            <a:endParaRPr lang="en-US" sz="24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dirty="0" smtClean="0"/>
              <a:t>Presupuesto total destinado: 30.000.000 colones / Hasta $9000 por persona.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dirty="0" smtClean="0"/>
              <a:t>Tiempo de convocatoria: abierta del 16 de enero, cierra cuando se acaben los recursos.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900" dirty="0">
                <a:solidFill>
                  <a:srgbClr val="00B0F0"/>
                </a:solidFill>
              </a:rPr>
              <a:t>http://www.micit.go.cr/images/incentivos/convocatorias_2017/Base_de_convocatoria_pasantias_posgrados_nacionales_2017.pdf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58024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7495"/>
            <a:ext cx="7772400" cy="792088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>Convocatorias abiertas actualmente</a:t>
            </a:r>
            <a:endParaRPr lang="en-US" sz="32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275606"/>
            <a:ext cx="8568952" cy="30243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b="1" dirty="0" err="1" smtClean="0"/>
              <a:t>Visitas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cortas</a:t>
            </a:r>
            <a:r>
              <a:rPr lang="en-US" sz="2200" b="1" dirty="0" smtClean="0"/>
              <a:t> de </a:t>
            </a:r>
            <a:r>
              <a:rPr lang="en-US" sz="2200" b="1" dirty="0" err="1" smtClean="0"/>
              <a:t>expertos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internacionales</a:t>
            </a:r>
            <a:r>
              <a:rPr lang="en-US" sz="2200" b="1" dirty="0" smtClean="0"/>
              <a:t> a Costa Rica</a:t>
            </a:r>
          </a:p>
          <a:p>
            <a:pPr>
              <a:lnSpc>
                <a:spcPct val="90000"/>
              </a:lnSpc>
            </a:pPr>
            <a:endParaRPr lang="en-US" sz="22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dirty="0" smtClean="0"/>
              <a:t>Presupuesto total destinado: 22.500.000 colones / Hasta $3000 por persona.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dirty="0" smtClean="0"/>
              <a:t>Tiempo de convocatoria: abierta del 16 de enero, cierra cuando se acaben los recursos.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B0F0"/>
                </a:solidFill>
              </a:rPr>
              <a:t>http://www.micit.go.cr/images/incentivos/convocatorias_2017/Bases_de_la_convocatoria_Traida_de_Expertos_Internacionales_2017.pdf</a:t>
            </a:r>
          </a:p>
        </p:txBody>
      </p:sp>
    </p:spTree>
    <p:extLst>
      <p:ext uri="{BB962C8B-B14F-4D97-AF65-F5344CB8AC3E}">
        <p14:creationId xmlns:p14="http://schemas.microsoft.com/office/powerpoint/2010/main" xmlns="" val="293417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7495"/>
            <a:ext cx="7772400" cy="792088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>Convocatorias abiertas actualmente</a:t>
            </a:r>
            <a:endParaRPr lang="en-US" sz="32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275606"/>
            <a:ext cx="8568952" cy="30243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CR" sz="2400" b="1" dirty="0"/>
              <a:t>Convocatoria para el Programa de Financiamiento de proyectos de investigación en Alimentos y </a:t>
            </a:r>
            <a:r>
              <a:rPr lang="es-CR" sz="2400" b="1" dirty="0" smtClean="0"/>
              <a:t>Agricultura</a:t>
            </a:r>
            <a:endParaRPr lang="en-US" sz="22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dirty="0" smtClean="0"/>
              <a:t>Presupuesto total destinado: 50.000.000 colones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dirty="0" smtClean="0"/>
              <a:t>Tiempo de convocatoria: abierta del 16 de enero al 30 de marzo.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00B0F0"/>
                </a:solidFill>
              </a:rPr>
              <a:t>http://www.micit.go.cr/images/incentivos/convocatorias_2017/Convocatoria_Proyectos_en_Alimentos_y_Agricultura_PLATAFORMA_2017.pdf</a:t>
            </a:r>
            <a:endParaRPr lang="es-MX" sz="16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195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DIAPOSITIV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DIAPOSITIVAS</Template>
  <TotalTime>3674</TotalTime>
  <Words>1381</Words>
  <Application>Microsoft Office PowerPoint</Application>
  <PresentationFormat>Presentación en pantalla (16:9)</PresentationFormat>
  <Paragraphs>229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PLANTILLA DIAPOSITIVAS</vt:lpstr>
      <vt:lpstr>Diapositiva 1</vt:lpstr>
      <vt:lpstr>Objetivo General:   Promover sinergias entre las instituciones del sector CTI para el  mayor aprovechamiento de los recursos disponibles y las oportunidades de cooperación nacional e internacional.  Objetivos Específicos:  1. Presentar las opciones de fondos y convocatorias para investigación y movilidad 2017. 2. Presentar otras oportunidades y actividades de interés que va a realizar el MICITT durante el año 2017.  </vt:lpstr>
      <vt:lpstr>Diapositiva 3</vt:lpstr>
      <vt:lpstr>La convocatorias a proyectos y fondos responden a: </vt:lpstr>
      <vt:lpstr>Convocatorias abiertas actualmente</vt:lpstr>
      <vt:lpstr>Diapositiva 6</vt:lpstr>
      <vt:lpstr>Convocatorias abiertas actualmente</vt:lpstr>
      <vt:lpstr>Convocatorias abiertas actualmente</vt:lpstr>
      <vt:lpstr>Convocatorias abiertas actualmente</vt:lpstr>
      <vt:lpstr>Convocatorias abiertas actualmente</vt:lpstr>
      <vt:lpstr>Diapositiva 11</vt:lpstr>
      <vt:lpstr>Convocatorias programadas</vt:lpstr>
      <vt:lpstr>Convocatorias programadas</vt:lpstr>
      <vt:lpstr>Convocatorias programadas de Pasantías</vt:lpstr>
      <vt:lpstr>Convocatorias programadas de Maestrías y Doctorados</vt:lpstr>
      <vt:lpstr>Convocatorias Organización eventos que promueven la Ciencia, Tecnología e Innovación</vt:lpstr>
      <vt:lpstr>Convocatorias Fondo Propyme</vt:lpstr>
      <vt:lpstr>Programa de Innovación y capital Humano para la Competitividad (PINN)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UNION EUROPEA</vt:lpstr>
      <vt:lpstr>Diapositiva 26</vt:lpstr>
      <vt:lpstr>Diapositiva 27</vt:lpstr>
      <vt:lpstr>Capacitación para la formulación de proyectos conjuntos para Horizonte 2020</vt:lpstr>
      <vt:lpstr>Red de Puntos Nacionales de Contacto</vt:lpstr>
      <vt:lpstr>Interesados en puntos nacionales de contacto para temas específicos</vt:lpstr>
      <vt:lpstr>Diapositiva 31</vt:lpstr>
      <vt:lpstr>Diapositiva 32</vt:lpstr>
      <vt:lpstr>Preguntas??</vt:lpstr>
      <vt:lpstr>Diapositiva 34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Natalia Coto Alfaro</dc:creator>
  <cp:lastModifiedBy>UP-VI-UCR</cp:lastModifiedBy>
  <cp:revision>55</cp:revision>
  <cp:lastPrinted>2017-02-09T14:29:42Z</cp:lastPrinted>
  <dcterms:created xsi:type="dcterms:W3CDTF">2016-02-15T19:33:03Z</dcterms:created>
  <dcterms:modified xsi:type="dcterms:W3CDTF">2017-02-09T16:40:09Z</dcterms:modified>
</cp:coreProperties>
</file>