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55A51-26AC-450F-8408-51079D6E7CEE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14674-DD06-49A6-8EC4-28B4F5E7BA18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7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4C6-9C25-43DA-BDA4-8BAD31B3CBD5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86F-180F-4101-91A5-2C40F01500FE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EBD0-1A19-4345-988D-C8AC50A15BA8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D7CF-86DE-4616-B019-865BB2037CFA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6E20-35D9-461A-A449-4162E5C6420B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B3F4-FA50-4441-9DEB-B8BB25358385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7835-43F0-4B6B-B627-6D08BF297247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54E6-C8D5-485A-8D26-616B14435DDC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3717-802A-4982-ADD8-C3A50281A4C6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A678-86D0-4257-8650-4DD892EE526C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5B22-7780-4FAE-8513-74D76F7DA62B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88D-D690-4E7F-983C-E81D7668CDA3}" type="datetime1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808D-F3B1-4588-9038-856D4B9403C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Work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Programmes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 and calls </a:t>
            </a:r>
            <a:b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of interest for non-EU and EU-associated members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214414" y="6211669"/>
            <a:ext cx="657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smtClean="0"/>
              <a:t>Taller de formulacion de proyectos colaborativos internacionales </a:t>
            </a:r>
          </a:p>
          <a:p>
            <a:pPr algn="ctr"/>
            <a:r>
              <a:rPr lang="es-CR" b="1" smtClean="0"/>
              <a:t> 11 a 14 de agosto 2014 – Universidad de Costa Rica</a:t>
            </a:r>
            <a:endParaRPr lang="es-CR" b="1"/>
          </a:p>
        </p:txBody>
      </p:sp>
      <p:pic>
        <p:nvPicPr>
          <p:cNvPr id="5" name="Picture 3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9F5"/>
              </a:clrFrom>
              <a:clrTo>
                <a:srgbClr val="FCF9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9" y="0"/>
            <a:ext cx="1643042" cy="17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0" y="0"/>
          <a:ext cx="3282591" cy="785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 bitmap" r:id="rId4" imgW="4486901" imgH="1095528" progId="PBrush">
                  <p:embed/>
                </p:oleObj>
              </mc:Choice>
              <mc:Fallback>
                <p:oleObj name="Image bitmap" r:id="rId4" imgW="4486901" imgH="1095528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282591" cy="7857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Work </a:t>
            </a:r>
            <a:r>
              <a:rPr lang="en-US" sz="3200" b="1" dirty="0" err="1" smtClean="0"/>
              <a:t>Programme</a:t>
            </a:r>
            <a:r>
              <a:rPr lang="en-US" sz="3200" b="1" dirty="0" smtClean="0"/>
              <a:t> 13-14 – calls 2014-15</a:t>
            </a:r>
            <a:endParaRPr lang="en-US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85720" y="2000240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Calls  addressing specific international </a:t>
            </a:r>
            <a:r>
              <a:rPr lang="en-US" sz="1600" b="1" dirty="0" err="1" smtClean="0"/>
              <a:t>cooperations</a:t>
            </a:r>
            <a:endParaRPr lang="en-US" sz="1600" b="1" dirty="0" smtClean="0"/>
          </a:p>
          <a:p>
            <a:pPr algn="ctr"/>
            <a:endParaRPr lang="en-GB" sz="1600" b="1" dirty="0" smtClean="0"/>
          </a:p>
          <a:p>
            <a:r>
              <a:rPr lang="en-GB" sz="1600" dirty="0" smtClean="0"/>
              <a:t>WP13:        INT-1-2014/2015: Enhancing and focusing research and innovation cooperation with 	the Union’s key international partner countries  (</a:t>
            </a:r>
            <a:r>
              <a:rPr lang="en-GB" sz="1600" b="1" dirty="0" smtClean="0"/>
              <a:t>Australia, USA, Brazil, Russia, China, 	</a:t>
            </a:r>
            <a:r>
              <a:rPr lang="en-GB" sz="1600" b="1" dirty="0" err="1" smtClean="0"/>
              <a:t>S.Africa</a:t>
            </a:r>
            <a:r>
              <a:rPr lang="en-GB" sz="1600" b="1" dirty="0" smtClean="0"/>
              <a:t> &amp; Ukraine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	INT-2-2014/2015: Encouraging the research and innovation cooperation between the 	Union and 	selected regional partners  (</a:t>
            </a:r>
            <a:r>
              <a:rPr lang="en-GB" sz="1600" b="1" dirty="0" smtClean="0"/>
              <a:t>Southern Mediterranean &amp; Black Sea regions, 	Middle-East and Africa 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	INT-6-2015: Re-invigorating the partnership between the two shores of the 	</a:t>
            </a:r>
            <a:r>
              <a:rPr lang="en-GB" sz="1600" b="1" dirty="0" smtClean="0"/>
              <a:t>Mediterranean </a:t>
            </a:r>
          </a:p>
          <a:p>
            <a:r>
              <a:rPr lang="en-GB" sz="1600" dirty="0" smtClean="0"/>
              <a:t>	INT-7-2015: Towards a new geopolitical order in the </a:t>
            </a:r>
            <a:r>
              <a:rPr lang="en-GB" sz="1600" b="1" dirty="0" smtClean="0"/>
              <a:t>South and East Mediterranean </a:t>
            </a:r>
            <a:r>
              <a:rPr lang="en-GB" sz="1600" dirty="0" smtClean="0"/>
              <a:t>	regions </a:t>
            </a:r>
          </a:p>
          <a:p>
            <a:r>
              <a:rPr lang="en-GB" sz="1600" dirty="0" smtClean="0"/>
              <a:t>	INT-8-2015: The European Union and the Eastern Partnership  (</a:t>
            </a:r>
            <a:r>
              <a:rPr lang="en-US" sz="1600" b="1" dirty="0" smtClean="0"/>
              <a:t>Belarus, Moldova, 	Ukraine and South Caucasus (Armenia, Azerbaijan, Georgia</a:t>
            </a:r>
            <a:r>
              <a:rPr lang="en-US" sz="1600" dirty="0" smtClean="0"/>
              <a:t>) </a:t>
            </a:r>
            <a:endParaRPr lang="en-GB" sz="1600" dirty="0" smtClean="0"/>
          </a:p>
          <a:p>
            <a:r>
              <a:rPr lang="en-GB" sz="1600" dirty="0" smtClean="0"/>
              <a:t>	INT-9-2015: The European Union, </a:t>
            </a:r>
            <a:r>
              <a:rPr lang="en-GB" sz="1600" b="1" dirty="0" smtClean="0"/>
              <a:t>Turkey</a:t>
            </a:r>
            <a:r>
              <a:rPr lang="en-GB" sz="1600" dirty="0" smtClean="0"/>
              <a:t> and its wider neighbourhood: challenges and 	opportunities </a:t>
            </a:r>
          </a:p>
          <a:p>
            <a:r>
              <a:rPr lang="en-GB" sz="1600" dirty="0" smtClean="0"/>
              <a:t>	INT-10-2015: The European Union and integration challenges in the </a:t>
            </a:r>
            <a:r>
              <a:rPr lang="en-GB" sz="1600" b="1" dirty="0" smtClean="0"/>
              <a:t>Balkans</a:t>
            </a:r>
            <a:r>
              <a:rPr lang="en-GB" sz="1600" dirty="0" smtClean="0"/>
              <a:t> </a:t>
            </a:r>
          </a:p>
          <a:p>
            <a:r>
              <a:rPr lang="en-GB" sz="1600" dirty="0" smtClean="0"/>
              <a:t>	INT-12-2015: The cultural, scientific and social dimension of </a:t>
            </a:r>
            <a:r>
              <a:rPr lang="en-GB" sz="1600" b="1" dirty="0" smtClean="0"/>
              <a:t>EU-LAC </a:t>
            </a:r>
            <a:r>
              <a:rPr lang="en-GB" sz="1600" dirty="0" smtClean="0"/>
              <a:t>relations</a:t>
            </a:r>
          </a:p>
          <a:p>
            <a:r>
              <a:rPr lang="en-GB" sz="1600" dirty="0" smtClean="0"/>
              <a:t>WP14:	None </a:t>
            </a:r>
          </a:p>
          <a:p>
            <a:endParaRPr lang="en-GB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4282" y="785794"/>
          <a:ext cx="8715437" cy="103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14380"/>
                <a:gridCol w="6357983"/>
              </a:tblGrid>
              <a:tr h="345916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smtClean="0">
                          <a:latin typeface="+mn-lt"/>
                        </a:rPr>
                        <a:t>Thematic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</a:tr>
              <a:tr h="3459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3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Societal Challenges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13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Europe in a changing world – inclusive, innovative and reflective Societies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5916">
                <a:tc vMerge="1">
                  <a:txBody>
                    <a:bodyPr/>
                    <a:lstStyle/>
                    <a:p>
                      <a:pPr algn="ctr"/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14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 societies – Protecting freedom and security of Europe and its citizens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smtClean="0"/>
              <a:t>14 Work Programmes</a:t>
            </a:r>
            <a:endParaRPr lang="en-US" sz="3200" b="1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14282" y="1000108"/>
          <a:ext cx="8715437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785818"/>
                <a:gridCol w="5929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smtClean="0">
                          <a:latin typeface="+mn-lt"/>
                        </a:rPr>
                        <a:t>Thematic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Scientific Excellence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European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Research Council (ERC) Grants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2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Future and Emerging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Technologies (FET)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3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Marie </a:t>
                      </a:r>
                      <a:r>
                        <a:rPr lang="en-US" sz="1400" i="0" noProof="0" dirty="0" err="1" smtClean="0">
                          <a:latin typeface="+mn-lt"/>
                        </a:rPr>
                        <a:t>Sklodowska</a:t>
                      </a:r>
                      <a:r>
                        <a:rPr lang="en-US" sz="1400" i="0" noProof="0" dirty="0" smtClean="0">
                          <a:latin typeface="+mn-lt"/>
                        </a:rPr>
                        <a:t>-Curie Actions (MSCA)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4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European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Research Infrastructure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2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Industrial Leadership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5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Leadership in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 Enabling and Industrial  Technologies (LEITs)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6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Access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to risk finance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7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Innovation in SME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7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3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Societal Challenges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8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Health, demographic change and wellbeing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9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Food security, sustainable agriculture and forestry, marine and maritime and inland water research and the </a:t>
                      </a:r>
                      <a:r>
                        <a:rPr lang="en-US" sz="140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bioeconomy</a:t>
                      </a:r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10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Secure, clean and efficient energy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11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Smart, green and integrated transport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12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Climate action, environment, resource efficiency and raw materials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13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Europe in a changing world – inclusive, innovative and reflective Societies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14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 societies – Protecting freedom and security of Europe and its citizens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Different types of actions</a:t>
            </a:r>
            <a:endParaRPr lang="en-US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592935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b="1" dirty="0" smtClean="0"/>
              <a:t>Research &amp; Innovation Action (RIA)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Basic &amp; applied research up to small-scale prototype or pilot; 100% funding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b="1" dirty="0" smtClean="0"/>
              <a:t>Innovation Action</a:t>
            </a:r>
          </a:p>
          <a:p>
            <a:pPr marL="742950" lvl="2" indent="-342900" algn="just"/>
            <a:r>
              <a:rPr lang="en-US" sz="1600" dirty="0" smtClean="0"/>
              <a:t>From small-scale prototype or pilot to market replication (first-of-a-kind industrial scale) ; 70% funding for private (i.e. profit) partners and 100%  for public (i.e. non-profit) partners</a:t>
            </a:r>
            <a:endParaRPr lang="en-US" sz="1600" b="1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b="1" dirty="0" smtClean="0"/>
              <a:t>Coordination and Support Action (CSA)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600" dirty="0" smtClean="0"/>
              <a:t>Accompanying measures to research (e.g. dissemination, communication, networking, policy dialogues, strategic planning); 100% funding</a:t>
            </a:r>
            <a:endParaRPr lang="en-US" sz="1600" b="1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b="1" dirty="0" smtClean="0"/>
              <a:t>Pre-Commercial Procurement (PCP) </a:t>
            </a:r>
            <a:r>
              <a:rPr lang="en-US" sz="1800" b="1" dirty="0" err="1" smtClean="0"/>
              <a:t>Cofund</a:t>
            </a:r>
            <a:r>
              <a:rPr lang="en-US" sz="1800" b="1" dirty="0" smtClean="0"/>
              <a:t> actions </a:t>
            </a:r>
          </a:p>
          <a:p>
            <a:pPr marL="742950" lvl="2" indent="-342900" algn="just"/>
            <a:r>
              <a:rPr lang="en-US" sz="1600" dirty="0" smtClean="0"/>
              <a:t>Public procurement of research, development and validation of new solutions that can bring significant quality and efficiency improvements in areas of public interest;  procurers =  buyers group  of R&amp;D services; funding 70% of total eligible costs</a:t>
            </a:r>
          </a:p>
          <a:p>
            <a:pPr marL="342900" lvl="1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b="1" dirty="0" smtClean="0"/>
              <a:t>Public Procurement of Innovative Solutions (PPI) </a:t>
            </a:r>
            <a:r>
              <a:rPr lang="en-US" sz="1800" b="1" dirty="0" err="1" smtClean="0"/>
              <a:t>Cofund</a:t>
            </a:r>
            <a:r>
              <a:rPr lang="en-US" sz="1800" b="1" dirty="0" smtClean="0"/>
              <a:t> actions </a:t>
            </a:r>
          </a:p>
          <a:p>
            <a:pPr marL="742950" lvl="2" indent="-342900" algn="just"/>
            <a:r>
              <a:rPr lang="en-US" sz="1600" dirty="0" smtClean="0"/>
              <a:t>Groups of procurers to act as early adopters of innovative solutions that can bring significant quality and efficiency improvements in areas of public interest; procurers = buyers group of solutions already developed but needing additional measures (market readiness, conformance testing, certification or quality </a:t>
            </a:r>
            <a:r>
              <a:rPr lang="en-US" sz="1600" dirty="0" err="1" smtClean="0"/>
              <a:t>labelling</a:t>
            </a:r>
            <a:r>
              <a:rPr lang="en-US" sz="1600" dirty="0" smtClean="0"/>
              <a:t>); funding 20% of total eligible costs</a:t>
            </a:r>
            <a:endParaRPr lang="en-US" sz="1600" b="1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en-US" sz="18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smtClean="0"/>
              <a:t>Work Programmes of interest</a:t>
            </a:r>
            <a:endParaRPr lang="en-US" sz="3200" b="1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14282" y="1285860"/>
          <a:ext cx="871543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785818"/>
                <a:gridCol w="5929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Thematic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Scientific Excellence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1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noProof="0" dirty="0" smtClean="0">
                          <a:latin typeface="+mn-lt"/>
                        </a:rPr>
                        <a:t>European</a:t>
                      </a:r>
                      <a:r>
                        <a:rPr lang="en-US" sz="1400" b="1" i="0" baseline="0" noProof="0" dirty="0" smtClean="0">
                          <a:latin typeface="+mn-lt"/>
                        </a:rPr>
                        <a:t> Research Council (ERC) Grants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smtClean="0">
                          <a:latin typeface="+mn-lt"/>
                        </a:rPr>
                        <a:t>3</a:t>
                      </a:r>
                      <a:endParaRPr lang="en-US" sz="1400" b="1" i="0" noProof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noProof="0" dirty="0" smtClean="0">
                          <a:latin typeface="+mn-lt"/>
                        </a:rPr>
                        <a:t>Marie </a:t>
                      </a:r>
                      <a:r>
                        <a:rPr lang="en-US" sz="1400" b="1" i="0" noProof="0" dirty="0" err="1" smtClean="0">
                          <a:latin typeface="+mn-lt"/>
                        </a:rPr>
                        <a:t>Sklodowska</a:t>
                      </a:r>
                      <a:r>
                        <a:rPr lang="en-US" sz="1400" b="1" i="0" noProof="0" dirty="0" smtClean="0">
                          <a:latin typeface="+mn-lt"/>
                        </a:rPr>
                        <a:t>-Curie Actions (MSCA)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57158" y="3071810"/>
            <a:ext cx="85725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Work </a:t>
            </a:r>
            <a:r>
              <a:rPr lang="en-US" b="1" dirty="0" err="1" smtClean="0"/>
              <a:t>programme</a:t>
            </a:r>
            <a:r>
              <a:rPr lang="en-US" b="1" dirty="0" smtClean="0"/>
              <a:t> of interest main characteristics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WP1 </a:t>
            </a:r>
          </a:p>
          <a:p>
            <a:r>
              <a:rPr lang="en-US" dirty="0" smtClean="0"/>
              <a:t>Non-collaborative projects ; young-senior “high-level” researchers ; « Fundamental » R&amp;D projects ; TRL 1-3 ; bottom-up approach (any topic) ; Host institution EU or associated member</a:t>
            </a:r>
            <a:endParaRPr lang="en-US" dirty="0"/>
          </a:p>
          <a:p>
            <a:pPr algn="ctr"/>
            <a:r>
              <a:rPr lang="en-US" b="1" dirty="0" smtClean="0"/>
              <a:t>WP3 </a:t>
            </a:r>
          </a:p>
          <a:p>
            <a:r>
              <a:rPr lang="en-US" dirty="0" smtClean="0"/>
              <a:t>Collaborative projects ; PhD-Post-doc researchers mobility ; TRL 1-7 ; bottom-up approach (any topic) ; Host institution EU or associated member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smtClean="0"/>
              <a:t>Work Programmes of interest</a:t>
            </a:r>
            <a:endParaRPr lang="en-US" sz="3200" b="1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14282" y="1357298"/>
          <a:ext cx="8715437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785818"/>
                <a:gridCol w="5929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smtClean="0">
                          <a:latin typeface="+mn-lt"/>
                        </a:rPr>
                        <a:t>Thematic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2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Industrial Leadership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5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noProof="0" dirty="0" smtClean="0">
                          <a:latin typeface="+mn-lt"/>
                        </a:rPr>
                        <a:t>Leadership in</a:t>
                      </a:r>
                      <a:r>
                        <a:rPr lang="en-US" sz="1400" b="1" i="0" baseline="0" noProof="0" dirty="0" smtClean="0">
                          <a:latin typeface="+mn-lt"/>
                        </a:rPr>
                        <a:t>  Enabling and Industrial  Technologies (LEITs)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57158" y="3071810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Work </a:t>
            </a:r>
            <a:r>
              <a:rPr lang="en-US" b="1" dirty="0" err="1" smtClean="0"/>
              <a:t>programme</a:t>
            </a:r>
            <a:r>
              <a:rPr lang="en-US" b="1" dirty="0" smtClean="0"/>
              <a:t> of interest main characteristics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WP5</a:t>
            </a:r>
          </a:p>
          <a:p>
            <a:r>
              <a:rPr lang="en-US" dirty="0" smtClean="0"/>
              <a:t>Collaborative projects </a:t>
            </a:r>
          </a:p>
          <a:p>
            <a:r>
              <a:rPr lang="en-US" dirty="0" smtClean="0"/>
              <a:t>Industrial Leadership </a:t>
            </a:r>
          </a:p>
          <a:p>
            <a:r>
              <a:rPr lang="en-US" dirty="0" smtClean="0"/>
              <a:t>Types of action: RIA, Innovation, CSA, PCO, PPI </a:t>
            </a:r>
          </a:p>
          <a:p>
            <a:r>
              <a:rPr lang="en-US" dirty="0" smtClean="0"/>
              <a:t>TRL 1-8 ; outcome and impact oriented ;  emphasis on high TRLs ; top-down approach based on topic calls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Work </a:t>
            </a:r>
            <a:r>
              <a:rPr lang="en-US" sz="3200" b="1" dirty="0" err="1" smtClean="0"/>
              <a:t>Programmes</a:t>
            </a:r>
            <a:r>
              <a:rPr lang="en-US" sz="3200" b="1" dirty="0" smtClean="0"/>
              <a:t> of interest</a:t>
            </a:r>
            <a:endParaRPr lang="en-US" sz="32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4282" y="1000108"/>
          <a:ext cx="871543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85818"/>
                <a:gridCol w="62865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smtClean="0">
                          <a:latin typeface="+mn-lt"/>
                        </a:rPr>
                        <a:t>Thematic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rowSpan="7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3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Societal Challenges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8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Health, demographic change and wellbeing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9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Food security, sustainable agriculture and forestry, marine and maritime and inland water research and the </a:t>
                      </a:r>
                      <a:r>
                        <a:rPr lang="en-US" sz="140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bioeconomy</a:t>
                      </a:r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10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Secure, clean and efficient energy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11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Smart, green and integrated transport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12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Climate action, environment, resource efficiency and raw materials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13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Europe in a changing world – inclusive, innovative and reflective Societies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14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 societies – Protecting freedom and security of Europe and its citizens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85720" y="4572008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Work </a:t>
            </a:r>
            <a:r>
              <a:rPr lang="en-US" b="1" dirty="0" err="1" smtClean="0"/>
              <a:t>programme</a:t>
            </a:r>
            <a:r>
              <a:rPr lang="en-US" b="1" dirty="0" smtClean="0"/>
              <a:t> of interest main characteristics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WP8-14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Collaborative projects ; RIA, Innovation and CSA ; TRL 1-7 ; top-down approach based on topic calls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Work </a:t>
            </a:r>
            <a:r>
              <a:rPr lang="en-US" sz="3200" b="1" dirty="0" err="1" smtClean="0"/>
              <a:t>Programme</a:t>
            </a:r>
            <a:r>
              <a:rPr lang="en-US" sz="3200" b="1" dirty="0" smtClean="0"/>
              <a:t> 5 – calls 2014-15 </a:t>
            </a:r>
            <a:endParaRPr lang="en-US" sz="32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2" y="928670"/>
          <a:ext cx="8715437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714380"/>
                <a:gridCol w="61436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Thematic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2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Industrial Leadership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5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noProof="0" dirty="0" smtClean="0">
                          <a:latin typeface="+mn-lt"/>
                        </a:rPr>
                        <a:t>LEITs –</a:t>
                      </a:r>
                      <a:r>
                        <a:rPr lang="en-US" sz="1400" b="1" i="0" baseline="0" noProof="0" dirty="0" smtClean="0">
                          <a:latin typeface="+mn-lt"/>
                        </a:rPr>
                        <a:t> 3 WP documents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 Technologies  (ICT)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Nanotechnologies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Advanced Materials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Biotechnology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Advanced Manufacturing and Processing  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1400" b="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    Spa</a:t>
                      </a:r>
                      <a:r>
                        <a:rPr lang="en-US" sz="14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28596" y="3103126"/>
            <a:ext cx="83582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Calls  addressing specific international </a:t>
            </a:r>
            <a:r>
              <a:rPr lang="en-US" sz="1400" b="1" dirty="0" err="1" smtClean="0"/>
              <a:t>cooperations</a:t>
            </a:r>
            <a:endParaRPr lang="en-US" sz="1400" b="1" dirty="0" smtClean="0"/>
          </a:p>
          <a:p>
            <a:endParaRPr lang="en-US" sz="1400" dirty="0" smtClean="0"/>
          </a:p>
          <a:p>
            <a:r>
              <a:rPr lang="en-US" sz="1400" b="1" dirty="0" smtClean="0"/>
              <a:t>LEIT 1: </a:t>
            </a:r>
            <a:r>
              <a:rPr lang="en-US" sz="1400" dirty="0" smtClean="0"/>
              <a:t>ICT 38 – 2015: International partnership building and support to dialogues with high income countries (</a:t>
            </a:r>
            <a:r>
              <a:rPr lang="en-US" sz="1400" b="1" dirty="0" smtClean="0"/>
              <a:t>Canada, USA</a:t>
            </a:r>
            <a:r>
              <a:rPr lang="en-US" sz="1400" dirty="0" smtClean="0"/>
              <a:t>) </a:t>
            </a:r>
          </a:p>
          <a:p>
            <a:r>
              <a:rPr lang="en-US" sz="1400" dirty="0" smtClean="0"/>
              <a:t>ICT 39 – 2015: International partnership building in low and middle income countries  (</a:t>
            </a:r>
            <a:r>
              <a:rPr lang="en-US" sz="1400" b="1" dirty="0" smtClean="0"/>
              <a:t>sub-Saharan African </a:t>
            </a:r>
            <a:r>
              <a:rPr lang="en-US" sz="1400" dirty="0" smtClean="0"/>
              <a:t>countries) </a:t>
            </a:r>
          </a:p>
          <a:p>
            <a:r>
              <a:rPr lang="en-US" sz="1400" b="1" dirty="0" smtClean="0"/>
              <a:t>EU-Brazil </a:t>
            </a:r>
            <a:r>
              <a:rPr lang="en-US" sz="1400" dirty="0" smtClean="0"/>
              <a:t>Research and Development Cooperation in Advanced Cyber Infrastructure</a:t>
            </a:r>
          </a:p>
          <a:p>
            <a:r>
              <a:rPr lang="en-US" sz="1400" dirty="0" smtClean="0"/>
              <a:t>EUB 1 – 2015: Cloud Computing, including security aspects</a:t>
            </a:r>
          </a:p>
          <a:p>
            <a:r>
              <a:rPr lang="en-US" sz="1400" dirty="0" smtClean="0"/>
              <a:t>EUB 2 – 2015: High Performance Computing (HPC)</a:t>
            </a:r>
          </a:p>
          <a:p>
            <a:r>
              <a:rPr lang="fr-FR" sz="1400" dirty="0" smtClean="0"/>
              <a:t>EUB 3 – 2015: </a:t>
            </a:r>
            <a:r>
              <a:rPr lang="fr-FR" sz="1400" dirty="0" err="1" smtClean="0"/>
              <a:t>Experimental</a:t>
            </a:r>
            <a:r>
              <a:rPr lang="fr-FR" sz="1400" dirty="0" smtClean="0"/>
              <a:t> Platform</a:t>
            </a:r>
          </a:p>
          <a:p>
            <a:r>
              <a:rPr lang="en-US" sz="1400" b="1" dirty="0" smtClean="0"/>
              <a:t>EU-Japan </a:t>
            </a:r>
            <a:r>
              <a:rPr lang="en-US" sz="1400" dirty="0" smtClean="0"/>
              <a:t>Research and Development Cooperation in Net Futures </a:t>
            </a:r>
          </a:p>
          <a:p>
            <a:r>
              <a:rPr lang="en-US" sz="1400" dirty="0" smtClean="0"/>
              <a:t>EUJ 1 – 2014: Technologies combining big data, internet of things in the cloud </a:t>
            </a:r>
          </a:p>
          <a:p>
            <a:r>
              <a:rPr lang="fr-FR" sz="1400" dirty="0" smtClean="0"/>
              <a:t>EUJ 2 – 2014: Optical communications </a:t>
            </a:r>
          </a:p>
          <a:p>
            <a:r>
              <a:rPr lang="en-US" sz="1400" dirty="0" smtClean="0"/>
              <a:t>EUJ 3 – 2014: Access networks for densely located users </a:t>
            </a:r>
          </a:p>
          <a:p>
            <a:r>
              <a:rPr lang="en-US" sz="1400" dirty="0" smtClean="0"/>
              <a:t>EUJ 4 – 2014: Experimentation and development on federated Japan – EU test beds </a:t>
            </a:r>
          </a:p>
          <a:p>
            <a:r>
              <a:rPr lang="en-US" sz="1400" b="1" dirty="0" smtClean="0"/>
              <a:t>LEIT 2: </a:t>
            </a:r>
            <a:r>
              <a:rPr lang="en-US" sz="1400" dirty="0" smtClean="0"/>
              <a:t>none</a:t>
            </a:r>
          </a:p>
          <a:p>
            <a:r>
              <a:rPr lang="en-US" sz="1400" b="1" dirty="0" smtClean="0"/>
              <a:t>LEIT 3: </a:t>
            </a:r>
            <a:r>
              <a:rPr lang="en-US" sz="1400" dirty="0" smtClean="0"/>
              <a:t>none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92869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Work </a:t>
            </a:r>
            <a:r>
              <a:rPr lang="en-US" sz="3200" b="1" dirty="0" err="1" smtClean="0"/>
              <a:t>Programme</a:t>
            </a:r>
            <a:r>
              <a:rPr lang="en-US" sz="3200" b="1" dirty="0" smtClean="0"/>
              <a:t> 8-9 – calls 2014-15</a:t>
            </a:r>
            <a:endParaRPr lang="en-US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57158" y="2143116"/>
            <a:ext cx="83582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Calls  addressing specific international </a:t>
            </a:r>
            <a:r>
              <a:rPr lang="en-US" sz="1600" b="1" dirty="0" err="1" smtClean="0"/>
              <a:t>cooperations</a:t>
            </a:r>
            <a:endParaRPr lang="en-US" sz="1600" b="1" dirty="0" smtClean="0"/>
          </a:p>
          <a:p>
            <a:r>
              <a:rPr lang="en-US" sz="1600" dirty="0" smtClean="0"/>
              <a:t>WP8: 	none</a:t>
            </a:r>
          </a:p>
          <a:p>
            <a:r>
              <a:rPr lang="en-US" sz="1600" dirty="0" smtClean="0"/>
              <a:t>WP9:	</a:t>
            </a:r>
            <a:r>
              <a:rPr lang="fr-FR" sz="1600" dirty="0" smtClean="0"/>
              <a:t>SFS-1-2014/2015: </a:t>
            </a:r>
            <a:r>
              <a:rPr lang="fr-FR" sz="1600" dirty="0" err="1" smtClean="0"/>
              <a:t>Sustainable</a:t>
            </a:r>
            <a:r>
              <a:rPr lang="fr-FR" sz="1600" dirty="0" smtClean="0"/>
              <a:t> </a:t>
            </a:r>
            <a:r>
              <a:rPr lang="fr-FR" sz="1600" dirty="0" err="1" smtClean="0"/>
              <a:t>terrestrial</a:t>
            </a:r>
            <a:r>
              <a:rPr lang="fr-FR" sz="1600" dirty="0" smtClean="0"/>
              <a:t> </a:t>
            </a:r>
            <a:r>
              <a:rPr lang="fr-FR" sz="1600" dirty="0" err="1" smtClean="0"/>
              <a:t>livestock</a:t>
            </a:r>
            <a:r>
              <a:rPr lang="fr-FR" sz="1600" dirty="0" smtClean="0"/>
              <a:t> production </a:t>
            </a:r>
            <a:r>
              <a:rPr lang="fr-FR" sz="1600" b="1" dirty="0" smtClean="0"/>
              <a:t>(China)</a:t>
            </a:r>
          </a:p>
          <a:p>
            <a:r>
              <a:rPr lang="en-US" sz="1600" dirty="0" smtClean="0"/>
              <a:t>	SFS-3-2014: Practical solutions for native and alien pests affecting plants </a:t>
            </a:r>
            <a:r>
              <a:rPr lang="fr-FR" sz="1600" b="1" dirty="0" smtClean="0"/>
              <a:t>(China)</a:t>
            </a:r>
            <a:endParaRPr lang="en-US" sz="1600" dirty="0" smtClean="0"/>
          </a:p>
          <a:p>
            <a:r>
              <a:rPr lang="en-US" sz="1600" dirty="0" smtClean="0"/>
              <a:t>	SFS-4-2014: Soil quality and function </a:t>
            </a:r>
            <a:r>
              <a:rPr lang="fr-FR" sz="1600" b="1" dirty="0" smtClean="0"/>
              <a:t>(China)</a:t>
            </a:r>
            <a:endParaRPr lang="en-US" sz="1600" dirty="0" smtClean="0"/>
          </a:p>
          <a:p>
            <a:r>
              <a:rPr lang="en-US" sz="1600" dirty="0" smtClean="0"/>
              <a:t>	SFS-13-2015: Biological contamination of crops and the food chain </a:t>
            </a:r>
            <a:r>
              <a:rPr lang="fr-FR" sz="1600" b="1" dirty="0" smtClean="0"/>
              <a:t>(China) </a:t>
            </a:r>
          </a:p>
          <a:p>
            <a:r>
              <a:rPr lang="en-US" sz="1600" dirty="0" smtClean="0"/>
              <a:t>	BG-1-2015: Improving the preservation and sustainable exploitation of Atlantic marine 	ecosystems </a:t>
            </a:r>
            <a:r>
              <a:rPr lang="en-US" sz="1600" b="1" dirty="0" smtClean="0"/>
              <a:t>(USA, Canada)</a:t>
            </a:r>
          </a:p>
          <a:p>
            <a:r>
              <a:rPr lang="en-US" sz="1600" dirty="0" smtClean="0"/>
              <a:t>	BG-7-2015: Response capacities to oil spills and marine pollutions </a:t>
            </a:r>
            <a:r>
              <a:rPr lang="en-US" sz="1600" b="1" dirty="0" smtClean="0"/>
              <a:t>(USA, Canada)</a:t>
            </a:r>
            <a:endParaRPr lang="fr-FR" sz="1600" b="1" i="1" dirty="0" smtClean="0"/>
          </a:p>
          <a:p>
            <a:r>
              <a:rPr lang="en-US" sz="1600" dirty="0" smtClean="0"/>
              <a:t>	BG-8-2014: Developing in-situ Atlantic Ocean Observations for a better management 	and sustainable exploitation of the maritime resources </a:t>
            </a:r>
            <a:r>
              <a:rPr lang="en-US" sz="1600" b="1" dirty="0" smtClean="0"/>
              <a:t>(USA, Canada)</a:t>
            </a:r>
            <a:endParaRPr lang="en-US" sz="1600" dirty="0" smtClean="0"/>
          </a:p>
          <a:p>
            <a:r>
              <a:rPr lang="en-US" sz="1600" dirty="0" smtClean="0"/>
              <a:t>	BG-13-2014 Ocean literacy – Engaging with society – Social Innovation </a:t>
            </a:r>
            <a:r>
              <a:rPr lang="en-US" sz="1600" b="1" dirty="0" smtClean="0"/>
              <a:t>(USA, Canada) </a:t>
            </a:r>
            <a:endParaRPr lang="en-US" sz="1600" dirty="0" smtClean="0"/>
          </a:p>
          <a:p>
            <a:r>
              <a:rPr lang="en-US" sz="1600" dirty="0" smtClean="0"/>
              <a:t>	BG-14-2014: Supporting international cooperation initiatives: Atlantic Ocean 	Cooperation Research Alliance </a:t>
            </a:r>
            <a:r>
              <a:rPr lang="en-US" sz="1600" b="1" dirty="0" smtClean="0"/>
              <a:t>(USA, Canada)</a:t>
            </a:r>
            <a:endParaRPr lang="en-US" sz="1600" dirty="0" smtClean="0"/>
          </a:p>
          <a:p>
            <a:r>
              <a:rPr lang="en-US" sz="1600" dirty="0" smtClean="0"/>
              <a:t>	BG-15-2014: European polar research cooperation </a:t>
            </a:r>
            <a:r>
              <a:rPr lang="en-US" sz="1600" b="1" dirty="0" smtClean="0"/>
              <a:t>(USA, Canada, Russia, Japan, China, 	India, LAC)</a:t>
            </a:r>
            <a:r>
              <a:rPr lang="en-US" sz="1600" dirty="0" smtClean="0"/>
              <a:t>	</a:t>
            </a:r>
          </a:p>
          <a:p>
            <a:r>
              <a:rPr lang="en-US" sz="1600" dirty="0" smtClean="0"/>
              <a:t>	SFS-6-2014</a:t>
            </a:r>
            <a:r>
              <a:rPr lang="en-US" sz="1600" dirty="0"/>
              <a:t>: Sustainable intensification pathways of agro-food systems in </a:t>
            </a:r>
            <a:r>
              <a:rPr lang="en-US" sz="1600" b="1" dirty="0"/>
              <a:t>Africa </a:t>
            </a:r>
            <a:endParaRPr lang="en-US" sz="1600" b="1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4282" y="785794"/>
          <a:ext cx="8715437" cy="1160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14380"/>
                <a:gridCol w="6357983"/>
              </a:tblGrid>
              <a:tr h="337336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Thematic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</a:tr>
              <a:tr h="297240">
                <a:tc rowSpan="2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3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Societal Challenges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8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Health, demographic change and wellbeing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9434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9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Food security, sustainable agriculture and forestry, marine and maritime and inland water research and the </a:t>
                      </a:r>
                      <a:r>
                        <a:rPr lang="en-US" sz="140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bioeconomy</a:t>
                      </a:r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9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Work </a:t>
            </a:r>
            <a:r>
              <a:rPr lang="en-US" sz="3200" b="1" dirty="0" err="1" smtClean="0"/>
              <a:t>Programme</a:t>
            </a:r>
            <a:r>
              <a:rPr lang="en-US" sz="3200" b="1" dirty="0" smtClean="0"/>
              <a:t> 10-12 – calls 2014-15</a:t>
            </a:r>
            <a:endParaRPr lang="en-US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2500306"/>
            <a:ext cx="835824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Calls  addressing specific international </a:t>
            </a:r>
            <a:r>
              <a:rPr lang="en-US" sz="1600" b="1" dirty="0" err="1" smtClean="0"/>
              <a:t>cooperations</a:t>
            </a:r>
            <a:endParaRPr lang="en-US" sz="1600" b="1" dirty="0" smtClean="0"/>
          </a:p>
          <a:p>
            <a:r>
              <a:rPr lang="en-US" sz="1600" dirty="0" smtClean="0"/>
              <a:t>WP10: 	LCE-13-2015: Partnering with</a:t>
            </a:r>
            <a:r>
              <a:rPr lang="en-US" sz="1600" b="1" dirty="0" smtClean="0"/>
              <a:t> Brazil </a:t>
            </a:r>
            <a:r>
              <a:rPr lang="en-US" sz="1600" dirty="0" smtClean="0"/>
              <a:t>in advanced </a:t>
            </a:r>
            <a:r>
              <a:rPr lang="en-US" sz="1600" dirty="0" err="1" smtClean="0"/>
              <a:t>biofuels</a:t>
            </a:r>
            <a:endParaRPr lang="en-US" sz="1600" dirty="0" smtClean="0"/>
          </a:p>
          <a:p>
            <a:r>
              <a:rPr lang="en-US" sz="1600" dirty="0" smtClean="0"/>
              <a:t>	LCE 15 – 2014/2015: Enabling </a:t>
            </a:r>
            <a:r>
              <a:rPr lang="en-US" sz="1600" dirty="0" err="1" smtClean="0"/>
              <a:t>decarbonisation</a:t>
            </a:r>
            <a:r>
              <a:rPr lang="en-US" sz="1600" dirty="0" smtClean="0"/>
              <a:t> of the fossil fuel-based power sector and 	energy intensive industry through CCS  </a:t>
            </a:r>
            <a:r>
              <a:rPr lang="en-US" sz="1600" b="1" dirty="0" smtClean="0"/>
              <a:t>(Australia, North-America)</a:t>
            </a:r>
          </a:p>
          <a:p>
            <a:r>
              <a:rPr lang="en-US" sz="1600" dirty="0" smtClean="0"/>
              <a:t>	LCE 16 – 2014: Understanding, preventing and mitigating the potential environmental 	impacts and risks of shale gas exploration and exploitation  </a:t>
            </a:r>
            <a:r>
              <a:rPr lang="en-US" sz="1600" b="1" dirty="0" smtClean="0"/>
              <a:t>(North-America)</a:t>
            </a:r>
            <a:endParaRPr lang="en-US" sz="1600" dirty="0" smtClean="0"/>
          </a:p>
          <a:p>
            <a:r>
              <a:rPr lang="en-US" sz="1600" dirty="0" smtClean="0"/>
              <a:t>WP11: 	MG.1.8-2014-2015</a:t>
            </a:r>
            <a:r>
              <a:rPr lang="en-US" sz="1600" dirty="0"/>
              <a:t>. International cooperation in aeronautics with</a:t>
            </a:r>
            <a:r>
              <a:rPr lang="en-US" sz="1600" b="1" dirty="0"/>
              <a:t> Japan </a:t>
            </a:r>
          </a:p>
          <a:p>
            <a:r>
              <a:rPr lang="en-US" sz="1600" dirty="0" smtClean="0"/>
              <a:t>	MG.1.9-2015</a:t>
            </a:r>
            <a:r>
              <a:rPr lang="en-US" sz="1600" dirty="0"/>
              <a:t>. International cooperation in aeronautics with </a:t>
            </a:r>
            <a:r>
              <a:rPr lang="en-US" sz="1600" b="1" dirty="0"/>
              <a:t>Canada</a:t>
            </a:r>
            <a:r>
              <a:rPr lang="en-US" sz="1600" dirty="0"/>
              <a:t> </a:t>
            </a:r>
          </a:p>
          <a:p>
            <a:r>
              <a:rPr lang="en-US" sz="1600" dirty="0" smtClean="0"/>
              <a:t>	MG.1.10-2015</a:t>
            </a:r>
            <a:r>
              <a:rPr lang="en-US" sz="1600" dirty="0"/>
              <a:t>. International cooperation in aeronautics with </a:t>
            </a:r>
            <a:r>
              <a:rPr lang="en-US" sz="1600" b="1" dirty="0"/>
              <a:t>China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WP12:	WATER-5-2014/2015</a:t>
            </a:r>
            <a:r>
              <a:rPr lang="en-US" sz="1600" dirty="0"/>
              <a:t>: Strengthening international R&amp;I cooperation in the field of water </a:t>
            </a:r>
            <a:r>
              <a:rPr lang="en-US" sz="1600" dirty="0" smtClean="0"/>
              <a:t>	(developing countries especially </a:t>
            </a:r>
            <a:r>
              <a:rPr lang="en-US" sz="1600" b="1" dirty="0" smtClean="0"/>
              <a:t>Africa, India and China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	SC5-14-2014</a:t>
            </a:r>
            <a:r>
              <a:rPr lang="en-US" sz="1600" dirty="0"/>
              <a:t>: Consolidating global knowledge on the green economy in support of </a:t>
            </a:r>
            <a:r>
              <a:rPr lang="en-US" sz="1600" dirty="0" smtClean="0"/>
              <a:t>	sustainable development </a:t>
            </a:r>
            <a:r>
              <a:rPr lang="en-US" sz="1600" dirty="0"/>
              <a:t>objectives in the EU and internationally </a:t>
            </a:r>
            <a:r>
              <a:rPr lang="en-US" sz="1600" dirty="0" smtClean="0"/>
              <a:t> (</a:t>
            </a:r>
            <a:r>
              <a:rPr lang="en-US" sz="1600" b="1" dirty="0" smtClean="0"/>
              <a:t>any third country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	SC5-18-2014/2015</a:t>
            </a:r>
            <a:r>
              <a:rPr lang="en-US" sz="1600" dirty="0"/>
              <a:t>: Coordinating and supporting Earth Observation research and </a:t>
            </a:r>
            <a:r>
              <a:rPr lang="en-US" sz="1600" dirty="0" smtClean="0"/>
              <a:t>	innovation </a:t>
            </a:r>
            <a:r>
              <a:rPr lang="en-US" sz="1600" dirty="0"/>
              <a:t>in the </a:t>
            </a:r>
            <a:r>
              <a:rPr lang="en-US" sz="1600" dirty="0" smtClean="0"/>
              <a:t>EU</a:t>
            </a:r>
            <a:r>
              <a:rPr lang="en-US" sz="1600" dirty="0"/>
              <a:t>, and in the </a:t>
            </a:r>
            <a:r>
              <a:rPr lang="en-US" sz="1600" b="1" dirty="0"/>
              <a:t>North </a:t>
            </a:r>
            <a:r>
              <a:rPr lang="en-US" sz="1600" b="1" dirty="0" smtClean="0"/>
              <a:t>Africa, </a:t>
            </a:r>
            <a:r>
              <a:rPr lang="en-US" sz="1600" b="1" dirty="0"/>
              <a:t>Middle East, and Balkan </a:t>
            </a:r>
            <a:r>
              <a:rPr lang="en-US" sz="1600" b="1" dirty="0" smtClean="0"/>
              <a:t>regions</a:t>
            </a:r>
          </a:p>
          <a:p>
            <a:endParaRPr lang="en-US" sz="1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28563" y="857232"/>
          <a:ext cx="8715437" cy="128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14380"/>
                <a:gridCol w="6357983"/>
              </a:tblGrid>
              <a:tr h="337336"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Priority</a:t>
                      </a:r>
                      <a:r>
                        <a:rPr lang="en-US" sz="1400" i="0" baseline="0" noProof="0" dirty="0" smtClean="0">
                          <a:latin typeface="+mn-lt"/>
                        </a:rPr>
                        <a:t> n° / Title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WP N°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latin typeface="+mn-lt"/>
                        </a:rPr>
                        <a:t>Thematic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/>
                </a:tc>
              </a:tr>
              <a:tr h="297240">
                <a:tc rowSpan="3">
                  <a:txBody>
                    <a:bodyPr/>
                    <a:lstStyle/>
                    <a:p>
                      <a:pPr algn="ctr"/>
                      <a:endParaRPr lang="en-US" sz="1400" b="1" i="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3 </a:t>
                      </a:r>
                    </a:p>
                    <a:p>
                      <a:pPr algn="ctr"/>
                      <a:r>
                        <a:rPr lang="en-US" sz="1400" b="1" i="0" noProof="0" dirty="0" smtClean="0">
                          <a:latin typeface="+mn-lt"/>
                        </a:rPr>
                        <a:t>Societal Challenges</a:t>
                      </a:r>
                      <a:endParaRPr lang="en-US" sz="1400" b="1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10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Secure, clean and efficient energy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97240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dirty="0" smtClean="0">
                          <a:latin typeface="+mn-lt"/>
                        </a:rPr>
                        <a:t>11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Smart, green and integrated transport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7336">
                <a:tc vMerge="1"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noProof="0" smtClean="0">
                          <a:latin typeface="+mn-lt"/>
                        </a:rPr>
                        <a:t>12</a:t>
                      </a:r>
                      <a:endParaRPr lang="en-US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Climate action, environment, resource efficiency and raw materials </a:t>
                      </a:r>
                      <a:endParaRPr lang="en-US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808D-F3B1-4588-9038-856D4B9403C3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996</Words>
  <Application>Microsoft Office PowerPoint</Application>
  <PresentationFormat>Presentación en pantalla (4:3)</PresentationFormat>
  <Paragraphs>228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Thème Office</vt:lpstr>
      <vt:lpstr>Image bitmap</vt:lpstr>
      <vt:lpstr>Work Programmes and calls  of interest for non-EU and EU-associated members</vt:lpstr>
      <vt:lpstr>14 Work Programmes</vt:lpstr>
      <vt:lpstr>Different types of actions</vt:lpstr>
      <vt:lpstr>Work Programmes of interest</vt:lpstr>
      <vt:lpstr>Work Programmes of interest</vt:lpstr>
      <vt:lpstr>Work Programmes of interest</vt:lpstr>
      <vt:lpstr>Work Programme 5 – calls 2014-15 </vt:lpstr>
      <vt:lpstr>Work Programme 8-9 – calls 2014-15</vt:lpstr>
      <vt:lpstr>Work Programme 10-12 – calls 2014-15</vt:lpstr>
      <vt:lpstr>Work Programme 13-14 – calls 2014-15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Targeting Work Programmes</dc:title>
  <dc:creator>TAO</dc:creator>
  <cp:lastModifiedBy>Filiberto Vega</cp:lastModifiedBy>
  <cp:revision>39</cp:revision>
  <dcterms:created xsi:type="dcterms:W3CDTF">2014-07-29T07:32:06Z</dcterms:created>
  <dcterms:modified xsi:type="dcterms:W3CDTF">2014-08-11T22:44:36Z</dcterms:modified>
</cp:coreProperties>
</file>